
<file path=[Content_Types].xml><?xml version="1.0" encoding="utf-8"?>
<Types xmlns="http://schemas.openxmlformats.org/package/2006/content-types">
  <Default Extension="jpeg" ContentType="image/jpe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emf" ContentType="image/x-emf"/>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rawings/drawing1.xml" ContentType="application/vnd.openxmlformats-officedocument.drawingml.chartshap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autoCompressPictures="0">
  <p:sldMasterIdLst>
    <p:sldMasterId id="2147483648" r:id="rId1"/>
  </p:sldMasterIdLst>
  <p:notesMasterIdLst>
    <p:notesMasterId r:id="rId4"/>
  </p:notesMasterIdLst>
  <p:handoutMasterIdLst>
    <p:handoutMasterId r:id="rId244"/>
  </p:handoutMasterIdLst>
  <p:sldIdLst>
    <p:sldId id="856" r:id="rId3"/>
    <p:sldId id="857" r:id="rId5"/>
    <p:sldId id="858" r:id="rId6"/>
    <p:sldId id="859" r:id="rId7"/>
    <p:sldId id="860" r:id="rId8"/>
    <p:sldId id="861" r:id="rId9"/>
    <p:sldId id="862" r:id="rId10"/>
    <p:sldId id="863" r:id="rId11"/>
    <p:sldId id="864" r:id="rId12"/>
    <p:sldId id="865" r:id="rId13"/>
    <p:sldId id="866" r:id="rId14"/>
    <p:sldId id="867" r:id="rId15"/>
    <p:sldId id="868" r:id="rId16"/>
    <p:sldId id="869" r:id="rId17"/>
    <p:sldId id="870" r:id="rId18"/>
    <p:sldId id="871" r:id="rId19"/>
    <p:sldId id="872" r:id="rId20"/>
    <p:sldId id="873" r:id="rId21"/>
    <p:sldId id="874" r:id="rId22"/>
    <p:sldId id="875" r:id="rId23"/>
    <p:sldId id="876" r:id="rId24"/>
    <p:sldId id="877" r:id="rId25"/>
    <p:sldId id="878" r:id="rId26"/>
    <p:sldId id="879" r:id="rId27"/>
    <p:sldId id="880" r:id="rId28"/>
    <p:sldId id="881" r:id="rId29"/>
    <p:sldId id="882" r:id="rId30"/>
    <p:sldId id="883" r:id="rId31"/>
    <p:sldId id="884" r:id="rId32"/>
    <p:sldId id="885" r:id="rId33"/>
    <p:sldId id="886" r:id="rId34"/>
    <p:sldId id="887" r:id="rId35"/>
    <p:sldId id="888" r:id="rId36"/>
    <p:sldId id="889" r:id="rId37"/>
    <p:sldId id="890" r:id="rId38"/>
    <p:sldId id="891" r:id="rId39"/>
    <p:sldId id="892" r:id="rId40"/>
    <p:sldId id="893" r:id="rId41"/>
    <p:sldId id="894" r:id="rId42"/>
    <p:sldId id="895" r:id="rId43"/>
    <p:sldId id="896" r:id="rId44"/>
    <p:sldId id="897" r:id="rId45"/>
    <p:sldId id="898" r:id="rId46"/>
    <p:sldId id="899" r:id="rId47"/>
    <p:sldId id="900" r:id="rId48"/>
    <p:sldId id="901" r:id="rId49"/>
    <p:sldId id="902" r:id="rId50"/>
    <p:sldId id="903" r:id="rId51"/>
    <p:sldId id="904" r:id="rId52"/>
    <p:sldId id="905" r:id="rId53"/>
    <p:sldId id="906" r:id="rId54"/>
    <p:sldId id="907" r:id="rId55"/>
    <p:sldId id="908" r:id="rId56"/>
    <p:sldId id="909" r:id="rId57"/>
    <p:sldId id="910" r:id="rId58"/>
    <p:sldId id="911" r:id="rId59"/>
    <p:sldId id="912" r:id="rId60"/>
    <p:sldId id="913" r:id="rId61"/>
    <p:sldId id="914" r:id="rId62"/>
    <p:sldId id="915" r:id="rId63"/>
    <p:sldId id="916" r:id="rId64"/>
    <p:sldId id="917" r:id="rId65"/>
    <p:sldId id="918" r:id="rId66"/>
    <p:sldId id="919" r:id="rId67"/>
    <p:sldId id="920" r:id="rId68"/>
    <p:sldId id="921" r:id="rId69"/>
    <p:sldId id="922" r:id="rId70"/>
    <p:sldId id="923" r:id="rId71"/>
    <p:sldId id="924" r:id="rId72"/>
    <p:sldId id="925" r:id="rId73"/>
    <p:sldId id="926" r:id="rId74"/>
    <p:sldId id="927" r:id="rId75"/>
    <p:sldId id="928" r:id="rId76"/>
    <p:sldId id="929" r:id="rId77"/>
    <p:sldId id="930" r:id="rId78"/>
    <p:sldId id="931" r:id="rId79"/>
    <p:sldId id="932" r:id="rId80"/>
    <p:sldId id="933" r:id="rId81"/>
    <p:sldId id="934" r:id="rId82"/>
    <p:sldId id="935" r:id="rId83"/>
    <p:sldId id="936" r:id="rId84"/>
    <p:sldId id="515" r:id="rId85"/>
    <p:sldId id="450" r:id="rId86"/>
    <p:sldId id="741" r:id="rId87"/>
    <p:sldId id="774" r:id="rId88"/>
    <p:sldId id="742" r:id="rId89"/>
    <p:sldId id="449" r:id="rId90"/>
    <p:sldId id="595" r:id="rId91"/>
    <p:sldId id="596" r:id="rId92"/>
    <p:sldId id="766" r:id="rId93"/>
    <p:sldId id="767" r:id="rId94"/>
    <p:sldId id="768" r:id="rId95"/>
    <p:sldId id="769" r:id="rId96"/>
    <p:sldId id="770" r:id="rId97"/>
    <p:sldId id="772" r:id="rId98"/>
    <p:sldId id="771" r:id="rId99"/>
    <p:sldId id="773" r:id="rId100"/>
    <p:sldId id="597" r:id="rId101"/>
    <p:sldId id="579" r:id="rId102"/>
    <p:sldId id="586" r:id="rId103"/>
    <p:sldId id="599" r:id="rId104"/>
    <p:sldId id="598" r:id="rId105"/>
    <p:sldId id="600" r:id="rId106"/>
    <p:sldId id="602" r:id="rId107"/>
    <p:sldId id="603" r:id="rId108"/>
    <p:sldId id="628" r:id="rId109"/>
    <p:sldId id="629" r:id="rId110"/>
    <p:sldId id="630" r:id="rId111"/>
    <p:sldId id="604" r:id="rId112"/>
    <p:sldId id="605" r:id="rId113"/>
    <p:sldId id="608" r:id="rId114"/>
    <p:sldId id="606" r:id="rId115"/>
    <p:sldId id="609" r:id="rId116"/>
    <p:sldId id="610" r:id="rId117"/>
    <p:sldId id="611" r:id="rId118"/>
    <p:sldId id="612" r:id="rId119"/>
    <p:sldId id="623" r:id="rId120"/>
    <p:sldId id="624" r:id="rId121"/>
    <p:sldId id="625" r:id="rId122"/>
    <p:sldId id="626" r:id="rId123"/>
    <p:sldId id="613" r:id="rId124"/>
    <p:sldId id="614" r:id="rId125"/>
    <p:sldId id="617" r:id="rId126"/>
    <p:sldId id="616" r:id="rId127"/>
    <p:sldId id="618" r:id="rId128"/>
    <p:sldId id="619" r:id="rId129"/>
    <p:sldId id="620" r:id="rId130"/>
    <p:sldId id="621" r:id="rId131"/>
    <p:sldId id="622" r:id="rId132"/>
    <p:sldId id="775" r:id="rId133"/>
    <p:sldId id="776" r:id="rId134"/>
    <p:sldId id="790" r:id="rId135"/>
    <p:sldId id="791" r:id="rId136"/>
    <p:sldId id="792" r:id="rId137"/>
    <p:sldId id="793" r:id="rId138"/>
    <p:sldId id="794" r:id="rId139"/>
    <p:sldId id="795" r:id="rId140"/>
    <p:sldId id="580" r:id="rId141"/>
    <p:sldId id="709" r:id="rId142"/>
    <p:sldId id="710" r:id="rId143"/>
    <p:sldId id="711" r:id="rId144"/>
    <p:sldId id="712" r:id="rId145"/>
    <p:sldId id="713" r:id="rId146"/>
    <p:sldId id="714" r:id="rId147"/>
    <p:sldId id="715" r:id="rId148"/>
    <p:sldId id="716" r:id="rId149"/>
    <p:sldId id="717" r:id="rId150"/>
    <p:sldId id="718" r:id="rId151"/>
    <p:sldId id="719" r:id="rId152"/>
    <p:sldId id="720" r:id="rId153"/>
    <p:sldId id="721" r:id="rId154"/>
    <p:sldId id="722" r:id="rId155"/>
    <p:sldId id="723" r:id="rId156"/>
    <p:sldId id="724" r:id="rId157"/>
    <p:sldId id="725" r:id="rId158"/>
    <p:sldId id="726" r:id="rId159"/>
    <p:sldId id="727" r:id="rId160"/>
    <p:sldId id="733" r:id="rId161"/>
    <p:sldId id="734" r:id="rId162"/>
    <p:sldId id="665" r:id="rId163"/>
    <p:sldId id="671" r:id="rId164"/>
    <p:sldId id="565" r:id="rId165"/>
    <p:sldId id="666" r:id="rId166"/>
    <p:sldId id="667" r:id="rId167"/>
    <p:sldId id="668" r:id="rId168"/>
    <p:sldId id="482" r:id="rId169"/>
    <p:sldId id="669" r:id="rId170"/>
    <p:sldId id="670" r:id="rId171"/>
    <p:sldId id="796" r:id="rId172"/>
    <p:sldId id="797" r:id="rId173"/>
    <p:sldId id="798" r:id="rId174"/>
    <p:sldId id="799" r:id="rId175"/>
    <p:sldId id="800" r:id="rId176"/>
    <p:sldId id="801" r:id="rId177"/>
    <p:sldId id="802" r:id="rId178"/>
    <p:sldId id="803" r:id="rId179"/>
    <p:sldId id="804" r:id="rId180"/>
    <p:sldId id="805" r:id="rId181"/>
    <p:sldId id="806" r:id="rId182"/>
    <p:sldId id="807" r:id="rId183"/>
    <p:sldId id="808" r:id="rId184"/>
    <p:sldId id="809" r:id="rId185"/>
    <p:sldId id="810" r:id="rId186"/>
    <p:sldId id="811" r:id="rId187"/>
    <p:sldId id="812" r:id="rId188"/>
    <p:sldId id="813" r:id="rId189"/>
    <p:sldId id="814" r:id="rId190"/>
    <p:sldId id="815" r:id="rId191"/>
    <p:sldId id="816" r:id="rId192"/>
    <p:sldId id="817" r:id="rId193"/>
    <p:sldId id="818" r:id="rId194"/>
    <p:sldId id="819" r:id="rId195"/>
    <p:sldId id="820" r:id="rId196"/>
    <p:sldId id="821" r:id="rId197"/>
    <p:sldId id="822" r:id="rId198"/>
    <p:sldId id="823" r:id="rId199"/>
    <p:sldId id="824" r:id="rId200"/>
    <p:sldId id="825" r:id="rId201"/>
    <p:sldId id="826" r:id="rId202"/>
    <p:sldId id="827" r:id="rId203"/>
    <p:sldId id="828" r:id="rId204"/>
    <p:sldId id="829" r:id="rId205"/>
    <p:sldId id="830" r:id="rId206"/>
    <p:sldId id="831" r:id="rId207"/>
    <p:sldId id="832" r:id="rId208"/>
    <p:sldId id="833" r:id="rId209"/>
    <p:sldId id="834" r:id="rId210"/>
    <p:sldId id="835" r:id="rId211"/>
    <p:sldId id="836" r:id="rId212"/>
    <p:sldId id="837" r:id="rId213"/>
    <p:sldId id="838" r:id="rId214"/>
    <p:sldId id="839" r:id="rId215"/>
    <p:sldId id="840" r:id="rId216"/>
    <p:sldId id="841" r:id="rId217"/>
    <p:sldId id="842" r:id="rId218"/>
    <p:sldId id="843" r:id="rId219"/>
    <p:sldId id="844" r:id="rId220"/>
    <p:sldId id="845" r:id="rId221"/>
    <p:sldId id="846" r:id="rId222"/>
    <p:sldId id="847" r:id="rId223"/>
    <p:sldId id="777" r:id="rId224"/>
    <p:sldId id="848" r:id="rId225"/>
    <p:sldId id="937" r:id="rId226"/>
    <p:sldId id="938" r:id="rId227"/>
    <p:sldId id="939" r:id="rId228"/>
    <p:sldId id="940" r:id="rId229"/>
    <p:sldId id="941" r:id="rId230"/>
    <p:sldId id="942" r:id="rId231"/>
    <p:sldId id="943" r:id="rId232"/>
    <p:sldId id="944" r:id="rId233"/>
    <p:sldId id="945" r:id="rId234"/>
    <p:sldId id="946" r:id="rId235"/>
    <p:sldId id="947" r:id="rId236"/>
    <p:sldId id="948" r:id="rId237"/>
    <p:sldId id="949" r:id="rId238"/>
    <p:sldId id="950" r:id="rId239"/>
    <p:sldId id="951" r:id="rId240"/>
    <p:sldId id="952" r:id="rId241"/>
    <p:sldId id="953" r:id="rId242"/>
    <p:sldId id="954" r:id="rId243"/>
  </p:sldIdLst>
  <p:sldSz cx="12192000" cy="6858000"/>
  <p:notesSz cx="7315200" cy="96012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ubrat Mahapatra"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0000"/>
    <a:srgbClr val="0000CC"/>
    <a:srgbClr val="E68900"/>
    <a:srgbClr val="CC0000"/>
    <a:srgbClr val="0000FF"/>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34" autoAdjust="0"/>
    <p:restoredTop sz="89343" autoAdjust="0"/>
  </p:normalViewPr>
  <p:slideViewPr>
    <p:cSldViewPr snapToGrid="0" snapToObjects="1">
      <p:cViewPr varScale="1">
        <p:scale>
          <a:sx n="93" d="100"/>
          <a:sy n="93" d="100"/>
        </p:scale>
        <p:origin x="636" y="72"/>
      </p:cViewPr>
      <p:guideLst>
        <p:guide orient="horz" pos="2160"/>
        <p:guide pos="3776"/>
        <p:guide pos="3838"/>
      </p:guideLst>
    </p:cSldViewPr>
  </p:slideViewPr>
  <p:outlineViewPr>
    <p:cViewPr>
      <p:scale>
        <a:sx n="33" d="100"/>
        <a:sy n="33" d="100"/>
      </p:scale>
      <p:origin x="0" y="-82512"/>
    </p:cViewPr>
  </p:outlineViewPr>
  <p:notesTextViewPr>
    <p:cViewPr>
      <p:scale>
        <a:sx n="100" d="100"/>
        <a:sy n="100" d="100"/>
      </p:scale>
      <p:origin x="0" y="0"/>
    </p:cViewPr>
  </p:notesTextViewPr>
  <p:notesViewPr>
    <p:cSldViewPr snapToGrid="0" snapToObjects="1">
      <p:cViewPr varScale="1">
        <p:scale>
          <a:sx n="82" d="100"/>
          <a:sy n="82" d="100"/>
        </p:scale>
        <p:origin x="2982" y="84"/>
      </p:cViewPr>
      <p:guideLst/>
    </p:cSldViewPr>
  </p:notesViewPr>
  <p:gridSpacing cx="57150" cy="5715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8" Type="http://schemas.openxmlformats.org/officeDocument/2006/relationships/commentAuthors" Target="commentAuthors.xml"/><Relationship Id="rId247" Type="http://schemas.openxmlformats.org/officeDocument/2006/relationships/tableStyles" Target="tableStyles.xml"/><Relationship Id="rId246" Type="http://schemas.openxmlformats.org/officeDocument/2006/relationships/viewProps" Target="viewProps.xml"/><Relationship Id="rId245" Type="http://schemas.openxmlformats.org/officeDocument/2006/relationships/presProps" Target="presProps.xml"/><Relationship Id="rId244" Type="http://schemas.openxmlformats.org/officeDocument/2006/relationships/handoutMaster" Target="handoutMasters/handoutMaster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2" Type="http://schemas.openxmlformats.org/officeDocument/2006/relationships/themeOverride" Target="../theme/themeOverrid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2" Type="http://schemas.openxmlformats.org/officeDocument/2006/relationships/themeOverride" Target="../theme/themeOverrid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temp\I210%20W\Data%20and%20Q-K%20Calibration\Mid%20Sensor\764146.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Documents%20and%20Settings\zhou\My%20Documents\My_own_documents\My%20papers\SingleLevelODEstimation\single_level_OD_estimation.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Documents%20and%20Settings\zhou\My%20Documents\My_own_documents\My%20papers\SingleLevelODEstimation\single_level_OD_estimati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Sheet1!$D$4</c:f>
              <c:strCache>
                <c:ptCount val="1"/>
                <c:pt idx="0">
                  <c:v>Flow</c:v>
                </c:pt>
              </c:strCache>
            </c:strRef>
          </c:tx>
          <c:spPr>
            <a:ln w="50800" cap="rnd" cmpd="sng" algn="ctr">
              <a:solidFill>
                <a:sysClr val="windowText" lastClr="000000"/>
              </a:solidFill>
              <a:prstDash val="solid"/>
              <a:round/>
            </a:ln>
          </c:spPr>
          <c:marker>
            <c:symbol val="none"/>
          </c:marker>
          <c:dLbls>
            <c:delete val="1"/>
          </c:dLbls>
          <c:xVal>
            <c:numRef>
              <c:f>Sheet1!$C$5:$C$185</c:f>
              <c:numCache>
                <c:formatCode>General</c:formatCode>
                <c:ptCount val="181"/>
                <c:pt idx="0">
                  <c:v>0</c:v>
                </c:pt>
                <c:pt idx="1">
                  <c:v>15</c:v>
                </c:pt>
                <c:pt idx="2">
                  <c:v>30</c:v>
                </c:pt>
                <c:pt idx="3">
                  <c:v>45</c:v>
                </c:pt>
                <c:pt idx="4">
                  <c:v>60</c:v>
                </c:pt>
                <c:pt idx="5">
                  <c:v>75</c:v>
                </c:pt>
                <c:pt idx="6">
                  <c:v>90</c:v>
                </c:pt>
                <c:pt idx="7">
                  <c:v>105</c:v>
                </c:pt>
                <c:pt idx="8">
                  <c:v>120</c:v>
                </c:pt>
                <c:pt idx="9">
                  <c:v>135</c:v>
                </c:pt>
                <c:pt idx="10">
                  <c:v>150</c:v>
                </c:pt>
                <c:pt idx="11">
                  <c:v>165</c:v>
                </c:pt>
                <c:pt idx="12">
                  <c:v>180</c:v>
                </c:pt>
              </c:numCache>
            </c:numRef>
          </c:xVal>
          <c:yVal>
            <c:numRef>
              <c:f>Sheet1!$D$5:$D$185</c:f>
              <c:numCache>
                <c:formatCode>General</c:formatCode>
                <c:ptCount val="181"/>
                <c:pt idx="0">
                  <c:v>0</c:v>
                </c:pt>
                <c:pt idx="1">
                  <c:v>900</c:v>
                </c:pt>
                <c:pt idx="2">
                  <c:v>1800</c:v>
                </c:pt>
                <c:pt idx="3">
                  <c:v>1620</c:v>
                </c:pt>
                <c:pt idx="4">
                  <c:v>1440</c:v>
                </c:pt>
                <c:pt idx="5">
                  <c:v>1260</c:v>
                </c:pt>
                <c:pt idx="6">
                  <c:v>1080</c:v>
                </c:pt>
                <c:pt idx="7">
                  <c:v>900</c:v>
                </c:pt>
                <c:pt idx="8">
                  <c:v>720</c:v>
                </c:pt>
                <c:pt idx="9">
                  <c:v>540</c:v>
                </c:pt>
                <c:pt idx="10">
                  <c:v>360</c:v>
                </c:pt>
                <c:pt idx="11">
                  <c:v>180</c:v>
                </c:pt>
                <c:pt idx="12">
                  <c:v>0</c:v>
                </c:pt>
              </c:numCache>
            </c:numRef>
          </c:yVal>
          <c:smooth val="0"/>
        </c:ser>
        <c:dLbls>
          <c:showLegendKey val="0"/>
          <c:showVal val="0"/>
          <c:showCatName val="0"/>
          <c:showSerName val="0"/>
          <c:showPercent val="0"/>
          <c:showBubbleSize val="0"/>
        </c:dLbls>
        <c:axId val="492480520"/>
        <c:axId val="492481304"/>
      </c:scatterChart>
      <c:valAx>
        <c:axId val="492480520"/>
        <c:scaling>
          <c:orientation val="minMax"/>
        </c:scaling>
        <c:delete val="0"/>
        <c:axPos val="b"/>
        <c:title>
          <c:tx>
            <c:rich>
              <a:bodyPr rot="0" spcFirstLastPara="0" vertOverflow="ellipsis" vert="horz" wrap="square" anchor="ctr" anchorCtr="1"/>
              <a:lstStyle/>
              <a:p>
                <a:pPr>
                  <a:defRPr lang="en-US" sz="1200" b="1" i="0" u="none" strike="noStrike" kern="1200" baseline="0">
                    <a:solidFill>
                      <a:schemeClr val="tx1"/>
                    </a:solidFill>
                    <a:latin typeface="+mn-lt"/>
                    <a:ea typeface="+mn-ea"/>
                    <a:cs typeface="+mn-cs"/>
                  </a:defRPr>
                </a:pPr>
                <a:r>
                  <a:rPr lang="en-US"/>
                  <a:t>Density (vpmpl)</a:t>
                </a:r>
                <a:endParaRPr lang="en-US"/>
              </a:p>
            </c:rich>
          </c:tx>
          <c:layout/>
          <c:overlay val="0"/>
        </c:title>
        <c:numFmt formatCode="General" sourceLinked="1"/>
        <c:majorTickMark val="out"/>
        <c:minorTickMark val="none"/>
        <c:tickLblPos val="nextTo"/>
        <c:txPr>
          <a:bodyPr rot="-60000000" spcFirstLastPara="0" vertOverflow="ellipsis" vert="horz" wrap="square" anchor="ctr" anchorCtr="1"/>
          <a:lstStyle/>
          <a:p>
            <a:pPr>
              <a:defRPr lang="en-US" sz="1200" b="0" i="0" u="none" strike="noStrike" kern="1200" baseline="0">
                <a:solidFill>
                  <a:schemeClr val="tx1"/>
                </a:solidFill>
                <a:latin typeface="+mn-lt"/>
                <a:ea typeface="+mn-ea"/>
                <a:cs typeface="+mn-cs"/>
              </a:defRPr>
            </a:pPr>
          </a:p>
        </c:txPr>
        <c:crossAx val="492481304"/>
        <c:crosses val="autoZero"/>
        <c:crossBetween val="midCat"/>
      </c:valAx>
      <c:valAx>
        <c:axId val="492481304"/>
        <c:scaling>
          <c:orientation val="minMax"/>
        </c:scaling>
        <c:delete val="0"/>
        <c:axPos val="l"/>
        <c:title>
          <c:tx>
            <c:rich>
              <a:bodyPr rot="-5400000" spcFirstLastPara="0" vertOverflow="ellipsis" vert="horz" wrap="square" anchor="ctr" anchorCtr="1"/>
              <a:lstStyle/>
              <a:p>
                <a:pPr>
                  <a:defRPr lang="en-US" sz="1200" b="1" i="0" u="none" strike="noStrike" kern="1200" baseline="0">
                    <a:solidFill>
                      <a:schemeClr val="tx1"/>
                    </a:solidFill>
                    <a:latin typeface="+mn-lt"/>
                    <a:ea typeface="+mn-ea"/>
                    <a:cs typeface="+mn-cs"/>
                  </a:defRPr>
                </a:pPr>
                <a:r>
                  <a:rPr lang="en-US"/>
                  <a:t>Flow Rate (vphpl)</a:t>
                </a:r>
                <a:endParaRPr lang="en-US"/>
              </a:p>
            </c:rich>
          </c:tx>
          <c:layout/>
          <c:overlay val="0"/>
        </c:title>
        <c:numFmt formatCode="General" sourceLinked="1"/>
        <c:majorTickMark val="out"/>
        <c:minorTickMark val="none"/>
        <c:tickLblPos val="nextTo"/>
        <c:txPr>
          <a:bodyPr rot="-60000000" spcFirstLastPara="0" vertOverflow="ellipsis" vert="horz" wrap="square" anchor="ctr" anchorCtr="1"/>
          <a:lstStyle/>
          <a:p>
            <a:pPr>
              <a:defRPr lang="en-US" sz="1200" b="0" i="0" u="none" strike="noStrike" kern="1200" baseline="0">
                <a:solidFill>
                  <a:schemeClr val="tx1"/>
                </a:solidFill>
                <a:latin typeface="+mn-lt"/>
                <a:ea typeface="+mn-ea"/>
                <a:cs typeface="+mn-cs"/>
              </a:defRPr>
            </a:pPr>
          </a:p>
        </c:txPr>
        <c:crossAx val="492480520"/>
        <c:crosses val="autoZero"/>
        <c:crossBetween val="midCat"/>
        <c:majorUnit val="500"/>
      </c:valAx>
    </c:plotArea>
    <c:plotVisOnly val="1"/>
    <c:dispBlanksAs val="gap"/>
    <c:showDLblsOverMax val="0"/>
  </c:chart>
  <c:txPr>
    <a:bodyPr/>
    <a:lstStyle/>
    <a:p>
      <a:pPr>
        <a:defRPr lang="en-US" sz="1200"/>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spPr>
            <a:ln w="50800" cap="rnd" cmpd="sng" algn="ctr">
              <a:solidFill>
                <a:sysClr val="windowText" lastClr="000000"/>
              </a:solidFill>
              <a:prstDash val="solid"/>
              <a:round/>
            </a:ln>
          </c:spPr>
          <c:marker>
            <c:symbol val="none"/>
          </c:marker>
          <c:dLbls>
            <c:delete val="1"/>
          </c:dLbls>
          <c:xVal>
            <c:numRef>
              <c:f>Sheet1!$O$4:$O$40</c:f>
              <c:numCache>
                <c:formatCode>General</c:formatCode>
                <c:ptCount val="37"/>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pt idx="19">
                  <c:v>95</c:v>
                </c:pt>
                <c:pt idx="20">
                  <c:v>100</c:v>
                </c:pt>
                <c:pt idx="21">
                  <c:v>105</c:v>
                </c:pt>
                <c:pt idx="22">
                  <c:v>110</c:v>
                </c:pt>
                <c:pt idx="23">
                  <c:v>115</c:v>
                </c:pt>
                <c:pt idx="24">
                  <c:v>120</c:v>
                </c:pt>
                <c:pt idx="25">
                  <c:v>125</c:v>
                </c:pt>
                <c:pt idx="26">
                  <c:v>130</c:v>
                </c:pt>
                <c:pt idx="27">
                  <c:v>135</c:v>
                </c:pt>
                <c:pt idx="28">
                  <c:v>140</c:v>
                </c:pt>
                <c:pt idx="29">
                  <c:v>145</c:v>
                </c:pt>
                <c:pt idx="30">
                  <c:v>150</c:v>
                </c:pt>
                <c:pt idx="31">
                  <c:v>155</c:v>
                </c:pt>
                <c:pt idx="32">
                  <c:v>160</c:v>
                </c:pt>
                <c:pt idx="33">
                  <c:v>165</c:v>
                </c:pt>
                <c:pt idx="34">
                  <c:v>170</c:v>
                </c:pt>
                <c:pt idx="35">
                  <c:v>175</c:v>
                </c:pt>
                <c:pt idx="36">
                  <c:v>180</c:v>
                </c:pt>
              </c:numCache>
            </c:numRef>
          </c:xVal>
          <c:yVal>
            <c:numRef>
              <c:f>Sheet1!$Q$4:$Q$40</c:f>
              <c:numCache>
                <c:formatCode>General</c:formatCode>
                <c:ptCount val="37"/>
                <c:pt idx="0">
                  <c:v>60</c:v>
                </c:pt>
                <c:pt idx="1">
                  <c:v>60</c:v>
                </c:pt>
                <c:pt idx="2">
                  <c:v>60</c:v>
                </c:pt>
                <c:pt idx="3">
                  <c:v>60</c:v>
                </c:pt>
                <c:pt idx="4">
                  <c:v>60</c:v>
                </c:pt>
                <c:pt idx="5">
                  <c:v>60</c:v>
                </c:pt>
                <c:pt idx="6">
                  <c:v>60</c:v>
                </c:pt>
                <c:pt idx="7">
                  <c:v>49.7142857142857</c:v>
                </c:pt>
                <c:pt idx="8">
                  <c:v>42</c:v>
                </c:pt>
                <c:pt idx="9">
                  <c:v>36</c:v>
                </c:pt>
                <c:pt idx="10">
                  <c:v>31.2</c:v>
                </c:pt>
                <c:pt idx="11">
                  <c:v>27.2727272727272</c:v>
                </c:pt>
                <c:pt idx="12">
                  <c:v>24</c:v>
                </c:pt>
                <c:pt idx="13">
                  <c:v>21.2307692307691</c:v>
                </c:pt>
                <c:pt idx="14">
                  <c:v>18.8571428571428</c:v>
                </c:pt>
                <c:pt idx="15">
                  <c:v>16.8</c:v>
                </c:pt>
                <c:pt idx="16">
                  <c:v>15</c:v>
                </c:pt>
                <c:pt idx="17">
                  <c:v>13.4117647058823</c:v>
                </c:pt>
                <c:pt idx="18">
                  <c:v>12</c:v>
                </c:pt>
                <c:pt idx="19">
                  <c:v>10.7368421052632</c:v>
                </c:pt>
                <c:pt idx="20">
                  <c:v>9.6</c:v>
                </c:pt>
                <c:pt idx="21">
                  <c:v>8.57142857142857</c:v>
                </c:pt>
                <c:pt idx="22">
                  <c:v>7.63636363636364</c:v>
                </c:pt>
                <c:pt idx="23">
                  <c:v>6.78260869565218</c:v>
                </c:pt>
                <c:pt idx="24">
                  <c:v>6</c:v>
                </c:pt>
                <c:pt idx="25">
                  <c:v>5.28</c:v>
                </c:pt>
                <c:pt idx="26">
                  <c:v>4.61538461538461</c:v>
                </c:pt>
                <c:pt idx="27">
                  <c:v>4</c:v>
                </c:pt>
                <c:pt idx="28">
                  <c:v>3.42857142857143</c:v>
                </c:pt>
                <c:pt idx="29">
                  <c:v>2.89655172413793</c:v>
                </c:pt>
                <c:pt idx="30">
                  <c:v>2.4</c:v>
                </c:pt>
                <c:pt idx="31">
                  <c:v>1.93548387096774</c:v>
                </c:pt>
                <c:pt idx="32">
                  <c:v>1.5</c:v>
                </c:pt>
                <c:pt idx="33">
                  <c:v>1.09090909090909</c:v>
                </c:pt>
                <c:pt idx="34">
                  <c:v>0.705882352941177</c:v>
                </c:pt>
                <c:pt idx="35">
                  <c:v>0.342857142857143</c:v>
                </c:pt>
                <c:pt idx="36">
                  <c:v>0</c:v>
                </c:pt>
              </c:numCache>
            </c:numRef>
          </c:yVal>
          <c:smooth val="0"/>
        </c:ser>
        <c:dLbls>
          <c:showLegendKey val="0"/>
          <c:showVal val="0"/>
          <c:showCatName val="0"/>
          <c:showSerName val="0"/>
          <c:showPercent val="0"/>
          <c:showBubbleSize val="0"/>
        </c:dLbls>
        <c:axId val="492480128"/>
        <c:axId val="492479736"/>
      </c:scatterChart>
      <c:valAx>
        <c:axId val="492480128"/>
        <c:scaling>
          <c:orientation val="minMax"/>
        </c:scaling>
        <c:delete val="0"/>
        <c:axPos val="b"/>
        <c:title>
          <c:tx>
            <c:rich>
              <a:bodyPr rot="0" spcFirstLastPara="0" vertOverflow="ellipsis" vert="horz" wrap="square" anchor="ctr" anchorCtr="1"/>
              <a:lstStyle/>
              <a:p>
                <a:pPr>
                  <a:defRPr lang="en-US" sz="1200" b="1" i="0" u="none" strike="noStrike" kern="1200" baseline="0">
                    <a:solidFill>
                      <a:schemeClr val="tx1"/>
                    </a:solidFill>
                    <a:latin typeface="+mn-lt"/>
                    <a:ea typeface="+mn-ea"/>
                    <a:cs typeface="+mn-cs"/>
                  </a:defRPr>
                </a:pPr>
                <a:r>
                  <a:rPr lang="en-US"/>
                  <a:t>Density (vpmpl)</a:t>
                </a:r>
                <a:endParaRPr lang="en-US"/>
              </a:p>
            </c:rich>
          </c:tx>
          <c:layout/>
          <c:overlay val="0"/>
        </c:title>
        <c:numFmt formatCode="General" sourceLinked="1"/>
        <c:majorTickMark val="out"/>
        <c:minorTickMark val="none"/>
        <c:tickLblPos val="nextTo"/>
        <c:txPr>
          <a:bodyPr rot="-60000000" spcFirstLastPara="0" vertOverflow="ellipsis" vert="horz" wrap="square" anchor="ctr" anchorCtr="1"/>
          <a:lstStyle/>
          <a:p>
            <a:pPr>
              <a:defRPr lang="en-US" sz="1200" b="0" i="0" u="none" strike="noStrike" kern="1200" baseline="0">
                <a:solidFill>
                  <a:schemeClr val="tx1"/>
                </a:solidFill>
                <a:latin typeface="+mn-lt"/>
                <a:ea typeface="+mn-ea"/>
                <a:cs typeface="+mn-cs"/>
              </a:defRPr>
            </a:pPr>
          </a:p>
        </c:txPr>
        <c:crossAx val="492479736"/>
        <c:crosses val="autoZero"/>
        <c:crossBetween val="midCat"/>
      </c:valAx>
      <c:valAx>
        <c:axId val="492479736"/>
        <c:scaling>
          <c:orientation val="minMax"/>
        </c:scaling>
        <c:delete val="0"/>
        <c:axPos val="l"/>
        <c:title>
          <c:tx>
            <c:rich>
              <a:bodyPr rot="-5400000" spcFirstLastPara="0" vertOverflow="ellipsis" vert="horz" wrap="square" anchor="ctr" anchorCtr="1"/>
              <a:lstStyle/>
              <a:p>
                <a:pPr>
                  <a:defRPr lang="en-US" sz="1200" b="1" i="0" u="none" strike="noStrike" kern="1200" baseline="0">
                    <a:solidFill>
                      <a:schemeClr val="tx1"/>
                    </a:solidFill>
                    <a:latin typeface="+mn-lt"/>
                    <a:ea typeface="+mn-ea"/>
                    <a:cs typeface="+mn-cs"/>
                  </a:defRPr>
                </a:pPr>
                <a:r>
                  <a:rPr lang="en-US"/>
                  <a:t>Speed (MPH)</a:t>
                </a:r>
                <a:endParaRPr lang="en-US"/>
              </a:p>
            </c:rich>
          </c:tx>
          <c:layout/>
          <c:overlay val="0"/>
        </c:title>
        <c:numFmt formatCode="General" sourceLinked="1"/>
        <c:majorTickMark val="out"/>
        <c:minorTickMark val="none"/>
        <c:tickLblPos val="nextTo"/>
        <c:txPr>
          <a:bodyPr rot="-60000000" spcFirstLastPara="0" vertOverflow="ellipsis" vert="horz" wrap="square" anchor="ctr" anchorCtr="1"/>
          <a:lstStyle/>
          <a:p>
            <a:pPr>
              <a:defRPr lang="en-US" sz="1200" b="0" i="0" u="none" strike="noStrike" kern="1200" baseline="0">
                <a:solidFill>
                  <a:schemeClr val="tx1"/>
                </a:solidFill>
                <a:latin typeface="+mn-lt"/>
                <a:ea typeface="+mn-ea"/>
                <a:cs typeface="+mn-cs"/>
              </a:defRPr>
            </a:pPr>
          </a:p>
        </c:txPr>
        <c:crossAx val="492480128"/>
        <c:crosses val="autoZero"/>
        <c:crossBetween val="midCat"/>
      </c:valAx>
    </c:plotArea>
    <c:plotVisOnly val="1"/>
    <c:dispBlanksAs val="gap"/>
    <c:showDLblsOverMax val="0"/>
  </c:chart>
  <c:txPr>
    <a:bodyPr/>
    <a:lstStyle/>
    <a:p>
      <a:pPr>
        <a:defRPr lang="en-US" sz="1200"/>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Sheet1!$E$1</c:f>
              <c:strCache>
                <c:ptCount val="1"/>
                <c:pt idx="0">
                  <c:v>Avg Travel Time (min)</c:v>
                </c:pt>
              </c:strCache>
            </c:strRef>
          </c:tx>
          <c:spPr>
            <a:ln w="31750" cap="rnd" cmpd="sng" algn="ctr">
              <a:solidFill>
                <a:schemeClr val="accent1">
                  <a:shade val="95000"/>
                  <a:satMod val="105000"/>
                </a:schemeClr>
              </a:solidFill>
              <a:prstDash val="solid"/>
              <a:round/>
            </a:ln>
          </c:spPr>
          <c:marker>
            <c:symbol val="none"/>
          </c:marker>
          <c:dLbls>
            <c:delete val="1"/>
          </c:dLbls>
          <c:xVal>
            <c:numRef>
              <c:f>Sheet1!$A$2:$A$11</c:f>
              <c:numCache>
                <c:formatCode>General</c:formatCode>
                <c:ptCount val="10"/>
                <c:pt idx="0">
                  <c:v>120</c:v>
                </c:pt>
                <c:pt idx="1">
                  <c:v>140</c:v>
                </c:pt>
                <c:pt idx="2">
                  <c:v>160</c:v>
                </c:pt>
                <c:pt idx="3">
                  <c:v>170</c:v>
                </c:pt>
                <c:pt idx="4">
                  <c:v>180</c:v>
                </c:pt>
                <c:pt idx="5">
                  <c:v>190</c:v>
                </c:pt>
                <c:pt idx="6">
                  <c:v>200</c:v>
                </c:pt>
                <c:pt idx="7">
                  <c:v>210</c:v>
                </c:pt>
                <c:pt idx="8">
                  <c:v>220</c:v>
                </c:pt>
                <c:pt idx="9">
                  <c:v>240</c:v>
                </c:pt>
              </c:numCache>
            </c:numRef>
          </c:xVal>
          <c:yVal>
            <c:numRef>
              <c:f>Sheet1!$E$2:$E$11</c:f>
              <c:numCache>
                <c:formatCode>General</c:formatCode>
                <c:ptCount val="10"/>
                <c:pt idx="0">
                  <c:v>76.8595</c:v>
                </c:pt>
                <c:pt idx="1">
                  <c:v>49.0957</c:v>
                </c:pt>
                <c:pt idx="2">
                  <c:v>32.5099</c:v>
                </c:pt>
                <c:pt idx="3">
                  <c:v>17.3956</c:v>
                </c:pt>
                <c:pt idx="4">
                  <c:v>17.4283</c:v>
                </c:pt>
                <c:pt idx="5">
                  <c:v>12.0499</c:v>
                </c:pt>
                <c:pt idx="6">
                  <c:v>12.2612</c:v>
                </c:pt>
                <c:pt idx="7">
                  <c:v>11.1318</c:v>
                </c:pt>
                <c:pt idx="8">
                  <c:v>11.2126</c:v>
                </c:pt>
                <c:pt idx="9">
                  <c:v>10.6883</c:v>
                </c:pt>
              </c:numCache>
            </c:numRef>
          </c:yVal>
          <c:smooth val="0"/>
        </c:ser>
        <c:ser>
          <c:idx val="1"/>
          <c:order val="1"/>
          <c:tx>
            <c:strRef>
              <c:f>Sheet1!$H$1</c:f>
              <c:strCache>
                <c:ptCount val="1"/>
                <c:pt idx="0">
                  <c:v>Avg Trip Time Index=(Mean TT/Free-flow TT)</c:v>
                </c:pt>
              </c:strCache>
            </c:strRef>
          </c:tx>
          <c:spPr>
            <a:ln w="31750" cap="rnd" cmpd="sng" algn="ctr">
              <a:solidFill>
                <a:schemeClr val="accent2">
                  <a:shade val="95000"/>
                  <a:satMod val="105000"/>
                </a:schemeClr>
              </a:solidFill>
              <a:prstDash val="solid"/>
              <a:round/>
            </a:ln>
          </c:spPr>
          <c:marker>
            <c:symbol val="none"/>
          </c:marker>
          <c:dLbls>
            <c:delete val="1"/>
          </c:dLbls>
          <c:xVal>
            <c:numRef>
              <c:f>Sheet1!$A$2:$A$11</c:f>
              <c:numCache>
                <c:formatCode>General</c:formatCode>
                <c:ptCount val="10"/>
                <c:pt idx="0">
                  <c:v>120</c:v>
                </c:pt>
                <c:pt idx="1">
                  <c:v>140</c:v>
                </c:pt>
                <c:pt idx="2">
                  <c:v>160</c:v>
                </c:pt>
                <c:pt idx="3">
                  <c:v>170</c:v>
                </c:pt>
                <c:pt idx="4">
                  <c:v>180</c:v>
                </c:pt>
                <c:pt idx="5">
                  <c:v>190</c:v>
                </c:pt>
                <c:pt idx="6">
                  <c:v>200</c:v>
                </c:pt>
                <c:pt idx="7">
                  <c:v>210</c:v>
                </c:pt>
                <c:pt idx="8">
                  <c:v>220</c:v>
                </c:pt>
                <c:pt idx="9">
                  <c:v>240</c:v>
                </c:pt>
              </c:numCache>
            </c:numRef>
          </c:xVal>
          <c:yVal>
            <c:numRef>
              <c:f>Sheet1!$H$2:$H$11</c:f>
              <c:numCache>
                <c:formatCode>General</c:formatCode>
                <c:ptCount val="10"/>
                <c:pt idx="0">
                  <c:v>11.8373</c:v>
                </c:pt>
                <c:pt idx="1">
                  <c:v>7.29053</c:v>
                </c:pt>
                <c:pt idx="2">
                  <c:v>4.84535</c:v>
                </c:pt>
                <c:pt idx="3">
                  <c:v>2.58751</c:v>
                </c:pt>
                <c:pt idx="4">
                  <c:v>2.6548</c:v>
                </c:pt>
                <c:pt idx="5">
                  <c:v>1.93056</c:v>
                </c:pt>
                <c:pt idx="6">
                  <c:v>1.96482</c:v>
                </c:pt>
                <c:pt idx="7">
                  <c:v>1.83585</c:v>
                </c:pt>
                <c:pt idx="8">
                  <c:v>1.83254</c:v>
                </c:pt>
                <c:pt idx="9">
                  <c:v>1.7323</c:v>
                </c:pt>
              </c:numCache>
            </c:numRef>
          </c:yVal>
          <c:smooth val="0"/>
        </c:ser>
        <c:ser>
          <c:idx val="2"/>
          <c:order val="2"/>
          <c:tx>
            <c:strRef>
              <c:f>Sheet1!$I$1</c:f>
              <c:strCache>
                <c:ptCount val="1"/>
                <c:pt idx="0">
                  <c:v>Avg Speed (mph)</c:v>
                </c:pt>
              </c:strCache>
            </c:strRef>
          </c:tx>
          <c:spPr>
            <a:ln w="31750" cap="rnd" cmpd="sng" algn="ctr">
              <a:solidFill>
                <a:schemeClr val="accent3">
                  <a:shade val="95000"/>
                  <a:satMod val="105000"/>
                </a:schemeClr>
              </a:solidFill>
              <a:prstDash val="solid"/>
              <a:round/>
            </a:ln>
          </c:spPr>
          <c:marker>
            <c:symbol val="none"/>
          </c:marker>
          <c:dLbls>
            <c:delete val="1"/>
          </c:dLbls>
          <c:xVal>
            <c:numRef>
              <c:f>Sheet1!$A$2:$A$11</c:f>
              <c:numCache>
                <c:formatCode>General</c:formatCode>
                <c:ptCount val="10"/>
                <c:pt idx="0">
                  <c:v>120</c:v>
                </c:pt>
                <c:pt idx="1">
                  <c:v>140</c:v>
                </c:pt>
                <c:pt idx="2">
                  <c:v>160</c:v>
                </c:pt>
                <c:pt idx="3">
                  <c:v>170</c:v>
                </c:pt>
                <c:pt idx="4">
                  <c:v>180</c:v>
                </c:pt>
                <c:pt idx="5">
                  <c:v>190</c:v>
                </c:pt>
                <c:pt idx="6">
                  <c:v>200</c:v>
                </c:pt>
                <c:pt idx="7">
                  <c:v>210</c:v>
                </c:pt>
                <c:pt idx="8">
                  <c:v>220</c:v>
                </c:pt>
                <c:pt idx="9">
                  <c:v>240</c:v>
                </c:pt>
              </c:numCache>
            </c:numRef>
          </c:xVal>
          <c:yVal>
            <c:numRef>
              <c:f>Sheet1!$I$2:$I$11</c:f>
              <c:numCache>
                <c:formatCode>General</c:formatCode>
                <c:ptCount val="10"/>
                <c:pt idx="0">
                  <c:v>4.01753</c:v>
                </c:pt>
                <c:pt idx="1">
                  <c:v>6.18975</c:v>
                </c:pt>
                <c:pt idx="2">
                  <c:v>9.22385</c:v>
                </c:pt>
                <c:pt idx="3">
                  <c:v>17.1954</c:v>
                </c:pt>
                <c:pt idx="4">
                  <c:v>17.1209</c:v>
                </c:pt>
                <c:pt idx="5">
                  <c:v>24.403</c:v>
                </c:pt>
                <c:pt idx="6">
                  <c:v>23.7198</c:v>
                </c:pt>
                <c:pt idx="7">
                  <c:v>25.7562</c:v>
                </c:pt>
                <c:pt idx="8">
                  <c:v>25.4704</c:v>
                </c:pt>
                <c:pt idx="9">
                  <c:v>26.4556</c:v>
                </c:pt>
              </c:numCache>
            </c:numRef>
          </c:yVal>
          <c:smooth val="0"/>
        </c:ser>
        <c:dLbls>
          <c:showLegendKey val="0"/>
          <c:showVal val="0"/>
          <c:showCatName val="0"/>
          <c:showSerName val="0"/>
          <c:showPercent val="0"/>
          <c:showBubbleSize val="0"/>
        </c:dLbls>
        <c:axId val="492457000"/>
        <c:axId val="492465624"/>
      </c:scatterChart>
      <c:scatterChart>
        <c:scatterStyle val="lineMarker"/>
        <c:varyColors val="0"/>
        <c:ser>
          <c:idx val="3"/>
          <c:order val="3"/>
          <c:tx>
            <c:strRef>
              <c:f>Sheet1!$M$1</c:f>
              <c:strCache>
                <c:ptCount val="1"/>
                <c:pt idx="0">
                  <c:v>Network Clearance Time (in min)</c:v>
                </c:pt>
              </c:strCache>
            </c:strRef>
          </c:tx>
          <c:spPr>
            <a:ln w="31750" cap="rnd" cmpd="sng" algn="ctr">
              <a:solidFill>
                <a:schemeClr val="accent4">
                  <a:shade val="95000"/>
                  <a:satMod val="105000"/>
                </a:schemeClr>
              </a:solidFill>
              <a:prstDash val="solid"/>
              <a:round/>
            </a:ln>
          </c:spPr>
          <c:marker>
            <c:symbol val="none"/>
          </c:marker>
          <c:dLbls>
            <c:delete val="1"/>
          </c:dLbls>
          <c:xVal>
            <c:numRef>
              <c:f>Sheet1!$A$2:$A$11</c:f>
              <c:numCache>
                <c:formatCode>General</c:formatCode>
                <c:ptCount val="10"/>
                <c:pt idx="0">
                  <c:v>120</c:v>
                </c:pt>
                <c:pt idx="1">
                  <c:v>140</c:v>
                </c:pt>
                <c:pt idx="2">
                  <c:v>160</c:v>
                </c:pt>
                <c:pt idx="3">
                  <c:v>170</c:v>
                </c:pt>
                <c:pt idx="4">
                  <c:v>180</c:v>
                </c:pt>
                <c:pt idx="5">
                  <c:v>190</c:v>
                </c:pt>
                <c:pt idx="6">
                  <c:v>200</c:v>
                </c:pt>
                <c:pt idx="7">
                  <c:v>210</c:v>
                </c:pt>
                <c:pt idx="8">
                  <c:v>220</c:v>
                </c:pt>
                <c:pt idx="9">
                  <c:v>240</c:v>
                </c:pt>
              </c:numCache>
            </c:numRef>
          </c:xVal>
          <c:yVal>
            <c:numRef>
              <c:f>Sheet1!$M$2:$M$11</c:f>
              <c:numCache>
                <c:formatCode>General</c:formatCode>
                <c:ptCount val="10"/>
                <c:pt idx="0">
                  <c:v>1440</c:v>
                </c:pt>
                <c:pt idx="1">
                  <c:v>1440</c:v>
                </c:pt>
                <c:pt idx="2">
                  <c:v>1440</c:v>
                </c:pt>
                <c:pt idx="3">
                  <c:v>1364</c:v>
                </c:pt>
                <c:pt idx="4">
                  <c:v>1319</c:v>
                </c:pt>
                <c:pt idx="5">
                  <c:v>1316</c:v>
                </c:pt>
                <c:pt idx="6">
                  <c:v>1276</c:v>
                </c:pt>
                <c:pt idx="7">
                  <c:v>1244</c:v>
                </c:pt>
                <c:pt idx="8">
                  <c:v>1233</c:v>
                </c:pt>
                <c:pt idx="9">
                  <c:v>1214</c:v>
                </c:pt>
              </c:numCache>
            </c:numRef>
          </c:yVal>
          <c:smooth val="0"/>
        </c:ser>
        <c:dLbls>
          <c:showLegendKey val="0"/>
          <c:showVal val="0"/>
          <c:showCatName val="0"/>
          <c:showSerName val="0"/>
          <c:showPercent val="0"/>
          <c:showBubbleSize val="0"/>
        </c:dLbls>
        <c:axId val="492456608"/>
        <c:axId val="492457784"/>
      </c:scatterChart>
      <c:valAx>
        <c:axId val="492457000"/>
        <c:scaling>
          <c:orientation val="minMax"/>
          <c:max val="250"/>
          <c:min val="100"/>
        </c:scaling>
        <c:delete val="0"/>
        <c:axPos val="b"/>
        <c:title>
          <c:tx>
            <c:rich>
              <a:bodyPr rot="0" spcFirstLastPara="0" vertOverflow="ellipsis" vert="horz" wrap="square" anchor="ctr" anchorCtr="1"/>
              <a:lstStyle/>
              <a:p>
                <a:pPr>
                  <a:defRPr lang="en-US" sz="1200" b="1" i="0" u="none" strike="noStrike" kern="1200" baseline="0">
                    <a:solidFill>
                      <a:schemeClr val="tx1"/>
                    </a:solidFill>
                    <a:latin typeface="+mn-lt"/>
                    <a:ea typeface="+mn-ea"/>
                    <a:cs typeface="+mn-cs"/>
                  </a:defRPr>
                </a:pPr>
                <a:r>
                  <a:rPr lang="en-US"/>
                  <a:t>Jam Density (veh/mile/lane)</a:t>
                </a:r>
                <a:endParaRPr lang="en-US"/>
              </a:p>
            </c:rich>
          </c:tx>
          <c:layout/>
          <c:overlay val="0"/>
        </c:title>
        <c:numFmt formatCode="General" sourceLinked="1"/>
        <c:majorTickMark val="out"/>
        <c:minorTickMark val="none"/>
        <c:tickLblPos val="nextTo"/>
        <c:txPr>
          <a:bodyPr rot="-60000000" spcFirstLastPara="0" vertOverflow="ellipsis" vert="horz" wrap="square" anchor="ctr" anchorCtr="1"/>
          <a:lstStyle/>
          <a:p>
            <a:pPr>
              <a:defRPr lang="en-US" sz="1200" b="0" i="0" u="none" strike="noStrike" kern="1200" baseline="0">
                <a:solidFill>
                  <a:schemeClr val="tx1"/>
                </a:solidFill>
                <a:latin typeface="+mn-lt"/>
                <a:ea typeface="+mn-ea"/>
                <a:cs typeface="+mn-cs"/>
              </a:defRPr>
            </a:pPr>
          </a:p>
        </c:txPr>
        <c:crossAx val="492465624"/>
        <c:crosses val="autoZero"/>
        <c:crossBetween val="midCat"/>
      </c:valAx>
      <c:valAx>
        <c:axId val="492465624"/>
        <c:scaling>
          <c:orientation val="minMax"/>
        </c:scaling>
        <c:delete val="0"/>
        <c:axPos val="l"/>
        <c:majorGridlines/>
        <c:numFmt formatCode="General" sourceLinked="1"/>
        <c:majorTickMark val="out"/>
        <c:minorTickMark val="none"/>
        <c:tickLblPos val="nextTo"/>
        <c:txPr>
          <a:bodyPr rot="-60000000" spcFirstLastPara="0" vertOverflow="ellipsis" vert="horz" wrap="square" anchor="ctr" anchorCtr="1"/>
          <a:lstStyle/>
          <a:p>
            <a:pPr>
              <a:defRPr lang="en-US" sz="1200" b="0" i="0" u="none" strike="noStrike" kern="1200" baseline="0">
                <a:solidFill>
                  <a:schemeClr val="tx1"/>
                </a:solidFill>
                <a:latin typeface="+mn-lt"/>
                <a:ea typeface="+mn-ea"/>
                <a:cs typeface="+mn-cs"/>
              </a:defRPr>
            </a:pPr>
          </a:p>
        </c:txPr>
        <c:crossAx val="492457000"/>
        <c:crosses val="autoZero"/>
        <c:crossBetween val="midCat"/>
      </c:valAx>
      <c:valAx>
        <c:axId val="492456608"/>
        <c:scaling>
          <c:orientation val="minMax"/>
        </c:scaling>
        <c:delete val="1"/>
        <c:axPos val="b"/>
        <c:numFmt formatCode="General" sourceLinked="1"/>
        <c:majorTickMark val="out"/>
        <c:minorTickMark val="none"/>
        <c:tickLblPos val="none"/>
        <c:txPr>
          <a:bodyPr rot="-60000000" spcFirstLastPara="0" vertOverflow="ellipsis" vert="horz" wrap="square" anchor="ctr" anchorCtr="1"/>
          <a:lstStyle/>
          <a:p>
            <a:pPr>
              <a:defRPr lang="en-US" sz="1200" b="0" i="0" u="none" strike="noStrike" kern="1200" baseline="0">
                <a:solidFill>
                  <a:schemeClr val="tx1"/>
                </a:solidFill>
                <a:latin typeface="+mn-lt"/>
                <a:ea typeface="+mn-ea"/>
                <a:cs typeface="+mn-cs"/>
              </a:defRPr>
            </a:pPr>
          </a:p>
        </c:txPr>
        <c:crossAx val="492457784"/>
        <c:crosses val="autoZero"/>
        <c:crossBetween val="midCat"/>
      </c:valAx>
      <c:valAx>
        <c:axId val="492457784"/>
        <c:scaling>
          <c:orientation val="minMax"/>
        </c:scaling>
        <c:delete val="0"/>
        <c:axPos val="r"/>
        <c:title>
          <c:tx>
            <c:rich>
              <a:bodyPr rot="-5400000" spcFirstLastPara="0" vertOverflow="ellipsis" vert="horz" wrap="square" anchor="ctr" anchorCtr="1"/>
              <a:lstStyle/>
              <a:p>
                <a:pPr>
                  <a:defRPr lang="en-US" sz="1200" b="1" i="0" u="none" strike="noStrike" kern="1200" baseline="0">
                    <a:solidFill>
                      <a:schemeClr val="tx1"/>
                    </a:solidFill>
                    <a:latin typeface="+mn-lt"/>
                    <a:ea typeface="+mn-ea"/>
                    <a:cs typeface="+mn-cs"/>
                  </a:defRPr>
                </a:pPr>
                <a:r>
                  <a:rPr lang="en-US"/>
                  <a:t>Network Clearance Time (minutes)</a:t>
                </a:r>
                <a:endParaRPr lang="en-US"/>
              </a:p>
            </c:rich>
          </c:tx>
          <c:layout/>
          <c:overlay val="0"/>
        </c:title>
        <c:numFmt formatCode="General" sourceLinked="1"/>
        <c:majorTickMark val="out"/>
        <c:minorTickMark val="none"/>
        <c:tickLblPos val="nextTo"/>
        <c:txPr>
          <a:bodyPr rot="-60000000" spcFirstLastPara="0" vertOverflow="ellipsis" vert="horz" wrap="square" anchor="ctr" anchorCtr="1"/>
          <a:lstStyle/>
          <a:p>
            <a:pPr>
              <a:defRPr lang="en-US" sz="1200" b="0" i="0" u="none" strike="noStrike" kern="1200" baseline="0">
                <a:solidFill>
                  <a:schemeClr val="tx1"/>
                </a:solidFill>
                <a:latin typeface="+mn-lt"/>
                <a:ea typeface="+mn-ea"/>
                <a:cs typeface="+mn-cs"/>
              </a:defRPr>
            </a:pPr>
          </a:p>
        </c:txPr>
        <c:crossAx val="492456608"/>
        <c:crosses val="max"/>
        <c:crossBetween val="midCat"/>
      </c:valAx>
    </c:plotArea>
    <c:legend>
      <c:legendPos val="r"/>
      <c:layout>
        <c:manualLayout>
          <c:xMode val="edge"/>
          <c:yMode val="edge"/>
          <c:x val="0.507887989695732"/>
          <c:y val="0.0339826021556075"/>
          <c:w val="0.390053708564207"/>
          <c:h val="0.269407637667387"/>
        </c:manualLayout>
      </c:layout>
      <c:overlay val="1"/>
      <c:spPr>
        <a:solidFill>
          <a:schemeClr val="bg1"/>
        </a:solidFill>
        <a:ln>
          <a:solidFill>
            <a:schemeClr val="tx1"/>
          </a:solidFill>
        </a:ln>
      </c:spPr>
      <c:txPr>
        <a:bodyPr rot="0" spcFirstLastPara="0" vertOverflow="ellipsis" vert="horz" wrap="square" anchor="ctr" anchorCtr="1"/>
        <a:lstStyle/>
        <a:p>
          <a:pPr>
            <a:defRPr lang="en-US" sz="1200" b="0" i="0" u="none" strike="noStrike" kern="1200" baseline="0">
              <a:solidFill>
                <a:schemeClr val="tx1"/>
              </a:solidFill>
              <a:latin typeface="+mn-lt"/>
              <a:ea typeface="+mn-ea"/>
              <a:cs typeface="+mn-cs"/>
            </a:defRPr>
          </a:pPr>
        </a:p>
      </c:txPr>
    </c:legend>
    <c:plotVisOnly val="1"/>
    <c:dispBlanksAs val="gap"/>
    <c:showDLblsOverMax val="0"/>
  </c:chart>
  <c:txPr>
    <a:bodyPr/>
    <a:lstStyle/>
    <a:p>
      <a:pPr>
        <a:defRPr lang="en-US" sz="1200"/>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Flow-Density</c:f>
              <c:strCache>
                <c:ptCount val="1"/>
                <c:pt idx="0">
                  <c:v>Flow-Density</c:v>
                </c:pt>
              </c:strCache>
            </c:strRef>
          </c:tx>
          <c:spPr>
            <a:ln w="28575" cap="rnd" cmpd="sng" algn="ctr">
              <a:noFill/>
              <a:prstDash val="solid"/>
              <a:round/>
            </a:ln>
          </c:spPr>
          <c:dLbls>
            <c:delete val="1"/>
          </c:dLbls>
          <c:xVal>
            <c:numRef>
              <c:f>'Report Data'!$H$2:$H$2269</c:f>
              <c:numCache>
                <c:formatCode>General</c:formatCode>
                <c:ptCount val="2268"/>
                <c:pt idx="0">
                  <c:v>1.90928861458034</c:v>
                </c:pt>
                <c:pt idx="1">
                  <c:v>3.6024313482648</c:v>
                </c:pt>
                <c:pt idx="2">
                  <c:v>3.36827331062759</c:v>
                </c:pt>
                <c:pt idx="3">
                  <c:v>3.04405448928375</c:v>
                </c:pt>
                <c:pt idx="4">
                  <c:v>2.41362900333741</c:v>
                </c:pt>
                <c:pt idx="5">
                  <c:v>4.07074742353925</c:v>
                </c:pt>
                <c:pt idx="6">
                  <c:v>4.50303918533109</c:v>
                </c:pt>
                <c:pt idx="7">
                  <c:v>3.78255291567804</c:v>
                </c:pt>
                <c:pt idx="8">
                  <c:v>4.34092977465908</c:v>
                </c:pt>
                <c:pt idx="9">
                  <c:v>3.38628546736891</c:v>
                </c:pt>
                <c:pt idx="10">
                  <c:v>5.15147682801866</c:v>
                </c:pt>
                <c:pt idx="11">
                  <c:v>2.71983566793992</c:v>
                </c:pt>
                <c:pt idx="12">
                  <c:v>3.02604233254243</c:v>
                </c:pt>
                <c:pt idx="13">
                  <c:v>3.45833409433421</c:v>
                </c:pt>
                <c:pt idx="14">
                  <c:v>3.08007880276641</c:v>
                </c:pt>
                <c:pt idx="15">
                  <c:v>2.23350743592417</c:v>
                </c:pt>
                <c:pt idx="16">
                  <c:v>2.34158037637212</c:v>
                </c:pt>
                <c:pt idx="17">
                  <c:v>1.87326430109768</c:v>
                </c:pt>
                <c:pt idx="18">
                  <c:v>2.53971410052668</c:v>
                </c:pt>
                <c:pt idx="19">
                  <c:v>2.44965331682006</c:v>
                </c:pt>
                <c:pt idx="20">
                  <c:v>2.46766547356139</c:v>
                </c:pt>
                <c:pt idx="21">
                  <c:v>3.35026115388626</c:v>
                </c:pt>
                <c:pt idx="22">
                  <c:v>2.61176272749198</c:v>
                </c:pt>
                <c:pt idx="23">
                  <c:v>2.75585998142257</c:v>
                </c:pt>
                <c:pt idx="24">
                  <c:v>2.89995723535314</c:v>
                </c:pt>
                <c:pt idx="25">
                  <c:v>2.01736155502829</c:v>
                </c:pt>
                <c:pt idx="26">
                  <c:v>3.1881517432144</c:v>
                </c:pt>
                <c:pt idx="27">
                  <c:v>2.44965331682006</c:v>
                </c:pt>
                <c:pt idx="28">
                  <c:v>2.01736155502829</c:v>
                </c:pt>
                <c:pt idx="29">
                  <c:v>1.90928861458034</c:v>
                </c:pt>
                <c:pt idx="30">
                  <c:v>3.1881517432144</c:v>
                </c:pt>
                <c:pt idx="31">
                  <c:v>3.71050428871279</c:v>
                </c:pt>
                <c:pt idx="32">
                  <c:v>3.00803017580111</c:v>
                </c:pt>
                <c:pt idx="33">
                  <c:v>2.82790860838787</c:v>
                </c:pt>
                <c:pt idx="34">
                  <c:v>2.37760468985476</c:v>
                </c:pt>
                <c:pt idx="35">
                  <c:v>2.99001801905974</c:v>
                </c:pt>
                <c:pt idx="36">
                  <c:v>1.94531292806301</c:v>
                </c:pt>
                <c:pt idx="37">
                  <c:v>3.02604233254243</c:v>
                </c:pt>
                <c:pt idx="38">
                  <c:v>3.87261369938459</c:v>
                </c:pt>
                <c:pt idx="39">
                  <c:v>2.19748312244153</c:v>
                </c:pt>
                <c:pt idx="40">
                  <c:v>4.32291761791763</c:v>
                </c:pt>
                <c:pt idx="41">
                  <c:v>2.68381135445729</c:v>
                </c:pt>
                <c:pt idx="42">
                  <c:v>3.47634625107553</c:v>
                </c:pt>
                <c:pt idx="43">
                  <c:v>4.07074742353925</c:v>
                </c:pt>
                <c:pt idx="44">
                  <c:v>3.56640703478215</c:v>
                </c:pt>
                <c:pt idx="45">
                  <c:v>3.92665016960858</c:v>
                </c:pt>
                <c:pt idx="46">
                  <c:v>3.80056507241936</c:v>
                </c:pt>
                <c:pt idx="47">
                  <c:v>4.21484467746971</c:v>
                </c:pt>
                <c:pt idx="48">
                  <c:v>3.92665016960858</c:v>
                </c:pt>
                <c:pt idx="49">
                  <c:v>3.36827331062759</c:v>
                </c:pt>
                <c:pt idx="50">
                  <c:v>4.77322153645086</c:v>
                </c:pt>
                <c:pt idx="51">
                  <c:v>6.01606035160221</c:v>
                </c:pt>
                <c:pt idx="52">
                  <c:v>5.43967133587995</c:v>
                </c:pt>
                <c:pt idx="53">
                  <c:v>5.90798741115427</c:v>
                </c:pt>
                <c:pt idx="54">
                  <c:v>7.27691132349489</c:v>
                </c:pt>
                <c:pt idx="55">
                  <c:v>6.84461956170312</c:v>
                </c:pt>
                <c:pt idx="56">
                  <c:v>7.56510583135596</c:v>
                </c:pt>
                <c:pt idx="57">
                  <c:v>9.36632150548848</c:v>
                </c:pt>
                <c:pt idx="58">
                  <c:v>9.34830934874715</c:v>
                </c:pt>
                <c:pt idx="59">
                  <c:v>9.87066189424555</c:v>
                </c:pt>
                <c:pt idx="60">
                  <c:v>10.1768685588481</c:v>
                </c:pt>
                <c:pt idx="61">
                  <c:v>11.7619383520846</c:v>
                </c:pt>
                <c:pt idx="62">
                  <c:v>12.3023030543244</c:v>
                </c:pt>
                <c:pt idx="63">
                  <c:v>15.1662359761948</c:v>
                </c:pt>
                <c:pt idx="64">
                  <c:v>15.5805155812453</c:v>
                </c:pt>
                <c:pt idx="65">
                  <c:v>15.2382846031601</c:v>
                </c:pt>
                <c:pt idx="66">
                  <c:v>16.5171477317941</c:v>
                </c:pt>
                <c:pt idx="67">
                  <c:v>19.5431900643365</c:v>
                </c:pt>
                <c:pt idx="68">
                  <c:v>20.0655426098345</c:v>
                </c:pt>
                <c:pt idx="69">
                  <c:v>20.3177128042135</c:v>
                </c:pt>
                <c:pt idx="70">
                  <c:v>21.6866367165541</c:v>
                </c:pt>
                <c:pt idx="71">
                  <c:v>20.6059073120746</c:v>
                </c:pt>
                <c:pt idx="72">
                  <c:v>21.4524786789169</c:v>
                </c:pt>
                <c:pt idx="73">
                  <c:v>24.2263508170808</c:v>
                </c:pt>
                <c:pt idx="74">
                  <c:v>23.6679739580999</c:v>
                </c:pt>
                <c:pt idx="75">
                  <c:v>31.3591648866451</c:v>
                </c:pt>
                <c:pt idx="76">
                  <c:v>37.2851644545402</c:v>
                </c:pt>
                <c:pt idx="77">
                  <c:v>36.1503985798372</c:v>
                </c:pt>
                <c:pt idx="78">
                  <c:v>40.833559332582</c:v>
                </c:pt>
                <c:pt idx="79">
                  <c:v>45.5707565555497</c:v>
                </c:pt>
                <c:pt idx="80">
                  <c:v>27.1623323659166</c:v>
                </c:pt>
                <c:pt idx="81">
                  <c:v>30.6026543035095</c:v>
                </c:pt>
                <c:pt idx="82">
                  <c:v>54.8830415908133</c:v>
                </c:pt>
                <c:pt idx="83">
                  <c:v>53.8743608133</c:v>
                </c:pt>
                <c:pt idx="84">
                  <c:v>60.1425913592808</c:v>
                </c:pt>
                <c:pt idx="85">
                  <c:v>62.195977227792</c:v>
                </c:pt>
                <c:pt idx="86">
                  <c:v>71.7063959872108</c:v>
                </c:pt>
                <c:pt idx="87">
                  <c:v>47.4620330133887</c:v>
                </c:pt>
                <c:pt idx="88">
                  <c:v>43.0130302982817</c:v>
                </c:pt>
                <c:pt idx="89">
                  <c:v>41.7521793263897</c:v>
                </c:pt>
                <c:pt idx="90">
                  <c:v>47.1918506622689</c:v>
                </c:pt>
                <c:pt idx="91">
                  <c:v>43.9496624488305</c:v>
                </c:pt>
                <c:pt idx="92">
                  <c:v>51.7669384745656</c:v>
                </c:pt>
                <c:pt idx="93">
                  <c:v>38.6180640533976</c:v>
                </c:pt>
                <c:pt idx="94">
                  <c:v>47.48004517013</c:v>
                </c:pt>
                <c:pt idx="95">
                  <c:v>61.4034423311735</c:v>
                </c:pt>
                <c:pt idx="96">
                  <c:v>58.467460782337</c:v>
                </c:pt>
                <c:pt idx="97">
                  <c:v>54.2706282616092</c:v>
                </c:pt>
                <c:pt idx="98">
                  <c:v>43.7335165679347</c:v>
                </c:pt>
                <c:pt idx="99">
                  <c:v>52.5234490577007</c:v>
                </c:pt>
                <c:pt idx="100">
                  <c:v>50.4340388757072</c:v>
                </c:pt>
                <c:pt idx="101">
                  <c:v>58.1972784312178</c:v>
                </c:pt>
                <c:pt idx="102">
                  <c:v>46.8316075274413</c:v>
                </c:pt>
                <c:pt idx="103">
                  <c:v>61.151272136795</c:v>
                </c:pt>
                <c:pt idx="104">
                  <c:v>54.0724945374546</c:v>
                </c:pt>
                <c:pt idx="105">
                  <c:v>64.5195454474225</c:v>
                </c:pt>
                <c:pt idx="106">
                  <c:v>33.3765264416729</c:v>
                </c:pt>
                <c:pt idx="107">
                  <c:v>51.9290478852363</c:v>
                </c:pt>
                <c:pt idx="108">
                  <c:v>50.8483184807576</c:v>
                </c:pt>
                <c:pt idx="109">
                  <c:v>50.9744035779459</c:v>
                </c:pt>
                <c:pt idx="110">
                  <c:v>47.8583004616967</c:v>
                </c:pt>
                <c:pt idx="111">
                  <c:v>43.697492254452</c:v>
                </c:pt>
                <c:pt idx="112">
                  <c:v>29.6840343097019</c:v>
                </c:pt>
                <c:pt idx="113">
                  <c:v>33.358514284932</c:v>
                </c:pt>
                <c:pt idx="114">
                  <c:v>40.4012675707888</c:v>
                </c:pt>
                <c:pt idx="115">
                  <c:v>50.3079537785179</c:v>
                </c:pt>
                <c:pt idx="116">
                  <c:v>31.8815174321434</c:v>
                </c:pt>
                <c:pt idx="117">
                  <c:v>39.9869879657385</c:v>
                </c:pt>
                <c:pt idx="118">
                  <c:v>24.262375130563</c:v>
                </c:pt>
                <c:pt idx="119">
                  <c:v>22.1549527918289</c:v>
                </c:pt>
                <c:pt idx="120">
                  <c:v>29.4498762720647</c:v>
                </c:pt>
                <c:pt idx="121">
                  <c:v>32.7280887989863</c:v>
                </c:pt>
                <c:pt idx="122">
                  <c:v>39.9869879657385</c:v>
                </c:pt>
                <c:pt idx="123">
                  <c:v>25.5592504159387</c:v>
                </c:pt>
                <c:pt idx="124">
                  <c:v>19.471141437371</c:v>
                </c:pt>
                <c:pt idx="125">
                  <c:v>20.8220531929705</c:v>
                </c:pt>
                <c:pt idx="126">
                  <c:v>17.6519136064978</c:v>
                </c:pt>
                <c:pt idx="127">
                  <c:v>18.426436346374</c:v>
                </c:pt>
                <c:pt idx="128">
                  <c:v>18.4444485031155</c:v>
                </c:pt>
                <c:pt idx="129">
                  <c:v>18.0121567413239</c:v>
                </c:pt>
                <c:pt idx="130">
                  <c:v>18.1382418385131</c:v>
                </c:pt>
                <c:pt idx="131">
                  <c:v>19.1649347727687</c:v>
                </c:pt>
                <c:pt idx="132">
                  <c:v>18.6966186974943</c:v>
                </c:pt>
                <c:pt idx="133">
                  <c:v>18.9307767351311</c:v>
                </c:pt>
                <c:pt idx="134">
                  <c:v>17.6158892930149</c:v>
                </c:pt>
                <c:pt idx="135">
                  <c:v>17.9220959576174</c:v>
                </c:pt>
                <c:pt idx="136">
                  <c:v>17.5798649795322</c:v>
                </c:pt>
                <c:pt idx="137">
                  <c:v>15.50846695428</c:v>
                </c:pt>
                <c:pt idx="138">
                  <c:v>17.7239622334628</c:v>
                </c:pt>
                <c:pt idx="139">
                  <c:v>17.2736583149297</c:v>
                </c:pt>
                <c:pt idx="140">
                  <c:v>17.9581202710997</c:v>
                </c:pt>
                <c:pt idx="141">
                  <c:v>17.9761324278413</c:v>
                </c:pt>
                <c:pt idx="142">
                  <c:v>17.8140230171694</c:v>
                </c:pt>
                <c:pt idx="143">
                  <c:v>15.9227465593306</c:v>
                </c:pt>
                <c:pt idx="144">
                  <c:v>16.3910626346048</c:v>
                </c:pt>
                <c:pt idx="145">
                  <c:v>18.4804728165981</c:v>
                </c:pt>
                <c:pt idx="146">
                  <c:v>17.7419743902041</c:v>
                </c:pt>
                <c:pt idx="147">
                  <c:v>16.9854638070681</c:v>
                </c:pt>
                <c:pt idx="148">
                  <c:v>16.6972692992073</c:v>
                </c:pt>
                <c:pt idx="149">
                  <c:v>17.9220959576174</c:v>
                </c:pt>
                <c:pt idx="150">
                  <c:v>16.8593787098793</c:v>
                </c:pt>
                <c:pt idx="151">
                  <c:v>18.5525214435635</c:v>
                </c:pt>
                <c:pt idx="152">
                  <c:v>21.0381990738664</c:v>
                </c:pt>
                <c:pt idx="153">
                  <c:v>19.849396728939</c:v>
                </c:pt>
                <c:pt idx="154">
                  <c:v>16.0308194997784</c:v>
                </c:pt>
                <c:pt idx="155">
                  <c:v>16.9854638070681</c:v>
                </c:pt>
                <c:pt idx="156">
                  <c:v>18.0301688980653</c:v>
                </c:pt>
                <c:pt idx="157">
                  <c:v>14.4637618632832</c:v>
                </c:pt>
                <c:pt idx="158">
                  <c:v>15.9227465593306</c:v>
                </c:pt>
                <c:pt idx="159">
                  <c:v>16.3010018508982</c:v>
                </c:pt>
                <c:pt idx="160">
                  <c:v>18.426436346374</c:v>
                </c:pt>
                <c:pt idx="161">
                  <c:v>16.6072085155007</c:v>
                </c:pt>
                <c:pt idx="162">
                  <c:v>16.9494394935855</c:v>
                </c:pt>
                <c:pt idx="163">
                  <c:v>16.4811234183114</c:v>
                </c:pt>
                <c:pt idx="164">
                  <c:v>14.1575551986807</c:v>
                </c:pt>
                <c:pt idx="165">
                  <c:v>16.3550383211222</c:v>
                </c:pt>
                <c:pt idx="166">
                  <c:v>16.5711842020181</c:v>
                </c:pt>
                <c:pt idx="167">
                  <c:v>16.9854638070681</c:v>
                </c:pt>
                <c:pt idx="168">
                  <c:v>16.9314273368446</c:v>
                </c:pt>
                <c:pt idx="169">
                  <c:v>16.7152814559487</c:v>
                </c:pt>
                <c:pt idx="170">
                  <c:v>15.3643697003494</c:v>
                </c:pt>
                <c:pt idx="171">
                  <c:v>18.1382418385131</c:v>
                </c:pt>
                <c:pt idx="172">
                  <c:v>16.7873300829136</c:v>
                </c:pt>
                <c:pt idx="173">
                  <c:v>18.6966186974943</c:v>
                </c:pt>
                <c:pt idx="174">
                  <c:v>18.0661932115476</c:v>
                </c:pt>
                <c:pt idx="175">
                  <c:v>20.2997006474721</c:v>
                </c:pt>
                <c:pt idx="176">
                  <c:v>18.3723998761501</c:v>
                </c:pt>
                <c:pt idx="177">
                  <c:v>16.9314273368446</c:v>
                </c:pt>
                <c:pt idx="178">
                  <c:v>18.2643269357022</c:v>
                </c:pt>
                <c:pt idx="179">
                  <c:v>18.1922783087372</c:v>
                </c:pt>
                <c:pt idx="180">
                  <c:v>16.7873300829136</c:v>
                </c:pt>
                <c:pt idx="181">
                  <c:v>18.2463147789608</c:v>
                </c:pt>
                <c:pt idx="182">
                  <c:v>15.9407587160717</c:v>
                </c:pt>
                <c:pt idx="183">
                  <c:v>17.7960108604281</c:v>
                </c:pt>
                <c:pt idx="184">
                  <c:v>18.9307767351311</c:v>
                </c:pt>
                <c:pt idx="185">
                  <c:v>19.0748739890621</c:v>
                </c:pt>
                <c:pt idx="186">
                  <c:v>18.3363755626678</c:v>
                </c:pt>
                <c:pt idx="187">
                  <c:v>16.8593787098793</c:v>
                </c:pt>
                <c:pt idx="188">
                  <c:v>17.4357677256016</c:v>
                </c:pt>
                <c:pt idx="189">
                  <c:v>19.6692751615258</c:v>
                </c:pt>
                <c:pt idx="190">
                  <c:v>19.291019869958</c:v>
                </c:pt>
                <c:pt idx="191">
                  <c:v>18.1922783087372</c:v>
                </c:pt>
                <c:pt idx="192">
                  <c:v>17.0034759638098</c:v>
                </c:pt>
                <c:pt idx="193">
                  <c:v>17.0575124340338</c:v>
                </c:pt>
                <c:pt idx="194">
                  <c:v>17.1655853744817</c:v>
                </c:pt>
                <c:pt idx="195">
                  <c:v>19.5431900643365</c:v>
                </c:pt>
                <c:pt idx="196">
                  <c:v>18.6425822272703</c:v>
                </c:pt>
                <c:pt idx="197">
                  <c:v>17.0214881205512</c:v>
                </c:pt>
                <c:pt idx="198">
                  <c:v>16.4631112615697</c:v>
                </c:pt>
                <c:pt idx="199">
                  <c:v>16.9854638070681</c:v>
                </c:pt>
                <c:pt idx="200">
                  <c:v>17.2376340014471</c:v>
                </c:pt>
                <c:pt idx="201">
                  <c:v>16.174916753709</c:v>
                </c:pt>
                <c:pt idx="202">
                  <c:v>16.643232828983</c:v>
                </c:pt>
                <c:pt idx="203">
                  <c:v>17.7419743902041</c:v>
                </c:pt>
                <c:pt idx="204">
                  <c:v>16.3010018508982</c:v>
                </c:pt>
                <c:pt idx="205">
                  <c:v>24.9288249299924</c:v>
                </c:pt>
                <c:pt idx="206">
                  <c:v>26.405821782781</c:v>
                </c:pt>
                <c:pt idx="207">
                  <c:v>52.2352545498396</c:v>
                </c:pt>
                <c:pt idx="208">
                  <c:v>30.7287394006987</c:v>
                </c:pt>
                <c:pt idx="209">
                  <c:v>29.8281315636325</c:v>
                </c:pt>
                <c:pt idx="210">
                  <c:v>29.6840343097019</c:v>
                </c:pt>
                <c:pt idx="211">
                  <c:v>30.8728366546293</c:v>
                </c:pt>
                <c:pt idx="212">
                  <c:v>31.5933229242823</c:v>
                </c:pt>
                <c:pt idx="213">
                  <c:v>21.0922355440904</c:v>
                </c:pt>
                <c:pt idx="214">
                  <c:v>17.1295610609991</c:v>
                </c:pt>
                <c:pt idx="215">
                  <c:v>16.643232828983</c:v>
                </c:pt>
                <c:pt idx="216">
                  <c:v>17.5078163525669</c:v>
                </c:pt>
                <c:pt idx="217">
                  <c:v>21.3263935817272</c:v>
                </c:pt>
                <c:pt idx="218">
                  <c:v>21.9928433811566</c:v>
                </c:pt>
                <c:pt idx="219">
                  <c:v>18.3904120328917</c:v>
                </c:pt>
                <c:pt idx="220">
                  <c:v>17.3637190986362</c:v>
                </c:pt>
                <c:pt idx="221">
                  <c:v>14.3196646093526</c:v>
                </c:pt>
                <c:pt idx="222">
                  <c:v>14.8059928413685</c:v>
                </c:pt>
                <c:pt idx="223">
                  <c:v>13.0768257942012</c:v>
                </c:pt>
                <c:pt idx="224">
                  <c:v>15.1842481329361</c:v>
                </c:pt>
                <c:pt idx="225">
                  <c:v>14.7699685278857</c:v>
                </c:pt>
                <c:pt idx="226">
                  <c:v>12.78863128634</c:v>
                </c:pt>
                <c:pt idx="227">
                  <c:v>13.1128501076839</c:v>
                </c:pt>
                <c:pt idx="228">
                  <c:v>13.3650203020624</c:v>
                </c:pt>
                <c:pt idx="229">
                  <c:v>13.7792999071129</c:v>
                </c:pt>
                <c:pt idx="230">
                  <c:v>13.7612877503715</c:v>
                </c:pt>
                <c:pt idx="231">
                  <c:v>15.1482238194533</c:v>
                </c:pt>
                <c:pt idx="232">
                  <c:v>11.6538654116366</c:v>
                </c:pt>
                <c:pt idx="233">
                  <c:v>11.9240477627565</c:v>
                </c:pt>
                <c:pt idx="234">
                  <c:v>11.8880234492737</c:v>
                </c:pt>
                <c:pt idx="235">
                  <c:v>11.6718775683779</c:v>
                </c:pt>
                <c:pt idx="236">
                  <c:v>10.9694034554665</c:v>
                </c:pt>
                <c:pt idx="237">
                  <c:v>9.18619993807526</c:v>
                </c:pt>
                <c:pt idx="238">
                  <c:v>9.65451601334984</c:v>
                </c:pt>
                <c:pt idx="239">
                  <c:v>11.4557316874821</c:v>
                </c:pt>
                <c:pt idx="240">
                  <c:v>10.2128928723307</c:v>
                </c:pt>
                <c:pt idx="241">
                  <c:v>11.3116344335515</c:v>
                </c:pt>
                <c:pt idx="242">
                  <c:v>9.36632150548848</c:v>
                </c:pt>
                <c:pt idx="243">
                  <c:v>11.5277803144474</c:v>
                </c:pt>
                <c:pt idx="244">
                  <c:v>12.0681450166871</c:v>
                </c:pt>
                <c:pt idx="245">
                  <c:v>10.6091603206398</c:v>
                </c:pt>
                <c:pt idx="246">
                  <c:v>10.7532575745704</c:v>
                </c:pt>
                <c:pt idx="247">
                  <c:v>8.73589601954216</c:v>
                </c:pt>
                <c:pt idx="248">
                  <c:v>10.0327713049174</c:v>
                </c:pt>
                <c:pt idx="249">
                  <c:v>9.29427287852317</c:v>
                </c:pt>
                <c:pt idx="250">
                  <c:v>8.05143406337182</c:v>
                </c:pt>
                <c:pt idx="251">
                  <c:v>11.0234399256903</c:v>
                </c:pt>
                <c:pt idx="252">
                  <c:v>8.95204190043802</c:v>
                </c:pt>
                <c:pt idx="253">
                  <c:v>9.20421209481649</c:v>
                </c:pt>
                <c:pt idx="254">
                  <c:v>9.67252817009098</c:v>
                </c:pt>
                <c:pt idx="255">
                  <c:v>9.006078370662</c:v>
                </c:pt>
                <c:pt idx="256">
                  <c:v>8.14149484707844</c:v>
                </c:pt>
                <c:pt idx="257">
                  <c:v>9.9066862077285</c:v>
                </c:pt>
                <c:pt idx="258">
                  <c:v>9.65451601334984</c:v>
                </c:pt>
                <c:pt idx="259">
                  <c:v>7.07877759934034</c:v>
                </c:pt>
                <c:pt idx="260">
                  <c:v>9.2582485650405</c:v>
                </c:pt>
                <c:pt idx="261">
                  <c:v>8.19553131730248</c:v>
                </c:pt>
                <c:pt idx="262">
                  <c:v>7.99739759314785</c:v>
                </c:pt>
                <c:pt idx="263">
                  <c:v>7.74522739876935</c:v>
                </c:pt>
                <c:pt idx="264">
                  <c:v>6.39431564316992</c:v>
                </c:pt>
                <c:pt idx="265">
                  <c:v>7.07877759934034</c:v>
                </c:pt>
                <c:pt idx="266">
                  <c:v>8.32161641449168</c:v>
                </c:pt>
                <c:pt idx="267">
                  <c:v>6.32226701620472</c:v>
                </c:pt>
                <c:pt idx="268">
                  <c:v>6.89865603192709</c:v>
                </c:pt>
                <c:pt idx="269">
                  <c:v>6.75455877799639</c:v>
                </c:pt>
                <c:pt idx="270">
                  <c:v>4.39496624488305</c:v>
                </c:pt>
                <c:pt idx="271">
                  <c:v>7.83528818247594</c:v>
                </c:pt>
                <c:pt idx="272">
                  <c:v>7.7092030852868</c:v>
                </c:pt>
                <c:pt idx="273">
                  <c:v>4.43099055836569</c:v>
                </c:pt>
                <c:pt idx="274">
                  <c:v>6.37630348642871</c:v>
                </c:pt>
                <c:pt idx="275">
                  <c:v>5.15147682801866</c:v>
                </c:pt>
                <c:pt idx="276">
                  <c:v>4.57508781229628</c:v>
                </c:pt>
                <c:pt idx="277">
                  <c:v>4.91731879038145</c:v>
                </c:pt>
                <c:pt idx="278">
                  <c:v>5.90798741115427</c:v>
                </c:pt>
                <c:pt idx="279">
                  <c:v>4.75520937970953</c:v>
                </c:pt>
                <c:pt idx="280">
                  <c:v>5.49370780610382</c:v>
                </c:pt>
                <c:pt idx="281">
                  <c:v>4.61111212577894</c:v>
                </c:pt>
                <c:pt idx="282">
                  <c:v>4.70117290948556</c:v>
                </c:pt>
                <c:pt idx="283">
                  <c:v>3.47634625107553</c:v>
                </c:pt>
                <c:pt idx="284">
                  <c:v>3.81857722916069</c:v>
                </c:pt>
                <c:pt idx="285">
                  <c:v>3.51237056455818</c:v>
                </c:pt>
                <c:pt idx="286">
                  <c:v>3.35026115388626</c:v>
                </c:pt>
                <c:pt idx="287">
                  <c:v>2.43164116007869</c:v>
                </c:pt>
                <c:pt idx="288">
                  <c:v>3.80056507241936</c:v>
                </c:pt>
                <c:pt idx="289">
                  <c:v>3.83658938590201</c:v>
                </c:pt>
                <c:pt idx="290">
                  <c:v>4.03472311005658</c:v>
                </c:pt>
                <c:pt idx="291">
                  <c:v>3.35026115388626</c:v>
                </c:pt>
                <c:pt idx="292">
                  <c:v>3.76454075893678</c:v>
                </c:pt>
                <c:pt idx="293">
                  <c:v>2.73784782468125</c:v>
                </c:pt>
                <c:pt idx="294">
                  <c:v>2.93598154883582</c:v>
                </c:pt>
                <c:pt idx="295">
                  <c:v>2.95399370557714</c:v>
                </c:pt>
                <c:pt idx="296">
                  <c:v>3.02604233254243</c:v>
                </c:pt>
                <c:pt idx="297">
                  <c:v>3.13411527299042</c:v>
                </c:pt>
                <c:pt idx="298">
                  <c:v>2.23350743592417</c:v>
                </c:pt>
                <c:pt idx="299">
                  <c:v>2.52170194378536</c:v>
                </c:pt>
                <c:pt idx="300">
                  <c:v>2.57573841400933</c:v>
                </c:pt>
                <c:pt idx="301">
                  <c:v>2.57573841400933</c:v>
                </c:pt>
                <c:pt idx="302">
                  <c:v>1.96332508480431</c:v>
                </c:pt>
                <c:pt idx="303">
                  <c:v>1.94531292806301</c:v>
                </c:pt>
                <c:pt idx="304">
                  <c:v>2.64778704097469</c:v>
                </c:pt>
                <c:pt idx="305">
                  <c:v>2.61176272749198</c:v>
                </c:pt>
                <c:pt idx="306">
                  <c:v>2.43164116007869</c:v>
                </c:pt>
                <c:pt idx="307">
                  <c:v>1.83723998761505</c:v>
                </c:pt>
                <c:pt idx="308">
                  <c:v>2.50368978704404</c:v>
                </c:pt>
                <c:pt idx="309">
                  <c:v>2.21549527918285</c:v>
                </c:pt>
                <c:pt idx="310">
                  <c:v>5.00737957408807</c:v>
                </c:pt>
                <c:pt idx="311">
                  <c:v>2.80989645164654</c:v>
                </c:pt>
                <c:pt idx="312">
                  <c:v>2.08941018199358</c:v>
                </c:pt>
                <c:pt idx="313">
                  <c:v>1.98133724154564</c:v>
                </c:pt>
                <c:pt idx="314">
                  <c:v>2.10742233873491</c:v>
                </c:pt>
                <c:pt idx="315">
                  <c:v>1.90928861458034</c:v>
                </c:pt>
                <c:pt idx="316">
                  <c:v>1.65711842020183</c:v>
                </c:pt>
                <c:pt idx="317">
                  <c:v>3.20616389995567</c:v>
                </c:pt>
                <c:pt idx="318">
                  <c:v>2.44965331682006</c:v>
                </c:pt>
                <c:pt idx="319">
                  <c:v>1.38693606908195</c:v>
                </c:pt>
                <c:pt idx="320">
                  <c:v>1.71115489042578</c:v>
                </c:pt>
                <c:pt idx="321">
                  <c:v>2.57573841400933</c:v>
                </c:pt>
                <c:pt idx="322">
                  <c:v>2.21549527918285</c:v>
                </c:pt>
                <c:pt idx="323">
                  <c:v>3.06206664602508</c:v>
                </c:pt>
                <c:pt idx="324">
                  <c:v>3.65646781848877</c:v>
                </c:pt>
                <c:pt idx="325">
                  <c:v>2.46766547356139</c:v>
                </c:pt>
                <c:pt idx="326">
                  <c:v>2.07139802525226</c:v>
                </c:pt>
                <c:pt idx="327">
                  <c:v>2.97200586231846</c:v>
                </c:pt>
                <c:pt idx="328">
                  <c:v>2.57573841400933</c:v>
                </c:pt>
                <c:pt idx="329">
                  <c:v>3.56640703478215</c:v>
                </c:pt>
                <c:pt idx="330">
                  <c:v>4.05273526679778</c:v>
                </c:pt>
                <c:pt idx="331">
                  <c:v>3.54839487804087</c:v>
                </c:pt>
                <c:pt idx="332">
                  <c:v>3.94466232634995</c:v>
                </c:pt>
                <c:pt idx="333">
                  <c:v>3.71050428871279</c:v>
                </c:pt>
                <c:pt idx="334">
                  <c:v>2.44965331682006</c:v>
                </c:pt>
                <c:pt idx="335">
                  <c:v>3.24218821343832</c:v>
                </c:pt>
                <c:pt idx="336">
                  <c:v>4.37695408814173</c:v>
                </c:pt>
                <c:pt idx="337">
                  <c:v>4.59309996903762</c:v>
                </c:pt>
                <c:pt idx="338">
                  <c:v>4.26888114769379</c:v>
                </c:pt>
                <c:pt idx="339">
                  <c:v>5.74587800048235</c:v>
                </c:pt>
                <c:pt idx="340">
                  <c:v>6.52040074035928</c:v>
                </c:pt>
                <c:pt idx="341">
                  <c:v>6.37630348642871</c:v>
                </c:pt>
                <c:pt idx="342">
                  <c:v>6.70052230777253</c:v>
                </c:pt>
                <c:pt idx="343">
                  <c:v>6.59244936732458</c:v>
                </c:pt>
                <c:pt idx="344">
                  <c:v>8.1054705335958</c:v>
                </c:pt>
                <c:pt idx="345">
                  <c:v>8.73589601954216</c:v>
                </c:pt>
                <c:pt idx="346">
                  <c:v>10.1588564021067</c:v>
                </c:pt>
                <c:pt idx="347">
                  <c:v>9.06011484088597</c:v>
                </c:pt>
                <c:pt idx="348">
                  <c:v>11.3296465902929</c:v>
                </c:pt>
                <c:pt idx="349">
                  <c:v>11.3656709037755</c:v>
                </c:pt>
                <c:pt idx="350">
                  <c:v>11.7799505088259</c:v>
                </c:pt>
                <c:pt idx="351">
                  <c:v>12.3743516812896</c:v>
                </c:pt>
                <c:pt idx="352">
                  <c:v>14.3917132363179</c:v>
                </c:pt>
                <c:pt idx="353">
                  <c:v>17.2556461581881</c:v>
                </c:pt>
                <c:pt idx="354">
                  <c:v>16.8773908666206</c:v>
                </c:pt>
                <c:pt idx="355">
                  <c:v>18.8947524216489</c:v>
                </c:pt>
                <c:pt idx="356">
                  <c:v>17.4177555688603</c:v>
                </c:pt>
                <c:pt idx="357">
                  <c:v>19.8854210424213</c:v>
                </c:pt>
                <c:pt idx="358">
                  <c:v>23.2717065097906</c:v>
                </c:pt>
                <c:pt idx="359">
                  <c:v>20.9841626036425</c:v>
                </c:pt>
                <c:pt idx="360">
                  <c:v>20.6419316255573</c:v>
                </c:pt>
                <c:pt idx="361">
                  <c:v>24.0102049361849</c:v>
                </c:pt>
                <c:pt idx="362">
                  <c:v>23.4158037637212</c:v>
                </c:pt>
                <c:pt idx="363">
                  <c:v>28.9995723535312</c:v>
                </c:pt>
                <c:pt idx="364">
                  <c:v>24.3164116007874</c:v>
                </c:pt>
                <c:pt idx="365">
                  <c:v>24.9828614002164</c:v>
                </c:pt>
                <c:pt idx="366">
                  <c:v>26.9461864850207</c:v>
                </c:pt>
                <c:pt idx="367">
                  <c:v>25.973530020989</c:v>
                </c:pt>
                <c:pt idx="368">
                  <c:v>27.3604660900711</c:v>
                </c:pt>
                <c:pt idx="369">
                  <c:v>39.6987934578781</c:v>
                </c:pt>
                <c:pt idx="370">
                  <c:v>35.9522648556816</c:v>
                </c:pt>
                <c:pt idx="371">
                  <c:v>36.9069091629729</c:v>
                </c:pt>
                <c:pt idx="372">
                  <c:v>46.1111212577891</c:v>
                </c:pt>
                <c:pt idx="373">
                  <c:v>39.536684047206</c:v>
                </c:pt>
                <c:pt idx="374">
                  <c:v>46.0210604740828</c:v>
                </c:pt>
                <c:pt idx="375">
                  <c:v>51.6588655341172</c:v>
                </c:pt>
                <c:pt idx="376">
                  <c:v>51.0284400481717</c:v>
                </c:pt>
                <c:pt idx="377">
                  <c:v>47.1017898785622</c:v>
                </c:pt>
                <c:pt idx="378">
                  <c:v>56.2519655031548</c:v>
                </c:pt>
                <c:pt idx="379">
                  <c:v>47.1017898785622</c:v>
                </c:pt>
                <c:pt idx="380">
                  <c:v>57.2426341239277</c:v>
                </c:pt>
                <c:pt idx="381">
                  <c:v>65.8524450462792</c:v>
                </c:pt>
                <c:pt idx="382">
                  <c:v>51.4967561234453</c:v>
                </c:pt>
                <c:pt idx="383">
                  <c:v>57.1345611834797</c:v>
                </c:pt>
                <c:pt idx="384">
                  <c:v>62.6462811463249</c:v>
                </c:pt>
                <c:pt idx="385">
                  <c:v>32.7821252692097</c:v>
                </c:pt>
                <c:pt idx="386">
                  <c:v>66.5729313159317</c:v>
                </c:pt>
                <c:pt idx="387">
                  <c:v>53.0458016031991</c:v>
                </c:pt>
                <c:pt idx="388">
                  <c:v>69.3648156108387</c:v>
                </c:pt>
                <c:pt idx="389">
                  <c:v>56.2879898166371</c:v>
                </c:pt>
                <c:pt idx="390">
                  <c:v>54.5047862992458</c:v>
                </c:pt>
                <c:pt idx="391">
                  <c:v>55.0271388447455</c:v>
                </c:pt>
                <c:pt idx="392">
                  <c:v>55.7656372711391</c:v>
                </c:pt>
                <c:pt idx="393">
                  <c:v>45.2645498909472</c:v>
                </c:pt>
                <c:pt idx="394">
                  <c:v>60.6289195912965</c:v>
                </c:pt>
                <c:pt idx="395">
                  <c:v>42.5447142230073</c:v>
                </c:pt>
                <c:pt idx="396">
                  <c:v>49.1731879038145</c:v>
                </c:pt>
                <c:pt idx="397">
                  <c:v>54.3066525750918</c:v>
                </c:pt>
                <c:pt idx="398">
                  <c:v>52.8836921925272</c:v>
                </c:pt>
                <c:pt idx="399">
                  <c:v>52.1271816093912</c:v>
                </c:pt>
                <c:pt idx="400">
                  <c:v>54.4687619857637</c:v>
                </c:pt>
                <c:pt idx="401">
                  <c:v>60.3407250834353</c:v>
                </c:pt>
                <c:pt idx="402">
                  <c:v>50.506087502672</c:v>
                </c:pt>
                <c:pt idx="403">
                  <c:v>54.594847082953</c:v>
                </c:pt>
                <c:pt idx="404">
                  <c:v>43.4273099033321</c:v>
                </c:pt>
                <c:pt idx="405">
                  <c:v>53.009777289716</c:v>
                </c:pt>
                <c:pt idx="406">
                  <c:v>44.4359906808463</c:v>
                </c:pt>
                <c:pt idx="407">
                  <c:v>54.2346039481266</c:v>
                </c:pt>
                <c:pt idx="408">
                  <c:v>57.8370352963913</c:v>
                </c:pt>
                <c:pt idx="409">
                  <c:v>59.151922738508</c:v>
                </c:pt>
                <c:pt idx="410">
                  <c:v>36.2224472068025</c:v>
                </c:pt>
                <c:pt idx="411">
                  <c:v>30.3684962658722</c:v>
                </c:pt>
                <c:pt idx="412">
                  <c:v>35.2858150562537</c:v>
                </c:pt>
                <c:pt idx="413">
                  <c:v>44.4900271510702</c:v>
                </c:pt>
                <c:pt idx="414">
                  <c:v>45.8589510634101</c:v>
                </c:pt>
                <c:pt idx="415">
                  <c:v>49.9296984869501</c:v>
                </c:pt>
                <c:pt idx="416">
                  <c:v>40.2031338466359</c:v>
                </c:pt>
                <c:pt idx="417">
                  <c:v>42.7428479471619</c:v>
                </c:pt>
                <c:pt idx="418">
                  <c:v>48.3086043802309</c:v>
                </c:pt>
                <c:pt idx="419">
                  <c:v>35.5920217208562</c:v>
                </c:pt>
                <c:pt idx="420">
                  <c:v>22.0829041648632</c:v>
                </c:pt>
                <c:pt idx="421">
                  <c:v>18.8767402649075</c:v>
                </c:pt>
                <c:pt idx="422">
                  <c:v>21.0021747603838</c:v>
                </c:pt>
                <c:pt idx="423">
                  <c:v>20.2456641772482</c:v>
                </c:pt>
                <c:pt idx="424">
                  <c:v>21.9748312244153</c:v>
                </c:pt>
                <c:pt idx="425">
                  <c:v>26.1356394316608</c:v>
                </c:pt>
                <c:pt idx="426">
                  <c:v>22.3710986727244</c:v>
                </c:pt>
                <c:pt idx="427">
                  <c:v>22.8033904345162</c:v>
                </c:pt>
                <c:pt idx="428">
                  <c:v>18.0301688980653</c:v>
                </c:pt>
                <c:pt idx="429">
                  <c:v>18.7326430109766</c:v>
                </c:pt>
                <c:pt idx="430">
                  <c:v>18.5525214435635</c:v>
                </c:pt>
                <c:pt idx="431">
                  <c:v>17.7059500767215</c:v>
                </c:pt>
                <c:pt idx="432">
                  <c:v>18.0661932115476</c:v>
                </c:pt>
                <c:pt idx="433">
                  <c:v>18.9848132053555</c:v>
                </c:pt>
                <c:pt idx="434">
                  <c:v>16.3910626346048</c:v>
                </c:pt>
                <c:pt idx="435">
                  <c:v>16.73329361269</c:v>
                </c:pt>
                <c:pt idx="436">
                  <c:v>16.8954030233616</c:v>
                </c:pt>
                <c:pt idx="437">
                  <c:v>16.1929289104503</c:v>
                </c:pt>
                <c:pt idx="438">
                  <c:v>16.2829896941569</c:v>
                </c:pt>
                <c:pt idx="439">
                  <c:v>17.0755245907747</c:v>
                </c:pt>
                <c:pt idx="440">
                  <c:v>18.0661932115476</c:v>
                </c:pt>
                <c:pt idx="441">
                  <c:v>18.1382418385131</c:v>
                </c:pt>
                <c:pt idx="442">
                  <c:v>18.5885457570463</c:v>
                </c:pt>
                <c:pt idx="443">
                  <c:v>22.5512202401376</c:v>
                </c:pt>
                <c:pt idx="444">
                  <c:v>19.0028253620969</c:v>
                </c:pt>
                <c:pt idx="445">
                  <c:v>15.796661462141</c:v>
                </c:pt>
                <c:pt idx="446">
                  <c:v>15.9767830295544</c:v>
                </c:pt>
                <c:pt idx="447">
                  <c:v>16.5531720452767</c:v>
                </c:pt>
                <c:pt idx="448">
                  <c:v>17.3096826284124</c:v>
                </c:pt>
                <c:pt idx="449">
                  <c:v>16.9494394935855</c:v>
                </c:pt>
                <c:pt idx="450">
                  <c:v>17.6879379199802</c:v>
                </c:pt>
                <c:pt idx="451">
                  <c:v>18.0661932115476</c:v>
                </c:pt>
                <c:pt idx="452">
                  <c:v>18.1382418385131</c:v>
                </c:pt>
                <c:pt idx="453">
                  <c:v>17.399743412119</c:v>
                </c:pt>
                <c:pt idx="454">
                  <c:v>17.7059500767215</c:v>
                </c:pt>
                <c:pt idx="455">
                  <c:v>16.6972692992073</c:v>
                </c:pt>
                <c:pt idx="456">
                  <c:v>15.3463575436081</c:v>
                </c:pt>
                <c:pt idx="457">
                  <c:v>17.2196218447057</c:v>
                </c:pt>
                <c:pt idx="458">
                  <c:v>16.679257142466</c:v>
                </c:pt>
                <c:pt idx="459">
                  <c:v>18.3904120328917</c:v>
                </c:pt>
                <c:pt idx="460">
                  <c:v>17.291670471671</c:v>
                </c:pt>
                <c:pt idx="461">
                  <c:v>18.7146308542356</c:v>
                </c:pt>
                <c:pt idx="462">
                  <c:v>17.3096826284124</c:v>
                </c:pt>
                <c:pt idx="463">
                  <c:v>18.5525214435635</c:v>
                </c:pt>
                <c:pt idx="464">
                  <c:v>20.3357249609548</c:v>
                </c:pt>
                <c:pt idx="465">
                  <c:v>17.6699257632391</c:v>
                </c:pt>
                <c:pt idx="466">
                  <c:v>16.2649775374156</c:v>
                </c:pt>
                <c:pt idx="467">
                  <c:v>13.3289959885797</c:v>
                </c:pt>
                <c:pt idx="468">
                  <c:v>19.9214453559043</c:v>
                </c:pt>
                <c:pt idx="469">
                  <c:v>19.2009590862514</c:v>
                </c:pt>
                <c:pt idx="470">
                  <c:v>16.6972692992073</c:v>
                </c:pt>
                <c:pt idx="471">
                  <c:v>17.6158892930149</c:v>
                </c:pt>
                <c:pt idx="472">
                  <c:v>17.8320351739108</c:v>
                </c:pt>
                <c:pt idx="473">
                  <c:v>17.3817312553773</c:v>
                </c:pt>
                <c:pt idx="474">
                  <c:v>18.3003512491852</c:v>
                </c:pt>
                <c:pt idx="475">
                  <c:v>17.9761324278413</c:v>
                </c:pt>
                <c:pt idx="476">
                  <c:v>20.569882998592</c:v>
                </c:pt>
                <c:pt idx="477">
                  <c:v>19.4531292806295</c:v>
                </c:pt>
                <c:pt idx="478">
                  <c:v>18.0301688980653</c:v>
                </c:pt>
                <c:pt idx="479">
                  <c:v>16.3010018508982</c:v>
                </c:pt>
                <c:pt idx="480">
                  <c:v>18.8587281081662</c:v>
                </c:pt>
                <c:pt idx="481">
                  <c:v>16.8413665531378</c:v>
                </c:pt>
                <c:pt idx="482">
                  <c:v>18.6065579137877</c:v>
                </c:pt>
                <c:pt idx="483">
                  <c:v>19.3270441834406</c:v>
                </c:pt>
                <c:pt idx="484">
                  <c:v>16.4631112615697</c:v>
                </c:pt>
                <c:pt idx="485">
                  <c:v>18.4804728165981</c:v>
                </c:pt>
                <c:pt idx="486">
                  <c:v>16.5711842020181</c:v>
                </c:pt>
                <c:pt idx="487">
                  <c:v>17.345706941895</c:v>
                </c:pt>
                <c:pt idx="488">
                  <c:v>20.8580775064532</c:v>
                </c:pt>
                <c:pt idx="489">
                  <c:v>18.2643269357022</c:v>
                </c:pt>
                <c:pt idx="490">
                  <c:v>18.5525214435635</c:v>
                </c:pt>
                <c:pt idx="491">
                  <c:v>18.6966186974943</c:v>
                </c:pt>
                <c:pt idx="492">
                  <c:v>22.3350743592417</c:v>
                </c:pt>
                <c:pt idx="493">
                  <c:v>18.7506551677183</c:v>
                </c:pt>
                <c:pt idx="494">
                  <c:v>20.4257857446611</c:v>
                </c:pt>
                <c:pt idx="495">
                  <c:v>21.0742233873491</c:v>
                </c:pt>
                <c:pt idx="496">
                  <c:v>24.1362900333741</c:v>
                </c:pt>
                <c:pt idx="497">
                  <c:v>37.6454075893663</c:v>
                </c:pt>
                <c:pt idx="498">
                  <c:v>34.2591221219982</c:v>
                </c:pt>
                <c:pt idx="499">
                  <c:v>31.0889825355247</c:v>
                </c:pt>
                <c:pt idx="500">
                  <c:v>24.9288249299924</c:v>
                </c:pt>
                <c:pt idx="501">
                  <c:v>28.4592076512919</c:v>
                </c:pt>
                <c:pt idx="502">
                  <c:v>27.4505268737771</c:v>
                </c:pt>
                <c:pt idx="503">
                  <c:v>46.3813036089093</c:v>
                </c:pt>
                <c:pt idx="504">
                  <c:v>20.6779559390404</c:v>
                </c:pt>
                <c:pt idx="505">
                  <c:v>22.461159456431</c:v>
                </c:pt>
                <c:pt idx="506">
                  <c:v>21.2183206412796</c:v>
                </c:pt>
                <c:pt idx="507">
                  <c:v>18.5885457570463</c:v>
                </c:pt>
                <c:pt idx="508">
                  <c:v>18.4624606598571</c:v>
                </c:pt>
                <c:pt idx="509">
                  <c:v>17.4537798823426</c:v>
                </c:pt>
                <c:pt idx="510">
                  <c:v>17.1295610609991</c:v>
                </c:pt>
                <c:pt idx="511">
                  <c:v>15.3463575436081</c:v>
                </c:pt>
                <c:pt idx="512">
                  <c:v>15.6885885216932</c:v>
                </c:pt>
                <c:pt idx="513">
                  <c:v>15.0761751924882</c:v>
                </c:pt>
                <c:pt idx="514">
                  <c:v>14.5538226469898</c:v>
                </c:pt>
                <c:pt idx="515">
                  <c:v>13.7612877503715</c:v>
                </c:pt>
                <c:pt idx="516">
                  <c:v>13.8513485340782</c:v>
                </c:pt>
                <c:pt idx="517">
                  <c:v>15.2202724464186</c:v>
                </c:pt>
                <c:pt idx="518">
                  <c:v>13.4911053992517</c:v>
                </c:pt>
                <c:pt idx="519">
                  <c:v>13.8153242205955</c:v>
                </c:pt>
                <c:pt idx="520">
                  <c:v>12.122181486911</c:v>
                </c:pt>
                <c:pt idx="521">
                  <c:v>14.5358104902485</c:v>
                </c:pt>
                <c:pt idx="522">
                  <c:v>11.5818167846713</c:v>
                </c:pt>
                <c:pt idx="523">
                  <c:v>12.5184489352202</c:v>
                </c:pt>
                <c:pt idx="524">
                  <c:v>12.1041693301697</c:v>
                </c:pt>
                <c:pt idx="525">
                  <c:v>12.6265218756681</c:v>
                </c:pt>
                <c:pt idx="526">
                  <c:v>12.3203152110656</c:v>
                </c:pt>
                <c:pt idx="527">
                  <c:v>10.6631967908638</c:v>
                </c:pt>
                <c:pt idx="528">
                  <c:v>10.230905029072</c:v>
                </c:pt>
                <c:pt idx="529">
                  <c:v>9.02409052740332</c:v>
                </c:pt>
                <c:pt idx="530">
                  <c:v>10.4110265964854</c:v>
                </c:pt>
                <c:pt idx="531">
                  <c:v>10.1408442453654</c:v>
                </c:pt>
                <c:pt idx="532">
                  <c:v>11.5998289414126</c:v>
                </c:pt>
                <c:pt idx="533">
                  <c:v>9.99674699143482</c:v>
                </c:pt>
                <c:pt idx="534">
                  <c:v>9.22222425155788</c:v>
                </c:pt>
                <c:pt idx="535">
                  <c:v>9.06011484088597</c:v>
                </c:pt>
                <c:pt idx="536">
                  <c:v>7.8713124959587</c:v>
                </c:pt>
                <c:pt idx="537">
                  <c:v>8.7178838628008</c:v>
                </c:pt>
                <c:pt idx="538">
                  <c:v>10.7352454178291</c:v>
                </c:pt>
                <c:pt idx="539">
                  <c:v>10.1768685588481</c:v>
                </c:pt>
                <c:pt idx="540">
                  <c:v>8.26757994426771</c:v>
                </c:pt>
                <c:pt idx="541">
                  <c:v>8.8619811167314</c:v>
                </c:pt>
                <c:pt idx="542">
                  <c:v>9.34830934874715</c:v>
                </c:pt>
                <c:pt idx="543">
                  <c:v>9.43837013245365</c:v>
                </c:pt>
                <c:pt idx="544">
                  <c:v>9.33029719200583</c:v>
                </c:pt>
                <c:pt idx="545">
                  <c:v>10.843318358277</c:v>
                </c:pt>
                <c:pt idx="546">
                  <c:v>7.88932465269991</c:v>
                </c:pt>
                <c:pt idx="547">
                  <c:v>8.14149484707844</c:v>
                </c:pt>
                <c:pt idx="548">
                  <c:v>8.05143406337182</c:v>
                </c:pt>
                <c:pt idx="549">
                  <c:v>8.1054705335958</c:v>
                </c:pt>
                <c:pt idx="550">
                  <c:v>8.89800543021405</c:v>
                </c:pt>
                <c:pt idx="551">
                  <c:v>8.28559210100905</c:v>
                </c:pt>
                <c:pt idx="552">
                  <c:v>7.8713124959587</c:v>
                </c:pt>
                <c:pt idx="553">
                  <c:v>6.64648583754843</c:v>
                </c:pt>
                <c:pt idx="554">
                  <c:v>6.97070465889239</c:v>
                </c:pt>
                <c:pt idx="555">
                  <c:v>9.36632150548848</c:v>
                </c:pt>
                <c:pt idx="556">
                  <c:v>7.54709367461475</c:v>
                </c:pt>
                <c:pt idx="557">
                  <c:v>7.13281406956422</c:v>
                </c:pt>
                <c:pt idx="558">
                  <c:v>7.00672897237503</c:v>
                </c:pt>
                <c:pt idx="559">
                  <c:v>7.07877759934034</c:v>
                </c:pt>
                <c:pt idx="560">
                  <c:v>7.40299642068418</c:v>
                </c:pt>
                <c:pt idx="561">
                  <c:v>6.6104615240659</c:v>
                </c:pt>
                <c:pt idx="562">
                  <c:v>6.43033995665268</c:v>
                </c:pt>
                <c:pt idx="563">
                  <c:v>6.52040074035928</c:v>
                </c:pt>
                <c:pt idx="564">
                  <c:v>6.34027917294605</c:v>
                </c:pt>
                <c:pt idx="565">
                  <c:v>5.87196309767171</c:v>
                </c:pt>
                <c:pt idx="566">
                  <c:v>5.74587800048235</c:v>
                </c:pt>
                <c:pt idx="567">
                  <c:v>5.45768349262121</c:v>
                </c:pt>
                <c:pt idx="568">
                  <c:v>4.43099055836569</c:v>
                </c:pt>
                <c:pt idx="569">
                  <c:v>5.33159839543198</c:v>
                </c:pt>
                <c:pt idx="570">
                  <c:v>4.55707565555497</c:v>
                </c:pt>
                <c:pt idx="571">
                  <c:v>4.30490546117634</c:v>
                </c:pt>
                <c:pt idx="572">
                  <c:v>5.52973211958647</c:v>
                </c:pt>
                <c:pt idx="573">
                  <c:v>5.36762270891455</c:v>
                </c:pt>
                <c:pt idx="574">
                  <c:v>5.29557408194925</c:v>
                </c:pt>
                <c:pt idx="575">
                  <c:v>4.98936741734675</c:v>
                </c:pt>
                <c:pt idx="576">
                  <c:v>3.54839487804087</c:v>
                </c:pt>
                <c:pt idx="577">
                  <c:v>3.63845566174745</c:v>
                </c:pt>
                <c:pt idx="578">
                  <c:v>3.62044350500612</c:v>
                </c:pt>
                <c:pt idx="579">
                  <c:v>2.30555606288947</c:v>
                </c:pt>
                <c:pt idx="580">
                  <c:v>4.21484467746971</c:v>
                </c:pt>
                <c:pt idx="581">
                  <c:v>3.20616389995567</c:v>
                </c:pt>
                <c:pt idx="582">
                  <c:v>3.40429762411023</c:v>
                </c:pt>
                <c:pt idx="583">
                  <c:v>3.67447997523009</c:v>
                </c:pt>
                <c:pt idx="584">
                  <c:v>3.40429762411023</c:v>
                </c:pt>
                <c:pt idx="585">
                  <c:v>2.39561684659609</c:v>
                </c:pt>
                <c:pt idx="586">
                  <c:v>3.81857722916069</c:v>
                </c:pt>
                <c:pt idx="587">
                  <c:v>2.59375057075066</c:v>
                </c:pt>
                <c:pt idx="588">
                  <c:v>2.71983566793992</c:v>
                </c:pt>
                <c:pt idx="589">
                  <c:v>2.79188429490522</c:v>
                </c:pt>
                <c:pt idx="590">
                  <c:v>2.6297748842333</c:v>
                </c:pt>
                <c:pt idx="591">
                  <c:v>3.26020037017964</c:v>
                </c:pt>
                <c:pt idx="592">
                  <c:v>3.1521274297317</c:v>
                </c:pt>
                <c:pt idx="593">
                  <c:v>3.1881517432144</c:v>
                </c:pt>
                <c:pt idx="594">
                  <c:v>3.35026115388626</c:v>
                </c:pt>
                <c:pt idx="595">
                  <c:v>3.24218821343832</c:v>
                </c:pt>
                <c:pt idx="596">
                  <c:v>2.52170194378536</c:v>
                </c:pt>
                <c:pt idx="597">
                  <c:v>2.89995723535314</c:v>
                </c:pt>
                <c:pt idx="598">
                  <c:v>2.77387213816389</c:v>
                </c:pt>
                <c:pt idx="599">
                  <c:v>2.53971410052668</c:v>
                </c:pt>
                <c:pt idx="600">
                  <c:v>2.46766547356139</c:v>
                </c:pt>
                <c:pt idx="601">
                  <c:v>2.08941018199358</c:v>
                </c:pt>
                <c:pt idx="602">
                  <c:v>2.12543449547623</c:v>
                </c:pt>
                <c:pt idx="603">
                  <c:v>1.98133724154564</c:v>
                </c:pt>
                <c:pt idx="604">
                  <c:v>2.30555606288947</c:v>
                </c:pt>
                <c:pt idx="605">
                  <c:v>3.04405448928375</c:v>
                </c:pt>
                <c:pt idx="606">
                  <c:v>1.94531292806301</c:v>
                </c:pt>
                <c:pt idx="607">
                  <c:v>2.53971410052668</c:v>
                </c:pt>
                <c:pt idx="608">
                  <c:v>4.26888114769379</c:v>
                </c:pt>
                <c:pt idx="609">
                  <c:v>2.84592076512919</c:v>
                </c:pt>
                <c:pt idx="610">
                  <c:v>3.08007880276641</c:v>
                </c:pt>
                <c:pt idx="611">
                  <c:v>2.50368978704404</c:v>
                </c:pt>
                <c:pt idx="612">
                  <c:v>3.62044350500612</c:v>
                </c:pt>
                <c:pt idx="613">
                  <c:v>2.93598154883582</c:v>
                </c:pt>
                <c:pt idx="614">
                  <c:v>2.19748312244153</c:v>
                </c:pt>
                <c:pt idx="615">
                  <c:v>3.24218821343832</c:v>
                </c:pt>
                <c:pt idx="616">
                  <c:v>3.29622468366229</c:v>
                </c:pt>
                <c:pt idx="617">
                  <c:v>3.42230978085156</c:v>
                </c:pt>
                <c:pt idx="618">
                  <c:v>3.22417605669706</c:v>
                </c:pt>
                <c:pt idx="619">
                  <c:v>3.58441919152347</c:v>
                </c:pt>
                <c:pt idx="620">
                  <c:v>4.44900271510712</c:v>
                </c:pt>
                <c:pt idx="621">
                  <c:v>4.3589419314004</c:v>
                </c:pt>
                <c:pt idx="622">
                  <c:v>4.64713643926157</c:v>
                </c:pt>
                <c:pt idx="623">
                  <c:v>3.96267448309124</c:v>
                </c:pt>
                <c:pt idx="624">
                  <c:v>3.40429762411023</c:v>
                </c:pt>
                <c:pt idx="625">
                  <c:v>3.96267448309124</c:v>
                </c:pt>
                <c:pt idx="626">
                  <c:v>4.12478389376319</c:v>
                </c:pt>
                <c:pt idx="627">
                  <c:v>4.37695408814173</c:v>
                </c:pt>
                <c:pt idx="628">
                  <c:v>6.08810897856746</c:v>
                </c:pt>
                <c:pt idx="629">
                  <c:v>4.62912428252027</c:v>
                </c:pt>
                <c:pt idx="630">
                  <c:v>6.73654662125517</c:v>
                </c:pt>
                <c:pt idx="631">
                  <c:v>6.75455877799639</c:v>
                </c:pt>
                <c:pt idx="632">
                  <c:v>7.18685053978826</c:v>
                </c:pt>
                <c:pt idx="633">
                  <c:v>9.33029719200583</c:v>
                </c:pt>
                <c:pt idx="634">
                  <c:v>9.40234581897112</c:v>
                </c:pt>
                <c:pt idx="635">
                  <c:v>8.97005405717943</c:v>
                </c:pt>
                <c:pt idx="636">
                  <c:v>10.0507834616588</c:v>
                </c:pt>
                <c:pt idx="637">
                  <c:v>11.4377195307407</c:v>
                </c:pt>
                <c:pt idx="638">
                  <c:v>11.7799505088259</c:v>
                </c:pt>
                <c:pt idx="639">
                  <c:v>13.6712269666649</c:v>
                </c:pt>
                <c:pt idx="640">
                  <c:v>14.842017154851</c:v>
                </c:pt>
                <c:pt idx="641">
                  <c:v>16.8413665531378</c:v>
                </c:pt>
                <c:pt idx="642">
                  <c:v>17.291670471671</c:v>
                </c:pt>
                <c:pt idx="643">
                  <c:v>18.7866794812008</c:v>
                </c:pt>
                <c:pt idx="644">
                  <c:v>18.7146308542356</c:v>
                </c:pt>
                <c:pt idx="645">
                  <c:v>21.2183206412796</c:v>
                </c:pt>
                <c:pt idx="646">
                  <c:v>19.5972265345601</c:v>
                </c:pt>
                <c:pt idx="647">
                  <c:v>17.8500473306521</c:v>
                </c:pt>
                <c:pt idx="648">
                  <c:v>20.4257857446611</c:v>
                </c:pt>
                <c:pt idx="649">
                  <c:v>23.0015241586707</c:v>
                </c:pt>
                <c:pt idx="650">
                  <c:v>23.794059055289</c:v>
                </c:pt>
                <c:pt idx="651">
                  <c:v>24.6406304221311</c:v>
                </c:pt>
                <c:pt idx="652">
                  <c:v>32.7280887989863</c:v>
                </c:pt>
                <c:pt idx="653">
                  <c:v>31.1069946922666</c:v>
                </c:pt>
                <c:pt idx="654">
                  <c:v>27.018235111986</c:v>
                </c:pt>
                <c:pt idx="655">
                  <c:v>34.2951464354814</c:v>
                </c:pt>
                <c:pt idx="656">
                  <c:v>35.5019609371496</c:v>
                </c:pt>
                <c:pt idx="657">
                  <c:v>31.2330797894558</c:v>
                </c:pt>
                <c:pt idx="658">
                  <c:v>27.2163688361406</c:v>
                </c:pt>
                <c:pt idx="659">
                  <c:v>37.177091514092</c:v>
                </c:pt>
                <c:pt idx="660">
                  <c:v>30.3684962658722</c:v>
                </c:pt>
                <c:pt idx="661">
                  <c:v>49.1371635903319</c:v>
                </c:pt>
                <c:pt idx="662">
                  <c:v>33.7908060467243</c:v>
                </c:pt>
                <c:pt idx="663">
                  <c:v>48.8309569257294</c:v>
                </c:pt>
                <c:pt idx="664">
                  <c:v>48.146494969559</c:v>
                </c:pt>
                <c:pt idx="665">
                  <c:v>48.3986651639375</c:v>
                </c:pt>
                <c:pt idx="666">
                  <c:v>50.4700631891898</c:v>
                </c:pt>
                <c:pt idx="667">
                  <c:v>51.8569992582718</c:v>
                </c:pt>
                <c:pt idx="668">
                  <c:v>55.9997953087764</c:v>
                </c:pt>
                <c:pt idx="669">
                  <c:v>51.4607318099626</c:v>
                </c:pt>
                <c:pt idx="670">
                  <c:v>44.6161122482603</c:v>
                </c:pt>
                <c:pt idx="671">
                  <c:v>50.6501847566022</c:v>
                </c:pt>
                <c:pt idx="672">
                  <c:v>58.6295701930096</c:v>
                </c:pt>
                <c:pt idx="673">
                  <c:v>53.8563486565587</c:v>
                </c:pt>
                <c:pt idx="674">
                  <c:v>44.976355383086</c:v>
                </c:pt>
                <c:pt idx="675">
                  <c:v>52.757607095337</c:v>
                </c:pt>
                <c:pt idx="676">
                  <c:v>56.1438925627069</c:v>
                </c:pt>
                <c:pt idx="677">
                  <c:v>55.6575643306911</c:v>
                </c:pt>
                <c:pt idx="678">
                  <c:v>53.3520082678016</c:v>
                </c:pt>
                <c:pt idx="679">
                  <c:v>63.4208038862018</c:v>
                </c:pt>
                <c:pt idx="680">
                  <c:v>45.1024404802753</c:v>
                </c:pt>
                <c:pt idx="681">
                  <c:v>55.4774427632772</c:v>
                </c:pt>
                <c:pt idx="682">
                  <c:v>55.0271388447455</c:v>
                </c:pt>
                <c:pt idx="683">
                  <c:v>52.8116435655608</c:v>
                </c:pt>
                <c:pt idx="684">
                  <c:v>51.2625980858084</c:v>
                </c:pt>
                <c:pt idx="685">
                  <c:v>38.4919789562094</c:v>
                </c:pt>
                <c:pt idx="686">
                  <c:v>51.9110357284958</c:v>
                </c:pt>
                <c:pt idx="687">
                  <c:v>42.58073853649</c:v>
                </c:pt>
                <c:pt idx="688">
                  <c:v>62.6282689895835</c:v>
                </c:pt>
                <c:pt idx="689">
                  <c:v>43.1030910819883</c:v>
                </c:pt>
                <c:pt idx="690">
                  <c:v>57.4587800048235</c:v>
                </c:pt>
                <c:pt idx="691">
                  <c:v>33.1603805607775</c:v>
                </c:pt>
                <c:pt idx="692">
                  <c:v>31.9895903725909</c:v>
                </c:pt>
                <c:pt idx="693">
                  <c:v>48.2725800667483</c:v>
                </c:pt>
                <c:pt idx="694">
                  <c:v>34.619365256825</c:v>
                </c:pt>
                <c:pt idx="695">
                  <c:v>35.6460581910802</c:v>
                </c:pt>
                <c:pt idx="696">
                  <c:v>24.5505696384246</c:v>
                </c:pt>
                <c:pt idx="697">
                  <c:v>38.5640275831743</c:v>
                </c:pt>
                <c:pt idx="698">
                  <c:v>31.2150676327145</c:v>
                </c:pt>
                <c:pt idx="699">
                  <c:v>26.9641986417616</c:v>
                </c:pt>
                <c:pt idx="700">
                  <c:v>17.0755245907747</c:v>
                </c:pt>
                <c:pt idx="701">
                  <c:v>18.2283026222199</c:v>
                </c:pt>
                <c:pt idx="702">
                  <c:v>19.0748739890621</c:v>
                </c:pt>
                <c:pt idx="703">
                  <c:v>20.2997006474721</c:v>
                </c:pt>
                <c:pt idx="704">
                  <c:v>18.6065579137877</c:v>
                </c:pt>
                <c:pt idx="705">
                  <c:v>18.2463147789608</c:v>
                </c:pt>
                <c:pt idx="706">
                  <c:v>17.1835975312227</c:v>
                </c:pt>
                <c:pt idx="707">
                  <c:v>19.7052994750084</c:v>
                </c:pt>
                <c:pt idx="708">
                  <c:v>18.6065579137877</c:v>
                </c:pt>
                <c:pt idx="709">
                  <c:v>20.1916277070242</c:v>
                </c:pt>
                <c:pt idx="710">
                  <c:v>15.2923210733841</c:v>
                </c:pt>
                <c:pt idx="711">
                  <c:v>0.342230978085156</c:v>
                </c:pt>
                <c:pt idx="712">
                  <c:v>0.0412654745529574</c:v>
                </c:pt>
                <c:pt idx="713">
                  <c:v>17.8500473306521</c:v>
                </c:pt>
                <c:pt idx="714">
                  <c:v>19.5792143778192</c:v>
                </c:pt>
                <c:pt idx="715">
                  <c:v>22.8934512182228</c:v>
                </c:pt>
                <c:pt idx="716">
                  <c:v>22.8214025912575</c:v>
                </c:pt>
                <c:pt idx="717">
                  <c:v>20.8760896631945</c:v>
                </c:pt>
                <c:pt idx="718">
                  <c:v>5.22352545498396</c:v>
                </c:pt>
                <c:pt idx="719">
                  <c:v>6.07009682182619</c:v>
                </c:pt>
                <c:pt idx="720">
                  <c:v>19.4531292806295</c:v>
                </c:pt>
                <c:pt idx="721">
                  <c:v>21.0922355440904</c:v>
                </c:pt>
                <c:pt idx="722">
                  <c:v>21.5785637761061</c:v>
                </c:pt>
                <c:pt idx="723">
                  <c:v>20.7680167227466</c:v>
                </c:pt>
                <c:pt idx="724">
                  <c:v>21.8487461272257</c:v>
                </c:pt>
                <c:pt idx="725">
                  <c:v>24.35243591427</c:v>
                </c:pt>
                <c:pt idx="726">
                  <c:v>22.0288676946392</c:v>
                </c:pt>
                <c:pt idx="727">
                  <c:v>24.1723143468568</c:v>
                </c:pt>
                <c:pt idx="728">
                  <c:v>20.569882998592</c:v>
                </c:pt>
                <c:pt idx="729">
                  <c:v>16.8773908666206</c:v>
                </c:pt>
                <c:pt idx="730">
                  <c:v>21.3804300519515</c:v>
                </c:pt>
                <c:pt idx="731">
                  <c:v>18.8587281081662</c:v>
                </c:pt>
                <c:pt idx="732">
                  <c:v>17.6699257632391</c:v>
                </c:pt>
                <c:pt idx="733">
                  <c:v>17.2556461581881</c:v>
                </c:pt>
                <c:pt idx="734">
                  <c:v>17.9220959576174</c:v>
                </c:pt>
                <c:pt idx="735">
                  <c:v>17.7960108604281</c:v>
                </c:pt>
                <c:pt idx="736">
                  <c:v>17.2376340014471</c:v>
                </c:pt>
                <c:pt idx="737">
                  <c:v>16.5171477317941</c:v>
                </c:pt>
                <c:pt idx="738">
                  <c:v>18.2643269357022</c:v>
                </c:pt>
                <c:pt idx="739">
                  <c:v>17.9761324278413</c:v>
                </c:pt>
                <c:pt idx="740">
                  <c:v>18.4444485031155</c:v>
                </c:pt>
                <c:pt idx="741">
                  <c:v>17.8320351739108</c:v>
                </c:pt>
                <c:pt idx="742">
                  <c:v>17.5078163525669</c:v>
                </c:pt>
                <c:pt idx="743">
                  <c:v>16.5891963587592</c:v>
                </c:pt>
                <c:pt idx="744">
                  <c:v>17.9761324278413</c:v>
                </c:pt>
                <c:pt idx="745">
                  <c:v>18.0301688980653</c:v>
                </c:pt>
                <c:pt idx="746">
                  <c:v>20.0475304530936</c:v>
                </c:pt>
                <c:pt idx="747">
                  <c:v>18.6786065407528</c:v>
                </c:pt>
                <c:pt idx="748">
                  <c:v>18.624570070529</c:v>
                </c:pt>
                <c:pt idx="749">
                  <c:v>17.7059500767215</c:v>
                </c:pt>
                <c:pt idx="750">
                  <c:v>18.1562539952549</c:v>
                </c:pt>
                <c:pt idx="751">
                  <c:v>18.7866794812008</c:v>
                </c:pt>
                <c:pt idx="752">
                  <c:v>20.3357249609548</c:v>
                </c:pt>
                <c:pt idx="753">
                  <c:v>19.3090320266993</c:v>
                </c:pt>
                <c:pt idx="754">
                  <c:v>17.4357677256016</c:v>
                </c:pt>
                <c:pt idx="755">
                  <c:v>17.8140230171694</c:v>
                </c:pt>
                <c:pt idx="756">
                  <c:v>16.4090747913462</c:v>
                </c:pt>
                <c:pt idx="757">
                  <c:v>16.4631112615697</c:v>
                </c:pt>
                <c:pt idx="758">
                  <c:v>15.0941873492295</c:v>
                </c:pt>
                <c:pt idx="759">
                  <c:v>18.9668010486142</c:v>
                </c:pt>
                <c:pt idx="760">
                  <c:v>19.9394575126457</c:v>
                </c:pt>
                <c:pt idx="761">
                  <c:v>20.4798222148853</c:v>
                </c:pt>
                <c:pt idx="762">
                  <c:v>17.0214881205512</c:v>
                </c:pt>
                <c:pt idx="763">
                  <c:v>20.8760896631945</c:v>
                </c:pt>
                <c:pt idx="764">
                  <c:v>20.4978343716267</c:v>
                </c:pt>
                <c:pt idx="765">
                  <c:v>19.0028253620969</c:v>
                </c:pt>
                <c:pt idx="766">
                  <c:v>20.1916277070242</c:v>
                </c:pt>
                <c:pt idx="767">
                  <c:v>19.3450563401817</c:v>
                </c:pt>
                <c:pt idx="768">
                  <c:v>15.8867222458478</c:v>
                </c:pt>
                <c:pt idx="769">
                  <c:v>18.408424189633</c:v>
                </c:pt>
                <c:pt idx="770">
                  <c:v>18.6425822272703</c:v>
                </c:pt>
                <c:pt idx="771">
                  <c:v>19.0928861458034</c:v>
                </c:pt>
                <c:pt idx="772">
                  <c:v>18.3543877194092</c:v>
                </c:pt>
                <c:pt idx="773">
                  <c:v>17.5078163525669</c:v>
                </c:pt>
                <c:pt idx="774">
                  <c:v>17.291670471671</c:v>
                </c:pt>
                <c:pt idx="775">
                  <c:v>19.1649347727687</c:v>
                </c:pt>
                <c:pt idx="776">
                  <c:v>25.4331653187495</c:v>
                </c:pt>
                <c:pt idx="777">
                  <c:v>20.6959680957813</c:v>
                </c:pt>
                <c:pt idx="778">
                  <c:v>25.3070802215602</c:v>
                </c:pt>
                <c:pt idx="779">
                  <c:v>23.1636335693426</c:v>
                </c:pt>
                <c:pt idx="780">
                  <c:v>17.8320351739108</c:v>
                </c:pt>
                <c:pt idx="781">
                  <c:v>18.1742661519959</c:v>
                </c:pt>
                <c:pt idx="782">
                  <c:v>27.7026970681563</c:v>
                </c:pt>
                <c:pt idx="783">
                  <c:v>40.1310852196699</c:v>
                </c:pt>
                <c:pt idx="784">
                  <c:v>26.2977488423327</c:v>
                </c:pt>
                <c:pt idx="785">
                  <c:v>24.4965331682006</c:v>
                </c:pt>
                <c:pt idx="786">
                  <c:v>44.5440636212932</c:v>
                </c:pt>
                <c:pt idx="787">
                  <c:v>41.1217538404427</c:v>
                </c:pt>
                <c:pt idx="788">
                  <c:v>33.5026115388626</c:v>
                </c:pt>
                <c:pt idx="789">
                  <c:v>34.8715354512022</c:v>
                </c:pt>
                <c:pt idx="790">
                  <c:v>23.6679739580999</c:v>
                </c:pt>
                <c:pt idx="791">
                  <c:v>21.4344665221755</c:v>
                </c:pt>
                <c:pt idx="792">
                  <c:v>20.1916277070242</c:v>
                </c:pt>
                <c:pt idx="793">
                  <c:v>17.2376340014471</c:v>
                </c:pt>
                <c:pt idx="794">
                  <c:v>18.8767402649075</c:v>
                </c:pt>
                <c:pt idx="795">
                  <c:v>17.9401081143587</c:v>
                </c:pt>
                <c:pt idx="796">
                  <c:v>18.0661932115476</c:v>
                </c:pt>
                <c:pt idx="797">
                  <c:v>16.8773908666206</c:v>
                </c:pt>
                <c:pt idx="798">
                  <c:v>16.1929289104503</c:v>
                </c:pt>
                <c:pt idx="799">
                  <c:v>16.5891963587592</c:v>
                </c:pt>
                <c:pt idx="800">
                  <c:v>14.5358104902485</c:v>
                </c:pt>
                <c:pt idx="801">
                  <c:v>15.796661462141</c:v>
                </c:pt>
                <c:pt idx="802">
                  <c:v>13.4370689290277</c:v>
                </c:pt>
                <c:pt idx="803">
                  <c:v>13.6171904964409</c:v>
                </c:pt>
                <c:pt idx="804">
                  <c:v>13.0588136374599</c:v>
                </c:pt>
                <c:pt idx="805">
                  <c:v>13.0408014807184</c:v>
                </c:pt>
                <c:pt idx="806">
                  <c:v>13.5811661829583</c:v>
                </c:pt>
                <c:pt idx="807">
                  <c:v>12.4824246217375</c:v>
                </c:pt>
                <c:pt idx="808">
                  <c:v>14.3376767660939</c:v>
                </c:pt>
                <c:pt idx="809">
                  <c:v>11.56380462793</c:v>
                </c:pt>
                <c:pt idx="810">
                  <c:v>11.8880234492737</c:v>
                </c:pt>
                <c:pt idx="811">
                  <c:v>12.0681450166871</c:v>
                </c:pt>
                <c:pt idx="812">
                  <c:v>13.7612877503715</c:v>
                </c:pt>
                <c:pt idx="813">
                  <c:v>12.1401936436523</c:v>
                </c:pt>
                <c:pt idx="814">
                  <c:v>12.230254427359</c:v>
                </c:pt>
                <c:pt idx="815">
                  <c:v>10.5010873801918</c:v>
                </c:pt>
                <c:pt idx="816">
                  <c:v>11.0954885526558</c:v>
                </c:pt>
                <c:pt idx="817">
                  <c:v>10.5911481638984</c:v>
                </c:pt>
                <c:pt idx="818">
                  <c:v>12.0681450166871</c:v>
                </c:pt>
                <c:pt idx="819">
                  <c:v>11.2936222768101</c:v>
                </c:pt>
                <c:pt idx="820">
                  <c:v>10.3209658127787</c:v>
                </c:pt>
                <c:pt idx="821">
                  <c:v>11.5457924711887</c:v>
                </c:pt>
                <c:pt idx="822">
                  <c:v>10.4470509099679</c:v>
                </c:pt>
                <c:pt idx="823">
                  <c:v>7.7092030852868</c:v>
                </c:pt>
                <c:pt idx="824">
                  <c:v>9.76258895379763</c:v>
                </c:pt>
                <c:pt idx="825">
                  <c:v>10.8793426717597</c:v>
                </c:pt>
                <c:pt idx="826">
                  <c:v>11.3116344335515</c:v>
                </c:pt>
                <c:pt idx="827">
                  <c:v>9.85264973750451</c:v>
                </c:pt>
                <c:pt idx="828">
                  <c:v>11.3656709037755</c:v>
                </c:pt>
                <c:pt idx="829">
                  <c:v>8.66384739257684</c:v>
                </c:pt>
                <c:pt idx="830">
                  <c:v>8.69987170605944</c:v>
                </c:pt>
                <c:pt idx="831">
                  <c:v>10.230905029072</c:v>
                </c:pt>
                <c:pt idx="832">
                  <c:v>9.40234581897112</c:v>
                </c:pt>
                <c:pt idx="833">
                  <c:v>7.78125171225206</c:v>
                </c:pt>
                <c:pt idx="834">
                  <c:v>10.4290387532266</c:v>
                </c:pt>
                <c:pt idx="835">
                  <c:v>12.7165826593748</c:v>
                </c:pt>
                <c:pt idx="836">
                  <c:v>9.0781269976273</c:v>
                </c:pt>
                <c:pt idx="837">
                  <c:v>11.8519991357912</c:v>
                </c:pt>
                <c:pt idx="838">
                  <c:v>8.68185954931816</c:v>
                </c:pt>
                <c:pt idx="839">
                  <c:v>9.18619993807526</c:v>
                </c:pt>
                <c:pt idx="840">
                  <c:v>7.4390207341669</c:v>
                </c:pt>
                <c:pt idx="841">
                  <c:v>9.15017562459254</c:v>
                </c:pt>
                <c:pt idx="842">
                  <c:v>10.1768685588481</c:v>
                </c:pt>
                <c:pt idx="843">
                  <c:v>8.06944622011318</c:v>
                </c:pt>
                <c:pt idx="844">
                  <c:v>8.73589601954216</c:v>
                </c:pt>
                <c:pt idx="845">
                  <c:v>6.34027917294605</c:v>
                </c:pt>
                <c:pt idx="846">
                  <c:v>8.44770151168095</c:v>
                </c:pt>
                <c:pt idx="847">
                  <c:v>7.4390207341669</c:v>
                </c:pt>
                <c:pt idx="848">
                  <c:v>8.1054705335958</c:v>
                </c:pt>
                <c:pt idx="849">
                  <c:v>6.82660740496179</c:v>
                </c:pt>
                <c:pt idx="850">
                  <c:v>6.64648583754843</c:v>
                </c:pt>
                <c:pt idx="851">
                  <c:v>4.66514859600289</c:v>
                </c:pt>
                <c:pt idx="852">
                  <c:v>6.4123277999114</c:v>
                </c:pt>
                <c:pt idx="853">
                  <c:v>7.16883838304694</c:v>
                </c:pt>
                <c:pt idx="854">
                  <c:v>4.98936741734675</c:v>
                </c:pt>
                <c:pt idx="855">
                  <c:v>4.61111212577894</c:v>
                </c:pt>
                <c:pt idx="856">
                  <c:v>4.37695408814173</c:v>
                </c:pt>
                <c:pt idx="857">
                  <c:v>5.87196309767171</c:v>
                </c:pt>
                <c:pt idx="858">
                  <c:v>5.22352545498396</c:v>
                </c:pt>
                <c:pt idx="859">
                  <c:v>5.45768349262121</c:v>
                </c:pt>
                <c:pt idx="860">
                  <c:v>4.41297840162438</c:v>
                </c:pt>
                <c:pt idx="861">
                  <c:v>4.55707565555497</c:v>
                </c:pt>
                <c:pt idx="862">
                  <c:v>4.16080820724574</c:v>
                </c:pt>
                <c:pt idx="863">
                  <c:v>3.87261369938459</c:v>
                </c:pt>
                <c:pt idx="864">
                  <c:v>4.97135526060542</c:v>
                </c:pt>
                <c:pt idx="865">
                  <c:v>3.38628546736891</c:v>
                </c:pt>
                <c:pt idx="866">
                  <c:v>4.01671095331523</c:v>
                </c:pt>
                <c:pt idx="867">
                  <c:v>3.31423684040361</c:v>
                </c:pt>
                <c:pt idx="868">
                  <c:v>5.24153761172528</c:v>
                </c:pt>
                <c:pt idx="869">
                  <c:v>3.67447997523009</c:v>
                </c:pt>
                <c:pt idx="870">
                  <c:v>3.54839487804087</c:v>
                </c:pt>
                <c:pt idx="871">
                  <c:v>3.7465286021954</c:v>
                </c:pt>
                <c:pt idx="872">
                  <c:v>3.85460154264334</c:v>
                </c:pt>
                <c:pt idx="873">
                  <c:v>3.51237056455818</c:v>
                </c:pt>
                <c:pt idx="874">
                  <c:v>3.89062585612598</c:v>
                </c:pt>
                <c:pt idx="875">
                  <c:v>2.77387213816389</c:v>
                </c:pt>
                <c:pt idx="876">
                  <c:v>3.02604233254243</c:v>
                </c:pt>
                <c:pt idx="877">
                  <c:v>2.50368978704404</c:v>
                </c:pt>
                <c:pt idx="878">
                  <c:v>1.99934939828696</c:v>
                </c:pt>
                <c:pt idx="879">
                  <c:v>2.48567763030271</c:v>
                </c:pt>
                <c:pt idx="880">
                  <c:v>3.11610311624905</c:v>
                </c:pt>
                <c:pt idx="881">
                  <c:v>2.88194507861184</c:v>
                </c:pt>
                <c:pt idx="882">
                  <c:v>3.94466232634995</c:v>
                </c:pt>
                <c:pt idx="883">
                  <c:v>1.72916704716709</c:v>
                </c:pt>
                <c:pt idx="884">
                  <c:v>3.5303827212995</c:v>
                </c:pt>
                <c:pt idx="885">
                  <c:v>3.49435840781685</c:v>
                </c:pt>
                <c:pt idx="886">
                  <c:v>3.17013958647302</c:v>
                </c:pt>
                <c:pt idx="887">
                  <c:v>2.73784782468125</c:v>
                </c:pt>
                <c:pt idx="888">
                  <c:v>2.95399370557714</c:v>
                </c:pt>
                <c:pt idx="889">
                  <c:v>2.44965331682006</c:v>
                </c:pt>
                <c:pt idx="890">
                  <c:v>2.43164116007869</c:v>
                </c:pt>
                <c:pt idx="891">
                  <c:v>2.7018235111986</c:v>
                </c:pt>
                <c:pt idx="892">
                  <c:v>5.0794282010534</c:v>
                </c:pt>
                <c:pt idx="893">
                  <c:v>1.89127645783902</c:v>
                </c:pt>
                <c:pt idx="894">
                  <c:v>3.1881517432144</c:v>
                </c:pt>
                <c:pt idx="895">
                  <c:v>2.91796939209449</c:v>
                </c:pt>
                <c:pt idx="896">
                  <c:v>2.68381135445729</c:v>
                </c:pt>
                <c:pt idx="897">
                  <c:v>3.35026115388626</c:v>
                </c:pt>
                <c:pt idx="898">
                  <c:v>3.90863801286734</c:v>
                </c:pt>
                <c:pt idx="899">
                  <c:v>2.53971410052668</c:v>
                </c:pt>
                <c:pt idx="900">
                  <c:v>2.35959253311342</c:v>
                </c:pt>
                <c:pt idx="901">
                  <c:v>2.6297748842333</c:v>
                </c:pt>
                <c:pt idx="902">
                  <c:v>3.29622468366229</c:v>
                </c:pt>
                <c:pt idx="903">
                  <c:v>2.79188429490522</c:v>
                </c:pt>
                <c:pt idx="904">
                  <c:v>2.08941018199358</c:v>
                </c:pt>
                <c:pt idx="905">
                  <c:v>3.76454075893678</c:v>
                </c:pt>
                <c:pt idx="906">
                  <c:v>4.08875958028055</c:v>
                </c:pt>
                <c:pt idx="907">
                  <c:v>2.97200586231846</c:v>
                </c:pt>
                <c:pt idx="908">
                  <c:v>3.35026115388626</c:v>
                </c:pt>
                <c:pt idx="909">
                  <c:v>4.39496624488305</c:v>
                </c:pt>
                <c:pt idx="910">
                  <c:v>4.66514859600289</c:v>
                </c:pt>
                <c:pt idx="911">
                  <c:v>5.00737957408807</c:v>
                </c:pt>
                <c:pt idx="912">
                  <c:v>3.65646781848877</c:v>
                </c:pt>
                <c:pt idx="913">
                  <c:v>4.37695408814173</c:v>
                </c:pt>
                <c:pt idx="914">
                  <c:v>4.21484467746971</c:v>
                </c:pt>
                <c:pt idx="915">
                  <c:v>4.77322153645086</c:v>
                </c:pt>
                <c:pt idx="916">
                  <c:v>5.781902313965</c:v>
                </c:pt>
                <c:pt idx="917">
                  <c:v>5.61979290329309</c:v>
                </c:pt>
                <c:pt idx="918">
                  <c:v>6.97070465889239</c:v>
                </c:pt>
                <c:pt idx="919">
                  <c:v>6.39431564316992</c:v>
                </c:pt>
                <c:pt idx="920">
                  <c:v>8.05143406337182</c:v>
                </c:pt>
                <c:pt idx="921">
                  <c:v>9.6004795431257</c:v>
                </c:pt>
                <c:pt idx="922">
                  <c:v>10.1588564021067</c:v>
                </c:pt>
                <c:pt idx="923">
                  <c:v>8.1054705335958</c:v>
                </c:pt>
                <c:pt idx="924">
                  <c:v>10.8072940447944</c:v>
                </c:pt>
                <c:pt idx="925">
                  <c:v>11.3296465902929</c:v>
                </c:pt>
                <c:pt idx="926">
                  <c:v>12.7165826593748</c:v>
                </c:pt>
                <c:pt idx="927">
                  <c:v>14.4637618632832</c:v>
                </c:pt>
                <c:pt idx="928">
                  <c:v>13.6712269666649</c:v>
                </c:pt>
                <c:pt idx="929">
                  <c:v>14.733944214403</c:v>
                </c:pt>
                <c:pt idx="930">
                  <c:v>16.1028681267439</c:v>
                </c:pt>
                <c:pt idx="931">
                  <c:v>17.6699257632391</c:v>
                </c:pt>
                <c:pt idx="932">
                  <c:v>18.9127645783901</c:v>
                </c:pt>
                <c:pt idx="933">
                  <c:v>16.7873300829136</c:v>
                </c:pt>
                <c:pt idx="934">
                  <c:v>20.8580775064532</c:v>
                </c:pt>
                <c:pt idx="935">
                  <c:v>20.0475304530936</c:v>
                </c:pt>
                <c:pt idx="936">
                  <c:v>24.1723143468568</c:v>
                </c:pt>
                <c:pt idx="937">
                  <c:v>21.7046488732951</c:v>
                </c:pt>
                <c:pt idx="938">
                  <c:v>24.2083386603394</c:v>
                </c:pt>
                <c:pt idx="939">
                  <c:v>25.5592504159387</c:v>
                </c:pt>
                <c:pt idx="940">
                  <c:v>24.7847276760613</c:v>
                </c:pt>
                <c:pt idx="941">
                  <c:v>23.9201441524783</c:v>
                </c:pt>
                <c:pt idx="942">
                  <c:v>22.4971837699137</c:v>
                </c:pt>
                <c:pt idx="943">
                  <c:v>24.3704480710113</c:v>
                </c:pt>
                <c:pt idx="944">
                  <c:v>25.3431045350428</c:v>
                </c:pt>
                <c:pt idx="945">
                  <c:v>28.5492684349985</c:v>
                </c:pt>
                <c:pt idx="946">
                  <c:v>24.6946668923552</c:v>
                </c:pt>
                <c:pt idx="947">
                  <c:v>26.3878096260396</c:v>
                </c:pt>
                <c:pt idx="948">
                  <c:v>22.3891108294657</c:v>
                </c:pt>
                <c:pt idx="949">
                  <c:v>21.6866367165541</c:v>
                </c:pt>
                <c:pt idx="950">
                  <c:v>24.9108127732511</c:v>
                </c:pt>
                <c:pt idx="951">
                  <c:v>54.8109929638489</c:v>
                </c:pt>
                <c:pt idx="952">
                  <c:v>39.0143315017077</c:v>
                </c:pt>
                <c:pt idx="953">
                  <c:v>29.1256574507209</c:v>
                </c:pt>
                <c:pt idx="954">
                  <c:v>39.122404442156</c:v>
                </c:pt>
                <c:pt idx="955">
                  <c:v>35.5559974073729</c:v>
                </c:pt>
                <c:pt idx="956">
                  <c:v>42.3105561853701</c:v>
                </c:pt>
                <c:pt idx="957">
                  <c:v>38.5460154264333</c:v>
                </c:pt>
                <c:pt idx="958">
                  <c:v>41.5180212887518</c:v>
                </c:pt>
                <c:pt idx="959">
                  <c:v>46.3632914521677</c:v>
                </c:pt>
                <c:pt idx="960">
                  <c:v>40.8695836460641</c:v>
                </c:pt>
                <c:pt idx="961">
                  <c:v>36.1323864230959</c:v>
                </c:pt>
                <c:pt idx="962">
                  <c:v>37.2311279843165</c:v>
                </c:pt>
                <c:pt idx="963">
                  <c:v>31.7914566484368</c:v>
                </c:pt>
                <c:pt idx="964">
                  <c:v>42.7068236336792</c:v>
                </c:pt>
                <c:pt idx="965">
                  <c:v>47.8402883049565</c:v>
                </c:pt>
                <c:pt idx="966">
                  <c:v>53.3339961110603</c:v>
                </c:pt>
                <c:pt idx="967">
                  <c:v>40.8875958028055</c:v>
                </c:pt>
                <c:pt idx="968">
                  <c:v>46.4893765493572</c:v>
                </c:pt>
                <c:pt idx="969">
                  <c:v>40.7254863921336</c:v>
                </c:pt>
                <c:pt idx="970">
                  <c:v>27.9008307923109</c:v>
                </c:pt>
                <c:pt idx="971">
                  <c:v>43.1030910819883</c:v>
                </c:pt>
                <c:pt idx="972">
                  <c:v>40.6714499219096</c:v>
                </c:pt>
                <c:pt idx="973">
                  <c:v>14.4097253930592</c:v>
                </c:pt>
                <c:pt idx="974">
                  <c:v>14.3196646093526</c:v>
                </c:pt>
                <c:pt idx="975">
                  <c:v>16.6612449857247</c:v>
                </c:pt>
                <c:pt idx="976">
                  <c:v>18.1742661519959</c:v>
                </c:pt>
                <c:pt idx="977">
                  <c:v>20.7680167227466</c:v>
                </c:pt>
                <c:pt idx="978">
                  <c:v>18.7686673244596</c:v>
                </c:pt>
                <c:pt idx="979">
                  <c:v>22.0108555378979</c:v>
                </c:pt>
                <c:pt idx="980">
                  <c:v>19.8854210424213</c:v>
                </c:pt>
                <c:pt idx="981">
                  <c:v>21.3804300519515</c:v>
                </c:pt>
                <c:pt idx="982">
                  <c:v>22.3710986727244</c:v>
                </c:pt>
                <c:pt idx="983">
                  <c:v>21.2543449547622</c:v>
                </c:pt>
                <c:pt idx="984">
                  <c:v>15.9407587160717</c:v>
                </c:pt>
                <c:pt idx="985">
                  <c:v>18.8947524216489</c:v>
                </c:pt>
                <c:pt idx="986">
                  <c:v>19.2549955564753</c:v>
                </c:pt>
                <c:pt idx="987">
                  <c:v>19.3630684969233</c:v>
                </c:pt>
                <c:pt idx="988">
                  <c:v>18.1742661519959</c:v>
                </c:pt>
                <c:pt idx="989">
                  <c:v>17.4717920390842</c:v>
                </c:pt>
                <c:pt idx="990">
                  <c:v>20.4798222148853</c:v>
                </c:pt>
                <c:pt idx="991">
                  <c:v>17.6339014497566</c:v>
                </c:pt>
                <c:pt idx="992">
                  <c:v>20.011506139611</c:v>
                </c:pt>
                <c:pt idx="993">
                  <c:v>21.3804300519515</c:v>
                </c:pt>
                <c:pt idx="994">
                  <c:v>19.795360258715</c:v>
                </c:pt>
                <c:pt idx="995">
                  <c:v>18.8407159514249</c:v>
                </c:pt>
                <c:pt idx="996">
                  <c:v>17.8500473306521</c:v>
                </c:pt>
                <c:pt idx="997">
                  <c:v>20.1015669233176</c:v>
                </c:pt>
                <c:pt idx="998">
                  <c:v>19.6152386913018</c:v>
                </c:pt>
                <c:pt idx="999">
                  <c:v>20.6779559390404</c:v>
                </c:pt>
                <c:pt idx="1000">
                  <c:v>17.2196218447057</c:v>
                </c:pt>
                <c:pt idx="1001">
                  <c:v>18.8046916379422</c:v>
                </c:pt>
                <c:pt idx="1002">
                  <c:v>19.0748739890621</c:v>
                </c:pt>
                <c:pt idx="1003">
                  <c:v>18.2643269357022</c:v>
                </c:pt>
                <c:pt idx="1004">
                  <c:v>19.0208375188381</c:v>
                </c:pt>
                <c:pt idx="1005">
                  <c:v>20.9481382901594</c:v>
                </c:pt>
                <c:pt idx="1006">
                  <c:v>21.0742233873491</c:v>
                </c:pt>
                <c:pt idx="1007">
                  <c:v>20.4978343716267</c:v>
                </c:pt>
                <c:pt idx="1008">
                  <c:v>16.7693179261726</c:v>
                </c:pt>
                <c:pt idx="1009">
                  <c:v>16.9674516503271</c:v>
                </c:pt>
                <c:pt idx="1010">
                  <c:v>19.957469669387</c:v>
                </c:pt>
                <c:pt idx="1011">
                  <c:v>18.5525214435635</c:v>
                </c:pt>
                <c:pt idx="1012">
                  <c:v>20.2997006474721</c:v>
                </c:pt>
                <c:pt idx="1013">
                  <c:v>20.9481382901594</c:v>
                </c:pt>
                <c:pt idx="1014">
                  <c:v>19.6332508480432</c:v>
                </c:pt>
                <c:pt idx="1015">
                  <c:v>16.5531720452767</c:v>
                </c:pt>
                <c:pt idx="1016">
                  <c:v>17.7059500767215</c:v>
                </c:pt>
                <c:pt idx="1017">
                  <c:v>19.471141437371</c:v>
                </c:pt>
                <c:pt idx="1018">
                  <c:v>18.3904120328917</c:v>
                </c:pt>
                <c:pt idx="1019">
                  <c:v>17.904083800876</c:v>
                </c:pt>
                <c:pt idx="1020">
                  <c:v>18.6065579137877</c:v>
                </c:pt>
                <c:pt idx="1021">
                  <c:v>20.0295182963523</c:v>
                </c:pt>
                <c:pt idx="1022">
                  <c:v>18.8407159514249</c:v>
                </c:pt>
                <c:pt idx="1023">
                  <c:v>18.5164971300811</c:v>
                </c:pt>
                <c:pt idx="1024">
                  <c:v>19.5972265345601</c:v>
                </c:pt>
                <c:pt idx="1025">
                  <c:v>21.0381990738664</c:v>
                </c:pt>
                <c:pt idx="1026">
                  <c:v>17.7059500767215</c:v>
                </c:pt>
                <c:pt idx="1027">
                  <c:v>14.7159320576618</c:v>
                </c:pt>
                <c:pt idx="1028">
                  <c:v>19.849396728939</c:v>
                </c:pt>
                <c:pt idx="1029">
                  <c:v>17.2196218447057</c:v>
                </c:pt>
                <c:pt idx="1030">
                  <c:v>17.4357677256016</c:v>
                </c:pt>
                <c:pt idx="1031">
                  <c:v>17.345706941895</c:v>
                </c:pt>
                <c:pt idx="1032">
                  <c:v>17.7059500767215</c:v>
                </c:pt>
                <c:pt idx="1033">
                  <c:v>18.2643269357022</c:v>
                </c:pt>
                <c:pt idx="1034">
                  <c:v>20.0655426098345</c:v>
                </c:pt>
                <c:pt idx="1035">
                  <c:v>18.9127645783901</c:v>
                </c:pt>
                <c:pt idx="1036">
                  <c:v>16.6072085155007</c:v>
                </c:pt>
                <c:pt idx="1037">
                  <c:v>17.4177555688603</c:v>
                </c:pt>
                <c:pt idx="1038">
                  <c:v>18.3003512491852</c:v>
                </c:pt>
                <c:pt idx="1039">
                  <c:v>20.9301261334185</c:v>
                </c:pt>
                <c:pt idx="1040">
                  <c:v>15.7786493053998</c:v>
                </c:pt>
                <c:pt idx="1041">
                  <c:v>19.5612022210778</c:v>
                </c:pt>
                <c:pt idx="1042">
                  <c:v>19.9394575126457</c:v>
                </c:pt>
                <c:pt idx="1043">
                  <c:v>16.3910626346048</c:v>
                </c:pt>
                <c:pt idx="1044">
                  <c:v>20.8040410362292</c:v>
                </c:pt>
                <c:pt idx="1045">
                  <c:v>18.9487888918726</c:v>
                </c:pt>
                <c:pt idx="1046">
                  <c:v>18.1922783087372</c:v>
                </c:pt>
                <c:pt idx="1047">
                  <c:v>18.8947524216489</c:v>
                </c:pt>
                <c:pt idx="1048">
                  <c:v>16.0308194997784</c:v>
                </c:pt>
                <c:pt idx="1049">
                  <c:v>18.3363755626678</c:v>
                </c:pt>
                <c:pt idx="1050">
                  <c:v>19.2009590862514</c:v>
                </c:pt>
                <c:pt idx="1051">
                  <c:v>30.0622896012694</c:v>
                </c:pt>
                <c:pt idx="1052">
                  <c:v>25.2890680648189</c:v>
                </c:pt>
                <c:pt idx="1053">
                  <c:v>21.8307339704847</c:v>
                </c:pt>
                <c:pt idx="1054">
                  <c:v>18.9307767351311</c:v>
                </c:pt>
                <c:pt idx="1055">
                  <c:v>22.5332080833963</c:v>
                </c:pt>
                <c:pt idx="1056">
                  <c:v>29.1977060776862</c:v>
                </c:pt>
                <c:pt idx="1057">
                  <c:v>19.3990928104059</c:v>
                </c:pt>
                <c:pt idx="1058">
                  <c:v>19.6692751615258</c:v>
                </c:pt>
                <c:pt idx="1059">
                  <c:v>17.8140230171694</c:v>
                </c:pt>
                <c:pt idx="1060">
                  <c:v>21.128259857573</c:v>
                </c:pt>
                <c:pt idx="1061">
                  <c:v>19.5431900643365</c:v>
                </c:pt>
                <c:pt idx="1062">
                  <c:v>19.9034331991627</c:v>
                </c:pt>
                <c:pt idx="1063">
                  <c:v>18.408424189633</c:v>
                </c:pt>
                <c:pt idx="1064">
                  <c:v>20.2997006474721</c:v>
                </c:pt>
                <c:pt idx="1065">
                  <c:v>18.9487888918726</c:v>
                </c:pt>
                <c:pt idx="1066">
                  <c:v>30.7827758709221</c:v>
                </c:pt>
                <c:pt idx="1067">
                  <c:v>17.6339014497566</c:v>
                </c:pt>
                <c:pt idx="1068">
                  <c:v>17.1835975312227</c:v>
                </c:pt>
                <c:pt idx="1069">
                  <c:v>20.8040410362292</c:v>
                </c:pt>
                <c:pt idx="1070">
                  <c:v>19.3090320266993</c:v>
                </c:pt>
                <c:pt idx="1071">
                  <c:v>20.7319924092639</c:v>
                </c:pt>
                <c:pt idx="1072">
                  <c:v>32.2957970371941</c:v>
                </c:pt>
                <c:pt idx="1073">
                  <c:v>31.7194080214716</c:v>
                </c:pt>
                <c:pt idx="1074">
                  <c:v>25.739371983352</c:v>
                </c:pt>
                <c:pt idx="1075">
                  <c:v>25.5052139457148</c:v>
                </c:pt>
                <c:pt idx="1076">
                  <c:v>22.8754390614815</c:v>
                </c:pt>
                <c:pt idx="1077">
                  <c:v>28.7293900024118</c:v>
                </c:pt>
                <c:pt idx="1078">
                  <c:v>33.6647209495346</c:v>
                </c:pt>
                <c:pt idx="1079">
                  <c:v>23.2356821963077</c:v>
                </c:pt>
                <c:pt idx="1080">
                  <c:v>20.0475304530936</c:v>
                </c:pt>
                <c:pt idx="1081">
                  <c:v>18.0301688980653</c:v>
                </c:pt>
                <c:pt idx="1082">
                  <c:v>14.1035187284567</c:v>
                </c:pt>
                <c:pt idx="1083">
                  <c:v>17.0935367475165</c:v>
                </c:pt>
                <c:pt idx="1084">
                  <c:v>17.2736583149297</c:v>
                </c:pt>
                <c:pt idx="1085">
                  <c:v>18.1202296817715</c:v>
                </c:pt>
                <c:pt idx="1086">
                  <c:v>14.842017154851</c:v>
                </c:pt>
                <c:pt idx="1087">
                  <c:v>16.5171477317941</c:v>
                </c:pt>
                <c:pt idx="1088">
                  <c:v>14.9140657818163</c:v>
                </c:pt>
                <c:pt idx="1089">
                  <c:v>15.7606371486585</c:v>
                </c:pt>
                <c:pt idx="1090">
                  <c:v>17.3817312553773</c:v>
                </c:pt>
                <c:pt idx="1091">
                  <c:v>15.7786493053998</c:v>
                </c:pt>
                <c:pt idx="1092">
                  <c:v>13.0588136374599</c:v>
                </c:pt>
                <c:pt idx="1093">
                  <c:v>13.2929716750971</c:v>
                </c:pt>
                <c:pt idx="1094">
                  <c:v>12.4464003082549</c:v>
                </c:pt>
                <c:pt idx="1095">
                  <c:v>14.121530885198</c:v>
                </c:pt>
                <c:pt idx="1096">
                  <c:v>13.509117555993</c:v>
                </c:pt>
                <c:pt idx="1097">
                  <c:v>13.6532148099236</c:v>
                </c:pt>
                <c:pt idx="1098">
                  <c:v>14.4817740200245</c:v>
                </c:pt>
                <c:pt idx="1099">
                  <c:v>13.6171904964409</c:v>
                </c:pt>
                <c:pt idx="1100">
                  <c:v>12.4644124649962</c:v>
                </c:pt>
                <c:pt idx="1101">
                  <c:v>12.6085097189268</c:v>
                </c:pt>
                <c:pt idx="1102">
                  <c:v>12.6985705026334</c:v>
                </c:pt>
                <c:pt idx="1103">
                  <c:v>12.2482665841003</c:v>
                </c:pt>
                <c:pt idx="1104">
                  <c:v>10.4110265964854</c:v>
                </c:pt>
                <c:pt idx="1105">
                  <c:v>11.56380462793</c:v>
                </c:pt>
                <c:pt idx="1106">
                  <c:v>12.3023030543244</c:v>
                </c:pt>
                <c:pt idx="1107">
                  <c:v>12.3203152110656</c:v>
                </c:pt>
                <c:pt idx="1108">
                  <c:v>10.6271724773811</c:v>
                </c:pt>
                <c:pt idx="1109">
                  <c:v>10.5731360071574</c:v>
                </c:pt>
                <c:pt idx="1110">
                  <c:v>12.5724854054442</c:v>
                </c:pt>
                <c:pt idx="1111">
                  <c:v>12.5544732487028</c:v>
                </c:pt>
                <c:pt idx="1112">
                  <c:v>11.8700112925325</c:v>
                </c:pt>
                <c:pt idx="1113">
                  <c:v>13.4550810857692</c:v>
                </c:pt>
                <c:pt idx="1114">
                  <c:v>10.2669293425547</c:v>
                </c:pt>
                <c:pt idx="1115">
                  <c:v>11.1135007093969</c:v>
                </c:pt>
                <c:pt idx="1116">
                  <c:v>11.3836830605168</c:v>
                </c:pt>
                <c:pt idx="1117">
                  <c:v>10.4290387532266</c:v>
                </c:pt>
                <c:pt idx="1118">
                  <c:v>11.005427768949</c:v>
                </c:pt>
                <c:pt idx="1119">
                  <c:v>10.5010873801918</c:v>
                </c:pt>
                <c:pt idx="1120">
                  <c:v>9.8346375807629</c:v>
                </c:pt>
                <c:pt idx="1121">
                  <c:v>10.230905029072</c:v>
                </c:pt>
                <c:pt idx="1122">
                  <c:v>10.5551238504159</c:v>
                </c:pt>
                <c:pt idx="1123">
                  <c:v>10.1768685588481</c:v>
                </c:pt>
                <c:pt idx="1124">
                  <c:v>10.1048199318828</c:v>
                </c:pt>
                <c:pt idx="1125">
                  <c:v>9.47439444593642</c:v>
                </c:pt>
                <c:pt idx="1126">
                  <c:v>10.1408442453654</c:v>
                </c:pt>
                <c:pt idx="1127">
                  <c:v>10.6992211043464</c:v>
                </c:pt>
                <c:pt idx="1128">
                  <c:v>8.62782307909419</c:v>
                </c:pt>
                <c:pt idx="1129">
                  <c:v>10.0147591481761</c:v>
                </c:pt>
                <c:pt idx="1130">
                  <c:v>9.29427287852317</c:v>
                </c:pt>
                <c:pt idx="1131">
                  <c:v>9.6004795431257</c:v>
                </c:pt>
                <c:pt idx="1132">
                  <c:v>8.17751916056109</c:v>
                </c:pt>
                <c:pt idx="1133">
                  <c:v>8.95204190043802</c:v>
                </c:pt>
                <c:pt idx="1134">
                  <c:v>8.12348269033712</c:v>
                </c:pt>
                <c:pt idx="1135">
                  <c:v>7.943361122924</c:v>
                </c:pt>
                <c:pt idx="1136">
                  <c:v>7.09678975608165</c:v>
                </c:pt>
                <c:pt idx="1137">
                  <c:v>9.006078370662</c:v>
                </c:pt>
                <c:pt idx="1138">
                  <c:v>8.42968935493979</c:v>
                </c:pt>
                <c:pt idx="1139">
                  <c:v>7.25889916675357</c:v>
                </c:pt>
                <c:pt idx="1140">
                  <c:v>6.84461956170312</c:v>
                </c:pt>
                <c:pt idx="1141">
                  <c:v>7.13281406956422</c:v>
                </c:pt>
                <c:pt idx="1142">
                  <c:v>6.95269250215108</c:v>
                </c:pt>
                <c:pt idx="1143">
                  <c:v>6.75455877799639</c:v>
                </c:pt>
                <c:pt idx="1144">
                  <c:v>5.83593878418897</c:v>
                </c:pt>
                <c:pt idx="1145">
                  <c:v>6.46636427013531</c:v>
                </c:pt>
                <c:pt idx="1146">
                  <c:v>6.43033995665268</c:v>
                </c:pt>
                <c:pt idx="1147">
                  <c:v>5.76389015722368</c:v>
                </c:pt>
                <c:pt idx="1148">
                  <c:v>5.92599956789551</c:v>
                </c:pt>
                <c:pt idx="1149">
                  <c:v>5.83593878418897</c:v>
                </c:pt>
                <c:pt idx="1150">
                  <c:v>5.40364702239721</c:v>
                </c:pt>
                <c:pt idx="1151">
                  <c:v>4.86328232015748</c:v>
                </c:pt>
                <c:pt idx="1152">
                  <c:v>5.31358623869047</c:v>
                </c:pt>
                <c:pt idx="1153">
                  <c:v>5.76389015722368</c:v>
                </c:pt>
                <c:pt idx="1154">
                  <c:v>4.34092977465908</c:v>
                </c:pt>
                <c:pt idx="1155">
                  <c:v>5.99804819486099</c:v>
                </c:pt>
                <c:pt idx="1156">
                  <c:v>4.64713643926157</c:v>
                </c:pt>
                <c:pt idx="1157">
                  <c:v>4.46701487184822</c:v>
                </c:pt>
                <c:pt idx="1158">
                  <c:v>4.19683252072846</c:v>
                </c:pt>
                <c:pt idx="1159">
                  <c:v>3.06206664602508</c:v>
                </c:pt>
                <c:pt idx="1160">
                  <c:v>3.35026115388626</c:v>
                </c:pt>
                <c:pt idx="1161">
                  <c:v>4.59309996903762</c:v>
                </c:pt>
                <c:pt idx="1162">
                  <c:v>4.03472311005658</c:v>
                </c:pt>
                <c:pt idx="1163">
                  <c:v>3.06206664602508</c:v>
                </c:pt>
                <c:pt idx="1164">
                  <c:v>4.16080820724574</c:v>
                </c:pt>
                <c:pt idx="1165">
                  <c:v>3.72851644545407</c:v>
                </c:pt>
                <c:pt idx="1166">
                  <c:v>3.63845566174745</c:v>
                </c:pt>
                <c:pt idx="1167">
                  <c:v>3.6024313482648</c:v>
                </c:pt>
                <c:pt idx="1168">
                  <c:v>2.95399370557714</c:v>
                </c:pt>
                <c:pt idx="1169">
                  <c:v>2.86393292187052</c:v>
                </c:pt>
                <c:pt idx="1170">
                  <c:v>3.65646781848877</c:v>
                </c:pt>
                <c:pt idx="1171">
                  <c:v>3.69249213197142</c:v>
                </c:pt>
                <c:pt idx="1172">
                  <c:v>2.66579919771596</c:v>
                </c:pt>
                <c:pt idx="1173">
                  <c:v>2.97200586231846</c:v>
                </c:pt>
                <c:pt idx="1174">
                  <c:v>2.05338586851098</c:v>
                </c:pt>
                <c:pt idx="1175">
                  <c:v>2.99001801905974</c:v>
                </c:pt>
                <c:pt idx="1176">
                  <c:v>2.57573841400933</c:v>
                </c:pt>
                <c:pt idx="1177">
                  <c:v>2.97200586231846</c:v>
                </c:pt>
                <c:pt idx="1178">
                  <c:v>3.36827331062759</c:v>
                </c:pt>
                <c:pt idx="1179">
                  <c:v>3.17013958647302</c:v>
                </c:pt>
                <c:pt idx="1180">
                  <c:v>3.85460154264334</c:v>
                </c:pt>
                <c:pt idx="1181">
                  <c:v>2.44965331682006</c:v>
                </c:pt>
                <c:pt idx="1182">
                  <c:v>2.91796939209449</c:v>
                </c:pt>
                <c:pt idx="1183">
                  <c:v>2.66579919771596</c:v>
                </c:pt>
                <c:pt idx="1184">
                  <c:v>2.89995723535314</c:v>
                </c:pt>
                <c:pt idx="1185">
                  <c:v>3.47634625107553</c:v>
                </c:pt>
                <c:pt idx="1186">
                  <c:v>2.79188429490522</c:v>
                </c:pt>
                <c:pt idx="1187">
                  <c:v>3.29622468366229</c:v>
                </c:pt>
                <c:pt idx="1188">
                  <c:v>2.79188429490522</c:v>
                </c:pt>
                <c:pt idx="1189">
                  <c:v>3.9806866398326</c:v>
                </c:pt>
                <c:pt idx="1190">
                  <c:v>2.46766547356139</c:v>
                </c:pt>
                <c:pt idx="1191">
                  <c:v>2.7018235111986</c:v>
                </c:pt>
                <c:pt idx="1192">
                  <c:v>2.89995723535314</c:v>
                </c:pt>
                <c:pt idx="1193">
                  <c:v>2.05338586851098</c:v>
                </c:pt>
                <c:pt idx="1194">
                  <c:v>2.80989645164654</c:v>
                </c:pt>
                <c:pt idx="1195">
                  <c:v>1.74717920390841</c:v>
                </c:pt>
                <c:pt idx="1196">
                  <c:v>2.80989645164654</c:v>
                </c:pt>
                <c:pt idx="1197">
                  <c:v>2.39561684659609</c:v>
                </c:pt>
                <c:pt idx="1198">
                  <c:v>2.52170194378536</c:v>
                </c:pt>
                <c:pt idx="1199">
                  <c:v>3.62044350500612</c:v>
                </c:pt>
                <c:pt idx="1200">
                  <c:v>2.1794709657002</c:v>
                </c:pt>
                <c:pt idx="1201">
                  <c:v>2.82790860838787</c:v>
                </c:pt>
                <c:pt idx="1202">
                  <c:v>2.61176272749198</c:v>
                </c:pt>
                <c:pt idx="1203">
                  <c:v>3.13411527299042</c:v>
                </c:pt>
                <c:pt idx="1204">
                  <c:v>2.52170194378536</c:v>
                </c:pt>
                <c:pt idx="1205">
                  <c:v>3.20616389995567</c:v>
                </c:pt>
                <c:pt idx="1206">
                  <c:v>3.33224899714486</c:v>
                </c:pt>
                <c:pt idx="1207">
                  <c:v>3.40429762411023</c:v>
                </c:pt>
                <c:pt idx="1208">
                  <c:v>3.47634625107553</c:v>
                </c:pt>
                <c:pt idx="1209">
                  <c:v>4.08875958028055</c:v>
                </c:pt>
                <c:pt idx="1210">
                  <c:v>4.64713643926157</c:v>
                </c:pt>
                <c:pt idx="1211">
                  <c:v>3.62044350500612</c:v>
                </c:pt>
                <c:pt idx="1212">
                  <c:v>5.27756192520793</c:v>
                </c:pt>
                <c:pt idx="1213">
                  <c:v>4.46701487184822</c:v>
                </c:pt>
                <c:pt idx="1214">
                  <c:v>4.25086899095248</c:v>
                </c:pt>
                <c:pt idx="1215">
                  <c:v>4.89930663364013</c:v>
                </c:pt>
                <c:pt idx="1216">
                  <c:v>4.77322153645086</c:v>
                </c:pt>
                <c:pt idx="1217">
                  <c:v>5.69184153025838</c:v>
                </c:pt>
                <c:pt idx="1218">
                  <c:v>5.99804819486099</c:v>
                </c:pt>
                <c:pt idx="1219">
                  <c:v>5.56575643306911</c:v>
                </c:pt>
                <c:pt idx="1220">
                  <c:v>7.09678975608165</c:v>
                </c:pt>
                <c:pt idx="1221">
                  <c:v>6.34027917294605</c:v>
                </c:pt>
                <c:pt idx="1222">
                  <c:v>6.55642505384193</c:v>
                </c:pt>
                <c:pt idx="1223">
                  <c:v>6.77257093473782</c:v>
                </c:pt>
                <c:pt idx="1224">
                  <c:v>6.44835211339409</c:v>
                </c:pt>
                <c:pt idx="1225">
                  <c:v>7.38498426394273</c:v>
                </c:pt>
                <c:pt idx="1226">
                  <c:v>8.06944622011318</c:v>
                </c:pt>
                <c:pt idx="1227">
                  <c:v>8.28559210100905</c:v>
                </c:pt>
                <c:pt idx="1228">
                  <c:v>8.57378660887033</c:v>
                </c:pt>
                <c:pt idx="1229">
                  <c:v>7.78125171225206</c:v>
                </c:pt>
                <c:pt idx="1230">
                  <c:v>8.87999327347273</c:v>
                </c:pt>
                <c:pt idx="1231">
                  <c:v>10.230905029072</c:v>
                </c:pt>
                <c:pt idx="1232">
                  <c:v>9.24023640829921</c:v>
                </c:pt>
                <c:pt idx="1233">
                  <c:v>11.1315128661382</c:v>
                </c:pt>
                <c:pt idx="1234">
                  <c:v>8.78993248976611</c:v>
                </c:pt>
                <c:pt idx="1235">
                  <c:v>9.61849169986701</c:v>
                </c:pt>
                <c:pt idx="1236">
                  <c:v>10.3209658127787</c:v>
                </c:pt>
                <c:pt idx="1237">
                  <c:v>9.4563822891951</c:v>
                </c:pt>
                <c:pt idx="1238">
                  <c:v>10.3750022830028</c:v>
                </c:pt>
                <c:pt idx="1239">
                  <c:v>10.0507834616588</c:v>
                </c:pt>
                <c:pt idx="1240">
                  <c:v>10.3750022830028</c:v>
                </c:pt>
                <c:pt idx="1241">
                  <c:v>10.5371116936744</c:v>
                </c:pt>
                <c:pt idx="1242">
                  <c:v>11.0234399256903</c:v>
                </c:pt>
                <c:pt idx="1243">
                  <c:v>12.950740697012</c:v>
                </c:pt>
                <c:pt idx="1244">
                  <c:v>13.6171904964409</c:v>
                </c:pt>
                <c:pt idx="1245">
                  <c:v>13.9053850043021</c:v>
                </c:pt>
                <c:pt idx="1246">
                  <c:v>13.4730932425103</c:v>
                </c:pt>
                <c:pt idx="1247">
                  <c:v>14.9861144087816</c:v>
                </c:pt>
                <c:pt idx="1248">
                  <c:v>14.2656281391286</c:v>
                </c:pt>
                <c:pt idx="1249">
                  <c:v>12.3203152110656</c:v>
                </c:pt>
                <c:pt idx="1250">
                  <c:v>12.7345948161161</c:v>
                </c:pt>
                <c:pt idx="1251">
                  <c:v>14.3917132363179</c:v>
                </c:pt>
                <c:pt idx="1252">
                  <c:v>11.9600720762391</c:v>
                </c:pt>
                <c:pt idx="1253">
                  <c:v>15.2022602896774</c:v>
                </c:pt>
                <c:pt idx="1254">
                  <c:v>13.6171904964409</c:v>
                </c:pt>
                <c:pt idx="1255">
                  <c:v>13.563154026217</c:v>
                </c:pt>
                <c:pt idx="1256">
                  <c:v>17.3096826284124</c:v>
                </c:pt>
                <c:pt idx="1257">
                  <c:v>16.0308194997784</c:v>
                </c:pt>
                <c:pt idx="1258">
                  <c:v>17.3637190986362</c:v>
                </c:pt>
                <c:pt idx="1259">
                  <c:v>14.4457497065418</c:v>
                </c:pt>
                <c:pt idx="1260">
                  <c:v>14.0855065717156</c:v>
                </c:pt>
                <c:pt idx="1261">
                  <c:v>15.454430484056</c:v>
                </c:pt>
                <c:pt idx="1262">
                  <c:v>13.2569473616145</c:v>
                </c:pt>
                <c:pt idx="1263">
                  <c:v>14.3196646093526</c:v>
                </c:pt>
                <c:pt idx="1264">
                  <c:v>16.1569045969676</c:v>
                </c:pt>
                <c:pt idx="1265">
                  <c:v>13.4370689290277</c:v>
                </c:pt>
                <c:pt idx="1266">
                  <c:v>17.5438406660496</c:v>
                </c:pt>
                <c:pt idx="1267">
                  <c:v>15.0761751924882</c:v>
                </c:pt>
                <c:pt idx="1268">
                  <c:v>15.5985277379866</c:v>
                </c:pt>
                <c:pt idx="1269">
                  <c:v>16.643232828983</c:v>
                </c:pt>
                <c:pt idx="1270">
                  <c:v>15.9587708728131</c:v>
                </c:pt>
                <c:pt idx="1271">
                  <c:v>16.1028681267439</c:v>
                </c:pt>
                <c:pt idx="1272">
                  <c:v>15.7786493053998</c:v>
                </c:pt>
                <c:pt idx="1273">
                  <c:v>15.3463575436081</c:v>
                </c:pt>
                <c:pt idx="1274">
                  <c:v>15.2562967599014</c:v>
                </c:pt>
                <c:pt idx="1275">
                  <c:v>16.9674516503271</c:v>
                </c:pt>
                <c:pt idx="1276">
                  <c:v>15.0221387222642</c:v>
                </c:pt>
                <c:pt idx="1277">
                  <c:v>15.5444912677626</c:v>
                </c:pt>
                <c:pt idx="1278">
                  <c:v>15.5264791110213</c:v>
                </c:pt>
                <c:pt idx="1279">
                  <c:v>15.4364183273147</c:v>
                </c:pt>
                <c:pt idx="1280">
                  <c:v>16.174916753709</c:v>
                </c:pt>
                <c:pt idx="1281">
                  <c:v>16.5891963587592</c:v>
                </c:pt>
                <c:pt idx="1282">
                  <c:v>13.9594214745261</c:v>
                </c:pt>
                <c:pt idx="1283">
                  <c:v>16.4991355750528</c:v>
                </c:pt>
                <c:pt idx="1284">
                  <c:v>14.9500900952991</c:v>
                </c:pt>
                <c:pt idx="1285">
                  <c:v>15.1302116627119</c:v>
                </c:pt>
                <c:pt idx="1286">
                  <c:v>19.8674088856804</c:v>
                </c:pt>
                <c:pt idx="1287">
                  <c:v>15.9407587160717</c:v>
                </c:pt>
                <c:pt idx="1288">
                  <c:v>16.1028681267439</c:v>
                </c:pt>
                <c:pt idx="1289">
                  <c:v>17.1115489042578</c:v>
                </c:pt>
                <c:pt idx="1290">
                  <c:v>18.6065579137877</c:v>
                </c:pt>
                <c:pt idx="1291">
                  <c:v>15.8687100891064</c:v>
                </c:pt>
                <c:pt idx="1292">
                  <c:v>15.9947951862957</c:v>
                </c:pt>
                <c:pt idx="1293">
                  <c:v>17.7779987036871</c:v>
                </c:pt>
                <c:pt idx="1294">
                  <c:v>17.5438406660496</c:v>
                </c:pt>
                <c:pt idx="1295">
                  <c:v>15.7786493053998</c:v>
                </c:pt>
                <c:pt idx="1296">
                  <c:v>17.8860716441347</c:v>
                </c:pt>
                <c:pt idx="1297">
                  <c:v>17.7599865469455</c:v>
                </c:pt>
                <c:pt idx="1298">
                  <c:v>16.8773908666206</c:v>
                </c:pt>
                <c:pt idx="1299">
                  <c:v>15.3463575436081</c:v>
                </c:pt>
                <c:pt idx="1300">
                  <c:v>15.9047344025891</c:v>
                </c:pt>
                <c:pt idx="1301">
                  <c:v>16.9134151801032</c:v>
                </c:pt>
                <c:pt idx="1302">
                  <c:v>16.0668438132608</c:v>
                </c:pt>
                <c:pt idx="1303">
                  <c:v>16.5171477317941</c:v>
                </c:pt>
                <c:pt idx="1304">
                  <c:v>15.4184061705733</c:v>
                </c:pt>
                <c:pt idx="1305">
                  <c:v>17.1295610609991</c:v>
                </c:pt>
                <c:pt idx="1306">
                  <c:v>16.679257142466</c:v>
                </c:pt>
                <c:pt idx="1307">
                  <c:v>16.0308194997784</c:v>
                </c:pt>
                <c:pt idx="1308">
                  <c:v>14.1935795121634</c:v>
                </c:pt>
                <c:pt idx="1309">
                  <c:v>16.2109410671916</c:v>
                </c:pt>
                <c:pt idx="1310">
                  <c:v>15.8687100891064</c:v>
                </c:pt>
                <c:pt idx="1311">
                  <c:v>17.9941445845826</c:v>
                </c:pt>
                <c:pt idx="1312">
                  <c:v>16.174916753709</c:v>
                </c:pt>
                <c:pt idx="1313">
                  <c:v>15.8146736188825</c:v>
                </c:pt>
                <c:pt idx="1314">
                  <c:v>16.9314273368446</c:v>
                </c:pt>
                <c:pt idx="1315">
                  <c:v>15.796661462141</c:v>
                </c:pt>
                <c:pt idx="1316">
                  <c:v>16.4631112615697</c:v>
                </c:pt>
                <c:pt idx="1317">
                  <c:v>15.7606371486585</c:v>
                </c:pt>
                <c:pt idx="1318">
                  <c:v>17.8320351739108</c:v>
                </c:pt>
                <c:pt idx="1319">
                  <c:v>16.012807343037</c:v>
                </c:pt>
                <c:pt idx="1320">
                  <c:v>15.7606371486585</c:v>
                </c:pt>
                <c:pt idx="1321">
                  <c:v>16.5711842020181</c:v>
                </c:pt>
                <c:pt idx="1322">
                  <c:v>17.5978771362736</c:v>
                </c:pt>
                <c:pt idx="1323">
                  <c:v>15.3643697003494</c:v>
                </c:pt>
                <c:pt idx="1324">
                  <c:v>17.3276947851537</c:v>
                </c:pt>
                <c:pt idx="1325">
                  <c:v>14.9861144087816</c:v>
                </c:pt>
                <c:pt idx="1326">
                  <c:v>16.6972692992073</c:v>
                </c:pt>
                <c:pt idx="1327">
                  <c:v>18.1742661519959</c:v>
                </c:pt>
                <c:pt idx="1328">
                  <c:v>17.0214881205512</c:v>
                </c:pt>
                <c:pt idx="1329">
                  <c:v>15.454430484056</c:v>
                </c:pt>
                <c:pt idx="1330">
                  <c:v>15.3283453868667</c:v>
                </c:pt>
                <c:pt idx="1331">
                  <c:v>16.8954030233616</c:v>
                </c:pt>
                <c:pt idx="1332">
                  <c:v>15.1121995059708</c:v>
                </c:pt>
                <c:pt idx="1333">
                  <c:v>15.9227465593306</c:v>
                </c:pt>
                <c:pt idx="1334">
                  <c:v>15.8687100891064</c:v>
                </c:pt>
                <c:pt idx="1335">
                  <c:v>16.1028681267439</c:v>
                </c:pt>
                <c:pt idx="1336">
                  <c:v>15.454430484056</c:v>
                </c:pt>
                <c:pt idx="1337">
                  <c:v>16.643232828983</c:v>
                </c:pt>
                <c:pt idx="1338">
                  <c:v>15.5264791110213</c:v>
                </c:pt>
                <c:pt idx="1339">
                  <c:v>14.6979199009204</c:v>
                </c:pt>
                <c:pt idx="1340">
                  <c:v>15.9587708728131</c:v>
                </c:pt>
                <c:pt idx="1341">
                  <c:v>16.3550383211222</c:v>
                </c:pt>
                <c:pt idx="1342">
                  <c:v>16.5351598885351</c:v>
                </c:pt>
                <c:pt idx="1343">
                  <c:v>15.562503424504</c:v>
                </c:pt>
                <c:pt idx="1344">
                  <c:v>17.3637190986362</c:v>
                </c:pt>
                <c:pt idx="1345">
                  <c:v>17.5798649795322</c:v>
                </c:pt>
                <c:pt idx="1346">
                  <c:v>16.3370261643809</c:v>
                </c:pt>
                <c:pt idx="1347">
                  <c:v>19.5251779075952</c:v>
                </c:pt>
                <c:pt idx="1348">
                  <c:v>16.2649775374156</c:v>
                </c:pt>
                <c:pt idx="1349">
                  <c:v>14.5718348037311</c:v>
                </c:pt>
                <c:pt idx="1350">
                  <c:v>15.3103332301254</c:v>
                </c:pt>
                <c:pt idx="1351">
                  <c:v>15.9947951862957</c:v>
                </c:pt>
                <c:pt idx="1352">
                  <c:v>17.0575124340338</c:v>
                </c:pt>
                <c:pt idx="1353">
                  <c:v>15.7786493053998</c:v>
                </c:pt>
                <c:pt idx="1354">
                  <c:v>16.1569045969676</c:v>
                </c:pt>
                <c:pt idx="1355">
                  <c:v>16.8773908666206</c:v>
                </c:pt>
                <c:pt idx="1356">
                  <c:v>16.0488316565197</c:v>
                </c:pt>
                <c:pt idx="1357">
                  <c:v>16.2649775374156</c:v>
                </c:pt>
                <c:pt idx="1358">
                  <c:v>17.9220959576174</c:v>
                </c:pt>
                <c:pt idx="1359">
                  <c:v>16.679257142466</c:v>
                </c:pt>
                <c:pt idx="1360">
                  <c:v>16.8413665531378</c:v>
                </c:pt>
                <c:pt idx="1361">
                  <c:v>15.9227465593306</c:v>
                </c:pt>
                <c:pt idx="1362">
                  <c:v>17.1115489042578</c:v>
                </c:pt>
                <c:pt idx="1363">
                  <c:v>16.9494394935855</c:v>
                </c:pt>
                <c:pt idx="1364">
                  <c:v>16.5891963587592</c:v>
                </c:pt>
                <c:pt idx="1365">
                  <c:v>17.7059500767215</c:v>
                </c:pt>
                <c:pt idx="1366">
                  <c:v>17.0755245907747</c:v>
                </c:pt>
                <c:pt idx="1367">
                  <c:v>17.6699257632391</c:v>
                </c:pt>
                <c:pt idx="1368">
                  <c:v>17.4898041958256</c:v>
                </c:pt>
                <c:pt idx="1369">
                  <c:v>16.2829896941569</c:v>
                </c:pt>
                <c:pt idx="1370">
                  <c:v>15.9227465593306</c:v>
                </c:pt>
                <c:pt idx="1371">
                  <c:v>17.3637190986362</c:v>
                </c:pt>
                <c:pt idx="1372">
                  <c:v>17.1835975312227</c:v>
                </c:pt>
                <c:pt idx="1373">
                  <c:v>16.9854638070681</c:v>
                </c:pt>
                <c:pt idx="1374">
                  <c:v>15.5444912677626</c:v>
                </c:pt>
                <c:pt idx="1375">
                  <c:v>16.2829896941569</c:v>
                </c:pt>
                <c:pt idx="1376">
                  <c:v>16.1388924402263</c:v>
                </c:pt>
                <c:pt idx="1377">
                  <c:v>16.73329361269</c:v>
                </c:pt>
                <c:pt idx="1378">
                  <c:v>16.9674516503271</c:v>
                </c:pt>
                <c:pt idx="1379">
                  <c:v>15.6345520514692</c:v>
                </c:pt>
                <c:pt idx="1380">
                  <c:v>15.5985277379866</c:v>
                </c:pt>
                <c:pt idx="1381">
                  <c:v>14.9320779385576</c:v>
                </c:pt>
                <c:pt idx="1382">
                  <c:v>15.4364183273147</c:v>
                </c:pt>
                <c:pt idx="1383">
                  <c:v>14.1935795121634</c:v>
                </c:pt>
                <c:pt idx="1384">
                  <c:v>13.2569473616145</c:v>
                </c:pt>
                <c:pt idx="1385">
                  <c:v>12.5544732487028</c:v>
                </c:pt>
                <c:pt idx="1386">
                  <c:v>12.8606799133055</c:v>
                </c:pt>
                <c:pt idx="1387">
                  <c:v>12.7526069728575</c:v>
                </c:pt>
                <c:pt idx="1388">
                  <c:v>13.0768257942012</c:v>
                </c:pt>
                <c:pt idx="1389">
                  <c:v>12.8066434430814</c:v>
                </c:pt>
                <c:pt idx="1390">
                  <c:v>14.1575551986807</c:v>
                </c:pt>
                <c:pt idx="1391">
                  <c:v>12.2122422706177</c:v>
                </c:pt>
                <c:pt idx="1392">
                  <c:v>12.9327285402706</c:v>
                </c:pt>
                <c:pt idx="1393">
                  <c:v>13.1308622644252</c:v>
                </c:pt>
                <c:pt idx="1394">
                  <c:v>12.1582058003937</c:v>
                </c:pt>
                <c:pt idx="1395">
                  <c:v>13.9053850043021</c:v>
                </c:pt>
                <c:pt idx="1396">
                  <c:v>12.6805583458921</c:v>
                </c:pt>
                <c:pt idx="1397">
                  <c:v>10.6992211043464</c:v>
                </c:pt>
                <c:pt idx="1398">
                  <c:v>11.5277803144474</c:v>
                </c:pt>
                <c:pt idx="1399">
                  <c:v>11.4917560009647</c:v>
                </c:pt>
                <c:pt idx="1400">
                  <c:v>11.9600720762391</c:v>
                </c:pt>
                <c:pt idx="1401">
                  <c:v>12.6265218756681</c:v>
                </c:pt>
                <c:pt idx="1402">
                  <c:v>12.7165826593748</c:v>
                </c:pt>
                <c:pt idx="1403">
                  <c:v>10.284941499296</c:v>
                </c:pt>
                <c:pt idx="1404">
                  <c:v>11.9960963897218</c:v>
                </c:pt>
                <c:pt idx="1405">
                  <c:v>12.8066434430814</c:v>
                </c:pt>
                <c:pt idx="1406">
                  <c:v>12.500436778479</c:v>
                </c:pt>
                <c:pt idx="1407">
                  <c:v>12.7706191295987</c:v>
                </c:pt>
                <c:pt idx="1408">
                  <c:v>12.6445340324095</c:v>
                </c:pt>
                <c:pt idx="1409">
                  <c:v>10.7712697313117</c:v>
                </c:pt>
                <c:pt idx="1410">
                  <c:v>10.5371116936744</c:v>
                </c:pt>
                <c:pt idx="1411">
                  <c:v>9.47439444593642</c:v>
                </c:pt>
                <c:pt idx="1412">
                  <c:v>11.4557316874821</c:v>
                </c:pt>
                <c:pt idx="1413">
                  <c:v>12.5544732487028</c:v>
                </c:pt>
                <c:pt idx="1414">
                  <c:v>11.2035614931035</c:v>
                </c:pt>
                <c:pt idx="1415">
                  <c:v>12.4464003082549</c:v>
                </c:pt>
                <c:pt idx="1416">
                  <c:v>12.122181486911</c:v>
                </c:pt>
                <c:pt idx="1417">
                  <c:v>12.5904975621855</c:v>
                </c:pt>
                <c:pt idx="1418">
                  <c:v>11.1135007093969</c:v>
                </c:pt>
                <c:pt idx="1419">
                  <c:v>11.4917560009647</c:v>
                </c:pt>
                <c:pt idx="1420">
                  <c:v>13.1128501076839</c:v>
                </c:pt>
                <c:pt idx="1421">
                  <c:v>11.8519991357912</c:v>
                </c:pt>
                <c:pt idx="1422">
                  <c:v>13.1848987346492</c:v>
                </c:pt>
                <c:pt idx="1423">
                  <c:v>12.230254427359</c:v>
                </c:pt>
                <c:pt idx="1424">
                  <c:v>11.1855493363624</c:v>
                </c:pt>
                <c:pt idx="1425">
                  <c:v>10.4830752234506</c:v>
                </c:pt>
                <c:pt idx="1426">
                  <c:v>10.843318358277</c:v>
                </c:pt>
                <c:pt idx="1427">
                  <c:v>9.65451601334984</c:v>
                </c:pt>
                <c:pt idx="1428">
                  <c:v>9.5284309161604</c:v>
                </c:pt>
                <c:pt idx="1429">
                  <c:v>9.18619993807526</c:v>
                </c:pt>
                <c:pt idx="1430">
                  <c:v>9.85264973750451</c:v>
                </c:pt>
                <c:pt idx="1431">
                  <c:v>11.2756101200688</c:v>
                </c:pt>
                <c:pt idx="1432">
                  <c:v>9.33029719200583</c:v>
                </c:pt>
                <c:pt idx="1433">
                  <c:v>9.09613915436873</c:v>
                </c:pt>
                <c:pt idx="1434">
                  <c:v>10.7892818880531</c:v>
                </c:pt>
                <c:pt idx="1435">
                  <c:v>8.7178838628008</c:v>
                </c:pt>
                <c:pt idx="1436">
                  <c:v>7.78125171225206</c:v>
                </c:pt>
                <c:pt idx="1437">
                  <c:v>7.63715445832137</c:v>
                </c:pt>
                <c:pt idx="1438">
                  <c:v>7.16883838304694</c:v>
                </c:pt>
                <c:pt idx="1439">
                  <c:v>8.15950700381977</c:v>
                </c:pt>
                <c:pt idx="1440">
                  <c:v>6.03407250834354</c:v>
                </c:pt>
                <c:pt idx="1441">
                  <c:v>6.19618191901535</c:v>
                </c:pt>
                <c:pt idx="1442">
                  <c:v>6.28624270272223</c:v>
                </c:pt>
                <c:pt idx="1443">
                  <c:v>6.16015760553281</c:v>
                </c:pt>
                <c:pt idx="1444">
                  <c:v>5.47569564936249</c:v>
                </c:pt>
                <c:pt idx="1445">
                  <c:v>6.05208466508486</c:v>
                </c:pt>
                <c:pt idx="1446">
                  <c:v>4.91731879038145</c:v>
                </c:pt>
                <c:pt idx="1447">
                  <c:v>4.98936741734675</c:v>
                </c:pt>
                <c:pt idx="1448">
                  <c:v>5.09744035779469</c:v>
                </c:pt>
                <c:pt idx="1449">
                  <c:v>4.86328232015748</c:v>
                </c:pt>
                <c:pt idx="1450">
                  <c:v>4.91731879038145</c:v>
                </c:pt>
                <c:pt idx="1451">
                  <c:v>4.64713643926157</c:v>
                </c:pt>
                <c:pt idx="1452">
                  <c:v>3.1521274297317</c:v>
                </c:pt>
                <c:pt idx="1453">
                  <c:v>3.54839487804087</c:v>
                </c:pt>
                <c:pt idx="1454">
                  <c:v>4.97135526060542</c:v>
                </c:pt>
                <c:pt idx="1455">
                  <c:v>4.46701487184822</c:v>
                </c:pt>
                <c:pt idx="1456">
                  <c:v>3.9806866398326</c:v>
                </c:pt>
                <c:pt idx="1457">
                  <c:v>3.1881517432144</c:v>
                </c:pt>
                <c:pt idx="1458">
                  <c:v>3.71050428871279</c:v>
                </c:pt>
                <c:pt idx="1459">
                  <c:v>3.80056507241936</c:v>
                </c:pt>
                <c:pt idx="1460">
                  <c:v>3.45833409433421</c:v>
                </c:pt>
                <c:pt idx="1461">
                  <c:v>3.13411527299042</c:v>
                </c:pt>
                <c:pt idx="1462">
                  <c:v>3.13411527299042</c:v>
                </c:pt>
                <c:pt idx="1463">
                  <c:v>3.04405448928375</c:v>
                </c:pt>
                <c:pt idx="1464">
                  <c:v>4.01671095331523</c:v>
                </c:pt>
                <c:pt idx="1465">
                  <c:v>2.35959253311342</c:v>
                </c:pt>
                <c:pt idx="1466">
                  <c:v>2.73784782468125</c:v>
                </c:pt>
                <c:pt idx="1467">
                  <c:v>3.72851644545407</c:v>
                </c:pt>
                <c:pt idx="1468">
                  <c:v>3.38628546736891</c:v>
                </c:pt>
                <c:pt idx="1469">
                  <c:v>3.17013958647302</c:v>
                </c:pt>
                <c:pt idx="1470">
                  <c:v>2.86393292187052</c:v>
                </c:pt>
                <c:pt idx="1471">
                  <c:v>2.93598154883582</c:v>
                </c:pt>
                <c:pt idx="1472">
                  <c:v>2.07139802525226</c:v>
                </c:pt>
                <c:pt idx="1473">
                  <c:v>2.75585998142257</c:v>
                </c:pt>
                <c:pt idx="1474">
                  <c:v>1.96332508480431</c:v>
                </c:pt>
                <c:pt idx="1475">
                  <c:v>2.59375057075066</c:v>
                </c:pt>
                <c:pt idx="1476">
                  <c:v>1.90928861458034</c:v>
                </c:pt>
                <c:pt idx="1477">
                  <c:v>1.8012156741324</c:v>
                </c:pt>
                <c:pt idx="1478">
                  <c:v>2.05338586851098</c:v>
                </c:pt>
                <c:pt idx="1479">
                  <c:v>1.94531292806301</c:v>
                </c:pt>
                <c:pt idx="1480">
                  <c:v>1.53103332301254</c:v>
                </c:pt>
                <c:pt idx="1481">
                  <c:v>1.49500900952989</c:v>
                </c:pt>
                <c:pt idx="1482">
                  <c:v>2.30555606288947</c:v>
                </c:pt>
                <c:pt idx="1483">
                  <c:v>1.76519136064975</c:v>
                </c:pt>
                <c:pt idx="1484">
                  <c:v>1.71115489042578</c:v>
                </c:pt>
                <c:pt idx="1485">
                  <c:v>2.44965331682006</c:v>
                </c:pt>
                <c:pt idx="1486">
                  <c:v>1.54904547975388</c:v>
                </c:pt>
                <c:pt idx="1487">
                  <c:v>1.49500900952989</c:v>
                </c:pt>
                <c:pt idx="1488">
                  <c:v>1.8012156741324</c:v>
                </c:pt>
                <c:pt idx="1489">
                  <c:v>1.65711842020183</c:v>
                </c:pt>
                <c:pt idx="1490">
                  <c:v>2.16145880895888</c:v>
                </c:pt>
                <c:pt idx="1491">
                  <c:v>1.8012156741324</c:v>
                </c:pt>
                <c:pt idx="1492">
                  <c:v>2.01736155502829</c:v>
                </c:pt>
                <c:pt idx="1493">
                  <c:v>2.61176272749198</c:v>
                </c:pt>
                <c:pt idx="1494">
                  <c:v>1.81922783087374</c:v>
                </c:pt>
                <c:pt idx="1495">
                  <c:v>2.91796939209449</c:v>
                </c:pt>
                <c:pt idx="1496">
                  <c:v>2.7018235111986</c:v>
                </c:pt>
                <c:pt idx="1497">
                  <c:v>2.2515195926655</c:v>
                </c:pt>
                <c:pt idx="1498">
                  <c:v>2.1794709657002</c:v>
                </c:pt>
                <c:pt idx="1499">
                  <c:v>2.21549527918285</c:v>
                </c:pt>
                <c:pt idx="1500">
                  <c:v>2.79188429490522</c:v>
                </c:pt>
                <c:pt idx="1501">
                  <c:v>3.11610311624905</c:v>
                </c:pt>
                <c:pt idx="1502">
                  <c:v>2.28754390614815</c:v>
                </c:pt>
                <c:pt idx="1503">
                  <c:v>2.55772625726804</c:v>
                </c:pt>
                <c:pt idx="1504">
                  <c:v>2.55772625726804</c:v>
                </c:pt>
                <c:pt idx="1505">
                  <c:v>2.95399370557714</c:v>
                </c:pt>
                <c:pt idx="1506">
                  <c:v>3.27821252692097</c:v>
                </c:pt>
                <c:pt idx="1507">
                  <c:v>3.1521274297317</c:v>
                </c:pt>
                <c:pt idx="1508">
                  <c:v>3.7465286021954</c:v>
                </c:pt>
                <c:pt idx="1509">
                  <c:v>3.26020037017964</c:v>
                </c:pt>
                <c:pt idx="1510">
                  <c:v>3.89062585612598</c:v>
                </c:pt>
                <c:pt idx="1511">
                  <c:v>3.26020037017964</c:v>
                </c:pt>
                <c:pt idx="1512">
                  <c:v>4.44900271510712</c:v>
                </c:pt>
                <c:pt idx="1513">
                  <c:v>3.04405448928375</c:v>
                </c:pt>
                <c:pt idx="1514">
                  <c:v>3.58441919152347</c:v>
                </c:pt>
                <c:pt idx="1515">
                  <c:v>3.72851644545407</c:v>
                </c:pt>
                <c:pt idx="1516">
                  <c:v>4.70117290948556</c:v>
                </c:pt>
                <c:pt idx="1517">
                  <c:v>4.26888114769379</c:v>
                </c:pt>
                <c:pt idx="1518">
                  <c:v>4.75520937970953</c:v>
                </c:pt>
                <c:pt idx="1519">
                  <c:v>4.32291761791763</c:v>
                </c:pt>
                <c:pt idx="1520">
                  <c:v>5.54774427632769</c:v>
                </c:pt>
                <c:pt idx="1521">
                  <c:v>5.61979290329309</c:v>
                </c:pt>
                <c:pt idx="1522">
                  <c:v>5.72786584374103</c:v>
                </c:pt>
                <c:pt idx="1523">
                  <c:v>5.00737957408807</c:v>
                </c:pt>
                <c:pt idx="1524">
                  <c:v>4.52105134207232</c:v>
                </c:pt>
                <c:pt idx="1525">
                  <c:v>4.32291761791763</c:v>
                </c:pt>
                <c:pt idx="1526">
                  <c:v>5.11545251453593</c:v>
                </c:pt>
                <c:pt idx="1527">
                  <c:v>5.27756192520793</c:v>
                </c:pt>
                <c:pt idx="1528">
                  <c:v>6.30425485946337</c:v>
                </c:pt>
                <c:pt idx="1529">
                  <c:v>4.21484467746971</c:v>
                </c:pt>
                <c:pt idx="1530">
                  <c:v>4.93533094712277</c:v>
                </c:pt>
                <c:pt idx="1531">
                  <c:v>6.4123277999114</c:v>
                </c:pt>
                <c:pt idx="1532">
                  <c:v>6.97070465889239</c:v>
                </c:pt>
                <c:pt idx="1533">
                  <c:v>7.07877759934034</c:v>
                </c:pt>
                <c:pt idx="1534">
                  <c:v>7.36697210720151</c:v>
                </c:pt>
                <c:pt idx="1535">
                  <c:v>7.4210085774254</c:v>
                </c:pt>
                <c:pt idx="1536">
                  <c:v>6.46636427013531</c:v>
                </c:pt>
                <c:pt idx="1537">
                  <c:v>6.50238858361796</c:v>
                </c:pt>
                <c:pt idx="1538">
                  <c:v>7.09678975608165</c:v>
                </c:pt>
                <c:pt idx="1539">
                  <c:v>6.89865603192709</c:v>
                </c:pt>
                <c:pt idx="1540">
                  <c:v>6.48437642687664</c:v>
                </c:pt>
                <c:pt idx="1541">
                  <c:v>8.42968935493979</c:v>
                </c:pt>
                <c:pt idx="1542">
                  <c:v>7.13281406956422</c:v>
                </c:pt>
                <c:pt idx="1543">
                  <c:v>9.20421209481649</c:v>
                </c:pt>
                <c:pt idx="1544">
                  <c:v>8.51975013864628</c:v>
                </c:pt>
                <c:pt idx="1545">
                  <c:v>10.284941499296</c:v>
                </c:pt>
                <c:pt idx="1546">
                  <c:v>10.6812089476051</c:v>
                </c:pt>
                <c:pt idx="1547">
                  <c:v>9.49240660267783</c:v>
                </c:pt>
                <c:pt idx="1548">
                  <c:v>9.69054032683231</c:v>
                </c:pt>
                <c:pt idx="1549">
                  <c:v>9.54644307290172</c:v>
                </c:pt>
                <c:pt idx="1550">
                  <c:v>12.122181486911</c:v>
                </c:pt>
                <c:pt idx="1551">
                  <c:v>9.43837013245365</c:v>
                </c:pt>
                <c:pt idx="1552">
                  <c:v>11.1495250228795</c:v>
                </c:pt>
                <c:pt idx="1553">
                  <c:v>10.951391298725</c:v>
                </c:pt>
                <c:pt idx="1554">
                  <c:v>10.0147591481761</c:v>
                </c:pt>
                <c:pt idx="1555">
                  <c:v>12.122181486911</c:v>
                </c:pt>
                <c:pt idx="1556">
                  <c:v>12.230254427359</c:v>
                </c:pt>
                <c:pt idx="1557">
                  <c:v>12.500436778479</c:v>
                </c:pt>
                <c:pt idx="1558">
                  <c:v>12.050132859946</c:v>
                </c:pt>
                <c:pt idx="1559">
                  <c:v>13.8513485340782</c:v>
                </c:pt>
                <c:pt idx="1560">
                  <c:v>13.0768257942012</c:v>
                </c:pt>
                <c:pt idx="1561">
                  <c:v>12.6085097189268</c:v>
                </c:pt>
                <c:pt idx="1562">
                  <c:v>11.7079018818604</c:v>
                </c:pt>
                <c:pt idx="1563">
                  <c:v>11.005427768949</c:v>
                </c:pt>
                <c:pt idx="1564">
                  <c:v>12.3563395245485</c:v>
                </c:pt>
                <c:pt idx="1565">
                  <c:v>13.3650203020624</c:v>
                </c:pt>
                <c:pt idx="1566">
                  <c:v>12.500436778479</c:v>
                </c:pt>
                <c:pt idx="1567">
                  <c:v>12.9867650104946</c:v>
                </c:pt>
                <c:pt idx="1568">
                  <c:v>15.3643697003494</c:v>
                </c:pt>
                <c:pt idx="1569">
                  <c:v>14.5898469604724</c:v>
                </c:pt>
                <c:pt idx="1570">
                  <c:v>13.8873728475608</c:v>
                </c:pt>
                <c:pt idx="1571">
                  <c:v>16.8593787098793</c:v>
                </c:pt>
                <c:pt idx="1572">
                  <c:v>13.0588136374599</c:v>
                </c:pt>
                <c:pt idx="1573">
                  <c:v>14.3556889228354</c:v>
                </c:pt>
                <c:pt idx="1574">
                  <c:v>14.7699685278857</c:v>
                </c:pt>
                <c:pt idx="1575">
                  <c:v>15.1662359761948</c:v>
                </c:pt>
                <c:pt idx="1576">
                  <c:v>15.3463575436081</c:v>
                </c:pt>
                <c:pt idx="1577">
                  <c:v>15.4364183273147</c:v>
                </c:pt>
                <c:pt idx="1578">
                  <c:v>15.5444912677626</c:v>
                </c:pt>
                <c:pt idx="1579">
                  <c:v>16.8413665531378</c:v>
                </c:pt>
                <c:pt idx="1580">
                  <c:v>16.2649775374156</c:v>
                </c:pt>
                <c:pt idx="1581">
                  <c:v>17.5438406660496</c:v>
                </c:pt>
                <c:pt idx="1582">
                  <c:v>16.3730504778635</c:v>
                </c:pt>
                <c:pt idx="1583">
                  <c:v>15.9587708728131</c:v>
                </c:pt>
                <c:pt idx="1584">
                  <c:v>15.400394013832</c:v>
                </c:pt>
                <c:pt idx="1585">
                  <c:v>17.1115489042578</c:v>
                </c:pt>
                <c:pt idx="1586">
                  <c:v>14.8780414683336</c:v>
                </c:pt>
                <c:pt idx="1587">
                  <c:v>15.0041265655229</c:v>
                </c:pt>
                <c:pt idx="1588">
                  <c:v>15.5264791110213</c:v>
                </c:pt>
                <c:pt idx="1589">
                  <c:v>14.3917132363179</c:v>
                </c:pt>
                <c:pt idx="1590">
                  <c:v>15.5805155812453</c:v>
                </c:pt>
                <c:pt idx="1591">
                  <c:v>17.8320351739108</c:v>
                </c:pt>
                <c:pt idx="1592">
                  <c:v>17.9401081143587</c:v>
                </c:pt>
                <c:pt idx="1593">
                  <c:v>16.0848559700023</c:v>
                </c:pt>
                <c:pt idx="1594">
                  <c:v>17.3276947851537</c:v>
                </c:pt>
                <c:pt idx="1595">
                  <c:v>13.509117555993</c:v>
                </c:pt>
                <c:pt idx="1596">
                  <c:v>17.8500473306521</c:v>
                </c:pt>
                <c:pt idx="1597">
                  <c:v>17.6519136064978</c:v>
                </c:pt>
                <c:pt idx="1598">
                  <c:v>14.733944214403</c:v>
                </c:pt>
                <c:pt idx="1599">
                  <c:v>14.9140657818163</c:v>
                </c:pt>
                <c:pt idx="1600">
                  <c:v>15.1482238194533</c:v>
                </c:pt>
                <c:pt idx="1601">
                  <c:v>15.6885885216932</c:v>
                </c:pt>
                <c:pt idx="1602">
                  <c:v>16.1028681267439</c:v>
                </c:pt>
                <c:pt idx="1603">
                  <c:v>18.5345092868222</c:v>
                </c:pt>
                <c:pt idx="1604">
                  <c:v>15.3643697003494</c:v>
                </c:pt>
                <c:pt idx="1605">
                  <c:v>16.5711842020181</c:v>
                </c:pt>
                <c:pt idx="1606">
                  <c:v>18.8227037946836</c:v>
                </c:pt>
                <c:pt idx="1607">
                  <c:v>18.624570070529</c:v>
                </c:pt>
                <c:pt idx="1608">
                  <c:v>19.0388496755791</c:v>
                </c:pt>
                <c:pt idx="1609">
                  <c:v>18.1382418385131</c:v>
                </c:pt>
                <c:pt idx="1610">
                  <c:v>17.8680594873933</c:v>
                </c:pt>
                <c:pt idx="1611">
                  <c:v>16.012807343037</c:v>
                </c:pt>
                <c:pt idx="1612">
                  <c:v>15.2562967599014</c:v>
                </c:pt>
                <c:pt idx="1613">
                  <c:v>17.1295610609991</c:v>
                </c:pt>
                <c:pt idx="1614">
                  <c:v>15.1121995059708</c:v>
                </c:pt>
                <c:pt idx="1615">
                  <c:v>16.679257142466</c:v>
                </c:pt>
                <c:pt idx="1616">
                  <c:v>16.3910626346048</c:v>
                </c:pt>
                <c:pt idx="1617">
                  <c:v>14.6438834306964</c:v>
                </c:pt>
                <c:pt idx="1618">
                  <c:v>18.7506551677183</c:v>
                </c:pt>
                <c:pt idx="1619">
                  <c:v>16.9314273368446</c:v>
                </c:pt>
                <c:pt idx="1620">
                  <c:v>16.0308194997784</c:v>
                </c:pt>
                <c:pt idx="1621">
                  <c:v>15.454430484056</c:v>
                </c:pt>
                <c:pt idx="1622">
                  <c:v>15.8867222458478</c:v>
                </c:pt>
                <c:pt idx="1623">
                  <c:v>17.1835975312227</c:v>
                </c:pt>
                <c:pt idx="1624">
                  <c:v>17.0214881205512</c:v>
                </c:pt>
                <c:pt idx="1625">
                  <c:v>16.3010018508982</c:v>
                </c:pt>
                <c:pt idx="1626">
                  <c:v>16.8593787098793</c:v>
                </c:pt>
                <c:pt idx="1627">
                  <c:v>16.1569045969676</c:v>
                </c:pt>
                <c:pt idx="1628">
                  <c:v>18.624570070529</c:v>
                </c:pt>
                <c:pt idx="1629">
                  <c:v>17.0395002772925</c:v>
                </c:pt>
                <c:pt idx="1630">
                  <c:v>15.2022602896774</c:v>
                </c:pt>
                <c:pt idx="1631">
                  <c:v>15.400394013832</c:v>
                </c:pt>
                <c:pt idx="1632">
                  <c:v>17.1115489042578</c:v>
                </c:pt>
                <c:pt idx="1633">
                  <c:v>16.8053422396549</c:v>
                </c:pt>
                <c:pt idx="1634">
                  <c:v>16.4631112615697</c:v>
                </c:pt>
                <c:pt idx="1635">
                  <c:v>15.50846695428</c:v>
                </c:pt>
                <c:pt idx="1636">
                  <c:v>17.0034759638098</c:v>
                </c:pt>
                <c:pt idx="1637">
                  <c:v>17.6519136064978</c:v>
                </c:pt>
                <c:pt idx="1638">
                  <c:v>15.50846695428</c:v>
                </c:pt>
                <c:pt idx="1639">
                  <c:v>17.7779987036871</c:v>
                </c:pt>
                <c:pt idx="1640">
                  <c:v>16.9854638070681</c:v>
                </c:pt>
                <c:pt idx="1641">
                  <c:v>15.8506979323654</c:v>
                </c:pt>
                <c:pt idx="1642">
                  <c:v>17.0034759638098</c:v>
                </c:pt>
                <c:pt idx="1643">
                  <c:v>16.4090747913462</c:v>
                </c:pt>
                <c:pt idx="1644">
                  <c:v>17.1475732177404</c:v>
                </c:pt>
                <c:pt idx="1645">
                  <c:v>15.7426249919172</c:v>
                </c:pt>
                <c:pt idx="1646">
                  <c:v>13.74327559363</c:v>
                </c:pt>
                <c:pt idx="1647">
                  <c:v>16.8773908666206</c:v>
                </c:pt>
                <c:pt idx="1648">
                  <c:v>16.4270869480875</c:v>
                </c:pt>
                <c:pt idx="1649">
                  <c:v>15.6525642082106</c:v>
                </c:pt>
                <c:pt idx="1650">
                  <c:v>15.2202724464186</c:v>
                </c:pt>
                <c:pt idx="1651">
                  <c:v>16.0668438132608</c:v>
                </c:pt>
                <c:pt idx="1652">
                  <c:v>16.1388924402263</c:v>
                </c:pt>
                <c:pt idx="1653">
                  <c:v>15.6525642082106</c:v>
                </c:pt>
                <c:pt idx="1654">
                  <c:v>15.5264791110213</c:v>
                </c:pt>
                <c:pt idx="1655">
                  <c:v>14.5358104902485</c:v>
                </c:pt>
                <c:pt idx="1656">
                  <c:v>16.4090747913462</c:v>
                </c:pt>
                <c:pt idx="1657">
                  <c:v>13.9233971610434</c:v>
                </c:pt>
                <c:pt idx="1658">
                  <c:v>16.0308194997784</c:v>
                </c:pt>
                <c:pt idx="1659">
                  <c:v>16.0488316565197</c:v>
                </c:pt>
                <c:pt idx="1660">
                  <c:v>16.679257142466</c:v>
                </c:pt>
                <c:pt idx="1661">
                  <c:v>14.3917132363179</c:v>
                </c:pt>
                <c:pt idx="1662">
                  <c:v>13.8873728475608</c:v>
                </c:pt>
                <c:pt idx="1663">
                  <c:v>14.3556889228354</c:v>
                </c:pt>
                <c:pt idx="1664">
                  <c:v>15.6165398947281</c:v>
                </c:pt>
                <c:pt idx="1665">
                  <c:v>14.6078591172138</c:v>
                </c:pt>
                <c:pt idx="1666">
                  <c:v>13.6352026531823</c:v>
                </c:pt>
                <c:pt idx="1667">
                  <c:v>14.2115916689046</c:v>
                </c:pt>
                <c:pt idx="1668">
                  <c:v>15.796661462141</c:v>
                </c:pt>
                <c:pt idx="1669">
                  <c:v>12.8606799133055</c:v>
                </c:pt>
                <c:pt idx="1670">
                  <c:v>13.7792999071129</c:v>
                </c:pt>
                <c:pt idx="1671">
                  <c:v>13.6712269666649</c:v>
                </c:pt>
                <c:pt idx="1672">
                  <c:v>14.229603825646</c:v>
                </c:pt>
                <c:pt idx="1673">
                  <c:v>14.3196646093526</c:v>
                </c:pt>
                <c:pt idx="1674">
                  <c:v>13.0227893239773</c:v>
                </c:pt>
                <c:pt idx="1675">
                  <c:v>14.5718348037311</c:v>
                </c:pt>
                <c:pt idx="1676">
                  <c:v>13.7792999071129</c:v>
                </c:pt>
                <c:pt idx="1677">
                  <c:v>13.1308622644252</c:v>
                </c:pt>
                <c:pt idx="1678">
                  <c:v>14.9681022520403</c:v>
                </c:pt>
                <c:pt idx="1679">
                  <c:v>13.3650203020624</c:v>
                </c:pt>
                <c:pt idx="1680">
                  <c:v>12.842667756564</c:v>
                </c:pt>
                <c:pt idx="1681">
                  <c:v>12.122181486911</c:v>
                </c:pt>
                <c:pt idx="1682">
                  <c:v>14.7699685278857</c:v>
                </c:pt>
                <c:pt idx="1683">
                  <c:v>13.3650203020624</c:v>
                </c:pt>
                <c:pt idx="1684">
                  <c:v>13.8513485340782</c:v>
                </c:pt>
                <c:pt idx="1685">
                  <c:v>14.121530885198</c:v>
                </c:pt>
                <c:pt idx="1686">
                  <c:v>12.5364610919615</c:v>
                </c:pt>
                <c:pt idx="1687">
                  <c:v>13.3650203020624</c:v>
                </c:pt>
                <c:pt idx="1688">
                  <c:v>11.7619383520846</c:v>
                </c:pt>
                <c:pt idx="1689">
                  <c:v>12.78863128634</c:v>
                </c:pt>
                <c:pt idx="1690">
                  <c:v>13.3109838318384</c:v>
                </c:pt>
                <c:pt idx="1691">
                  <c:v>11.7979626655672</c:v>
                </c:pt>
                <c:pt idx="1692">
                  <c:v>13.6712269666649</c:v>
                </c:pt>
                <c:pt idx="1693">
                  <c:v>11.4016952172581</c:v>
                </c:pt>
                <c:pt idx="1694">
                  <c:v>11.4377195307407</c:v>
                </c:pt>
                <c:pt idx="1695">
                  <c:v>11.0234399256903</c:v>
                </c:pt>
                <c:pt idx="1696">
                  <c:v>11.4377195307407</c:v>
                </c:pt>
                <c:pt idx="1697">
                  <c:v>12.3023030543244</c:v>
                </c:pt>
                <c:pt idx="1698">
                  <c:v>12.1401936436523</c:v>
                </c:pt>
                <c:pt idx="1699">
                  <c:v>12.0681450166871</c:v>
                </c:pt>
                <c:pt idx="1700">
                  <c:v>11.1675371796209</c:v>
                </c:pt>
                <c:pt idx="1701">
                  <c:v>9.13216346785124</c:v>
                </c:pt>
                <c:pt idx="1702">
                  <c:v>10.5190995369334</c:v>
                </c:pt>
                <c:pt idx="1703">
                  <c:v>11.4197073739994</c:v>
                </c:pt>
                <c:pt idx="1704">
                  <c:v>10.3750022830028</c:v>
                </c:pt>
                <c:pt idx="1705">
                  <c:v>9.78060111053893</c:v>
                </c:pt>
                <c:pt idx="1706">
                  <c:v>8.91601758695538</c:v>
                </c:pt>
                <c:pt idx="1707">
                  <c:v>8.98806621392067</c:v>
                </c:pt>
                <c:pt idx="1708">
                  <c:v>9.3843336622298</c:v>
                </c:pt>
                <c:pt idx="1709">
                  <c:v>8.4837258251636</c:v>
                </c:pt>
                <c:pt idx="1710">
                  <c:v>9.61849169986701</c:v>
                </c:pt>
                <c:pt idx="1711">
                  <c:v>8.73589601954216</c:v>
                </c:pt>
                <c:pt idx="1712">
                  <c:v>8.44770151168095</c:v>
                </c:pt>
                <c:pt idx="1713">
                  <c:v>7.90733680944123</c:v>
                </c:pt>
                <c:pt idx="1714">
                  <c:v>7.02474112911636</c:v>
                </c:pt>
                <c:pt idx="1715">
                  <c:v>7.5831179880974</c:v>
                </c:pt>
                <c:pt idx="1716">
                  <c:v>6.68251015103119</c:v>
                </c:pt>
                <c:pt idx="1717">
                  <c:v>7.04275328585769</c:v>
                </c:pt>
                <c:pt idx="1718">
                  <c:v>6.70052230777253</c:v>
                </c:pt>
                <c:pt idx="1719">
                  <c:v>5.61979290329309</c:v>
                </c:pt>
                <c:pt idx="1720">
                  <c:v>7.22287485327087</c:v>
                </c:pt>
                <c:pt idx="1721">
                  <c:v>5.88997525441295</c:v>
                </c:pt>
                <c:pt idx="1722">
                  <c:v>5.87196309767171</c:v>
                </c:pt>
                <c:pt idx="1723">
                  <c:v>6.16015760553281</c:v>
                </c:pt>
                <c:pt idx="1724">
                  <c:v>5.67382937351706</c:v>
                </c:pt>
                <c:pt idx="1725">
                  <c:v>4.77322153645086</c:v>
                </c:pt>
                <c:pt idx="1726">
                  <c:v>5.0794282010534</c:v>
                </c:pt>
                <c:pt idx="1727">
                  <c:v>5.13346467127734</c:v>
                </c:pt>
                <c:pt idx="1728">
                  <c:v>4.52105134207232</c:v>
                </c:pt>
                <c:pt idx="1729">
                  <c:v>4.8812944768988</c:v>
                </c:pt>
                <c:pt idx="1730">
                  <c:v>4.70117290948556</c:v>
                </c:pt>
                <c:pt idx="1731">
                  <c:v>4.64713643926157</c:v>
                </c:pt>
                <c:pt idx="1732">
                  <c:v>4.52105134207232</c:v>
                </c:pt>
                <c:pt idx="1733">
                  <c:v>3.26020037017964</c:v>
                </c:pt>
                <c:pt idx="1734">
                  <c:v>3.72851644545407</c:v>
                </c:pt>
                <c:pt idx="1735">
                  <c:v>3.71050428871279</c:v>
                </c:pt>
                <c:pt idx="1736">
                  <c:v>3.42230978085156</c:v>
                </c:pt>
                <c:pt idx="1737">
                  <c:v>4.19683252072846</c:v>
                </c:pt>
                <c:pt idx="1738">
                  <c:v>3.04405448928375</c:v>
                </c:pt>
                <c:pt idx="1739">
                  <c:v>3.38628546736891</c:v>
                </c:pt>
                <c:pt idx="1740">
                  <c:v>3.44032193759288</c:v>
                </c:pt>
                <c:pt idx="1741">
                  <c:v>2.73784782468125</c:v>
                </c:pt>
                <c:pt idx="1742">
                  <c:v>2.43164116007869</c:v>
                </c:pt>
                <c:pt idx="1743">
                  <c:v>3.11610311624905</c:v>
                </c:pt>
                <c:pt idx="1744">
                  <c:v>2.79188429490522</c:v>
                </c:pt>
                <c:pt idx="1745">
                  <c:v>2.89995723535314</c:v>
                </c:pt>
                <c:pt idx="1746">
                  <c:v>2.39561684659609</c:v>
                </c:pt>
                <c:pt idx="1747">
                  <c:v>2.14344665221757</c:v>
                </c:pt>
                <c:pt idx="1748">
                  <c:v>4.3589419314004</c:v>
                </c:pt>
                <c:pt idx="1749">
                  <c:v>2.30555606288947</c:v>
                </c:pt>
                <c:pt idx="1750">
                  <c:v>2.64778704097469</c:v>
                </c:pt>
                <c:pt idx="1751">
                  <c:v>2.30555606288947</c:v>
                </c:pt>
                <c:pt idx="1752">
                  <c:v>2.05338586851098</c:v>
                </c:pt>
                <c:pt idx="1753">
                  <c:v>2.7018235111986</c:v>
                </c:pt>
                <c:pt idx="1754">
                  <c:v>2.37760468985476</c:v>
                </c:pt>
                <c:pt idx="1755">
                  <c:v>2.01736155502829</c:v>
                </c:pt>
                <c:pt idx="1756">
                  <c:v>2.99001801905974</c:v>
                </c:pt>
                <c:pt idx="1757">
                  <c:v>2.08941018199358</c:v>
                </c:pt>
                <c:pt idx="1758">
                  <c:v>2.30555606288947</c:v>
                </c:pt>
                <c:pt idx="1759">
                  <c:v>2.80989645164654</c:v>
                </c:pt>
                <c:pt idx="1760">
                  <c:v>2.34158037637212</c:v>
                </c:pt>
                <c:pt idx="1761">
                  <c:v>2.37760468985476</c:v>
                </c:pt>
                <c:pt idx="1762">
                  <c:v>2.80989645164654</c:v>
                </c:pt>
                <c:pt idx="1763">
                  <c:v>2.37760468985476</c:v>
                </c:pt>
                <c:pt idx="1764">
                  <c:v>3.27821252692097</c:v>
                </c:pt>
                <c:pt idx="1765">
                  <c:v>2.84592076512919</c:v>
                </c:pt>
                <c:pt idx="1766">
                  <c:v>3.13411527299042</c:v>
                </c:pt>
                <c:pt idx="1767">
                  <c:v>3.20616389995567</c:v>
                </c:pt>
                <c:pt idx="1768">
                  <c:v>3.5303827212995</c:v>
                </c:pt>
                <c:pt idx="1769">
                  <c:v>6.37630348642871</c:v>
                </c:pt>
                <c:pt idx="1770">
                  <c:v>3.51237056455818</c:v>
                </c:pt>
                <c:pt idx="1771">
                  <c:v>3.24218821343832</c:v>
                </c:pt>
                <c:pt idx="1772">
                  <c:v>3.31423684040361</c:v>
                </c:pt>
                <c:pt idx="1773">
                  <c:v>3.80056507241936</c:v>
                </c:pt>
                <c:pt idx="1774">
                  <c:v>2.7018235111986</c:v>
                </c:pt>
                <c:pt idx="1775">
                  <c:v>3.58441919152347</c:v>
                </c:pt>
                <c:pt idx="1776">
                  <c:v>4.19683252072846</c:v>
                </c:pt>
                <c:pt idx="1777">
                  <c:v>4.39496624488305</c:v>
                </c:pt>
                <c:pt idx="1778">
                  <c:v>5.02539173082939</c:v>
                </c:pt>
                <c:pt idx="1779">
                  <c:v>5.96202388137824</c:v>
                </c:pt>
                <c:pt idx="1780">
                  <c:v>3.65646781848877</c:v>
                </c:pt>
                <c:pt idx="1781">
                  <c:v>4.8812944768988</c:v>
                </c:pt>
                <c:pt idx="1782">
                  <c:v>5.99804819486099</c:v>
                </c:pt>
                <c:pt idx="1783">
                  <c:v>7.90733680944123</c:v>
                </c:pt>
                <c:pt idx="1784">
                  <c:v>8.64583523583552</c:v>
                </c:pt>
                <c:pt idx="1785">
                  <c:v>9.20421209481649</c:v>
                </c:pt>
                <c:pt idx="1786">
                  <c:v>11.6538654116366</c:v>
                </c:pt>
                <c:pt idx="1787">
                  <c:v>10.6271724773811</c:v>
                </c:pt>
                <c:pt idx="1788">
                  <c:v>10.1948807155894</c:v>
                </c:pt>
                <c:pt idx="1789">
                  <c:v>13.509117555993</c:v>
                </c:pt>
                <c:pt idx="1790">
                  <c:v>11.2395858065862</c:v>
                </c:pt>
                <c:pt idx="1791">
                  <c:v>13.2389352048731</c:v>
                </c:pt>
                <c:pt idx="1792">
                  <c:v>14.9861144087816</c:v>
                </c:pt>
                <c:pt idx="1793">
                  <c:v>21.1642841710557</c:v>
                </c:pt>
                <c:pt idx="1794">
                  <c:v>16.9674516503271</c:v>
                </c:pt>
                <c:pt idx="1795">
                  <c:v>17.1475732177404</c:v>
                </c:pt>
                <c:pt idx="1796">
                  <c:v>17.399743412119</c:v>
                </c:pt>
                <c:pt idx="1797">
                  <c:v>18.9668010486142</c:v>
                </c:pt>
                <c:pt idx="1798">
                  <c:v>20.4077735879198</c:v>
                </c:pt>
                <c:pt idx="1799">
                  <c:v>19.795360258715</c:v>
                </c:pt>
                <c:pt idx="1800">
                  <c:v>21.4344665221755</c:v>
                </c:pt>
                <c:pt idx="1801">
                  <c:v>20.4437979014027</c:v>
                </c:pt>
                <c:pt idx="1802">
                  <c:v>22.3170622025004</c:v>
                </c:pt>
                <c:pt idx="1803">
                  <c:v>25.0729221839227</c:v>
                </c:pt>
                <c:pt idx="1804">
                  <c:v>25.3250923783011</c:v>
                </c:pt>
                <c:pt idx="1805">
                  <c:v>37.1590793573514</c:v>
                </c:pt>
                <c:pt idx="1806">
                  <c:v>25.8114206103173</c:v>
                </c:pt>
                <c:pt idx="1807">
                  <c:v>39.0143315017077</c:v>
                </c:pt>
                <c:pt idx="1808">
                  <c:v>37.8435413135217</c:v>
                </c:pt>
                <c:pt idx="1809">
                  <c:v>42.2024832449222</c:v>
                </c:pt>
                <c:pt idx="1810">
                  <c:v>43.355261276366</c:v>
                </c:pt>
                <c:pt idx="1811">
                  <c:v>33.1243562472949</c:v>
                </c:pt>
                <c:pt idx="1812">
                  <c:v>43.8776138218652</c:v>
                </c:pt>
                <c:pt idx="1813">
                  <c:v>51.1365129886195</c:v>
                </c:pt>
                <c:pt idx="1814">
                  <c:v>30.242411168683</c:v>
                </c:pt>
                <c:pt idx="1815">
                  <c:v>53.1178502301644</c:v>
                </c:pt>
                <c:pt idx="1816">
                  <c:v>49.6415039790889</c:v>
                </c:pt>
                <c:pt idx="1817">
                  <c:v>39.9869879657385</c:v>
                </c:pt>
                <c:pt idx="1818">
                  <c:v>53.0458016031991</c:v>
                </c:pt>
                <c:pt idx="1819">
                  <c:v>35.7000946613038</c:v>
                </c:pt>
                <c:pt idx="1820">
                  <c:v>51.2445859290668</c:v>
                </c:pt>
                <c:pt idx="1821">
                  <c:v>53.7843000295934</c:v>
                </c:pt>
                <c:pt idx="1822">
                  <c:v>45.1744891072397</c:v>
                </c:pt>
                <c:pt idx="1823">
                  <c:v>51.7129020043412</c:v>
                </c:pt>
                <c:pt idx="1824">
                  <c:v>41.2118146241493</c:v>
                </c:pt>
                <c:pt idx="1825">
                  <c:v>47.9663734021458</c:v>
                </c:pt>
                <c:pt idx="1826">
                  <c:v>50.1278322111047</c:v>
                </c:pt>
                <c:pt idx="1827">
                  <c:v>46.1111212577891</c:v>
                </c:pt>
                <c:pt idx="1828">
                  <c:v>53.3880325812841</c:v>
                </c:pt>
                <c:pt idx="1829">
                  <c:v>64.1773144693383</c:v>
                </c:pt>
                <c:pt idx="1830">
                  <c:v>43.481346373556</c:v>
                </c:pt>
                <c:pt idx="1831">
                  <c:v>49.24523653078</c:v>
                </c:pt>
                <c:pt idx="1832">
                  <c:v>49.8396377032423</c:v>
                </c:pt>
                <c:pt idx="1833">
                  <c:v>58.5214972525616</c:v>
                </c:pt>
                <c:pt idx="1834">
                  <c:v>80.6044014174229</c:v>
                </c:pt>
                <c:pt idx="1835">
                  <c:v>49.0471028066252</c:v>
                </c:pt>
                <c:pt idx="1836">
                  <c:v>39.5907205174301</c:v>
                </c:pt>
                <c:pt idx="1837">
                  <c:v>37.2131158275763</c:v>
                </c:pt>
                <c:pt idx="1838">
                  <c:v>45.354610674653</c:v>
                </c:pt>
                <c:pt idx="1839">
                  <c:v>30.2964476389066</c:v>
                </c:pt>
                <c:pt idx="1840">
                  <c:v>30.3865084226136</c:v>
                </c:pt>
                <c:pt idx="1841">
                  <c:v>44.0397232325372</c:v>
                </c:pt>
                <c:pt idx="1842">
                  <c:v>34.4032193759289</c:v>
                </c:pt>
                <c:pt idx="1843">
                  <c:v>37.3752252382473</c:v>
                </c:pt>
                <c:pt idx="1844">
                  <c:v>37.7174562163324</c:v>
                </c:pt>
                <c:pt idx="1845">
                  <c:v>34.3852072191873</c:v>
                </c:pt>
                <c:pt idx="1846">
                  <c:v>44.0036989190545</c:v>
                </c:pt>
                <c:pt idx="1847">
                  <c:v>37.2671522977994</c:v>
                </c:pt>
                <c:pt idx="1848">
                  <c:v>26.910162171538</c:v>
                </c:pt>
                <c:pt idx="1849">
                  <c:v>22.5692323968788</c:v>
                </c:pt>
                <c:pt idx="1850">
                  <c:v>20.9121139766769</c:v>
                </c:pt>
                <c:pt idx="1851">
                  <c:v>20.4618100581441</c:v>
                </c:pt>
                <c:pt idx="1852">
                  <c:v>21.4164543654342</c:v>
                </c:pt>
                <c:pt idx="1853">
                  <c:v>20.4618100581441</c:v>
                </c:pt>
                <c:pt idx="1854">
                  <c:v>21.236332798021</c:v>
                </c:pt>
                <c:pt idx="1855">
                  <c:v>18.426436346374</c:v>
                </c:pt>
                <c:pt idx="1856">
                  <c:v>20.2456641772482</c:v>
                </c:pt>
                <c:pt idx="1857">
                  <c:v>18.0661932115476</c:v>
                </c:pt>
                <c:pt idx="1858">
                  <c:v>17.3276947851537</c:v>
                </c:pt>
                <c:pt idx="1859">
                  <c:v>18.8227037946836</c:v>
                </c:pt>
                <c:pt idx="1860">
                  <c:v>19.957469669387</c:v>
                </c:pt>
                <c:pt idx="1861">
                  <c:v>17.8680594873933</c:v>
                </c:pt>
                <c:pt idx="1862">
                  <c:v>18.1382418385131</c:v>
                </c:pt>
                <c:pt idx="1863">
                  <c:v>19.2549955564753</c:v>
                </c:pt>
                <c:pt idx="1864">
                  <c:v>16.9134151801032</c:v>
                </c:pt>
                <c:pt idx="1865">
                  <c:v>19.1829469295101</c:v>
                </c:pt>
                <c:pt idx="1866">
                  <c:v>18.408424189633</c:v>
                </c:pt>
                <c:pt idx="1867">
                  <c:v>19.6512630047846</c:v>
                </c:pt>
                <c:pt idx="1868">
                  <c:v>20.3177128042135</c:v>
                </c:pt>
                <c:pt idx="1869">
                  <c:v>18.2283026222199</c:v>
                </c:pt>
                <c:pt idx="1870">
                  <c:v>18.3543877194092</c:v>
                </c:pt>
                <c:pt idx="1871">
                  <c:v>18.5525214435635</c:v>
                </c:pt>
                <c:pt idx="1872">
                  <c:v>20.3177128042135</c:v>
                </c:pt>
                <c:pt idx="1873">
                  <c:v>19.0568618323208</c:v>
                </c:pt>
                <c:pt idx="1874">
                  <c:v>18.5705336003047</c:v>
                </c:pt>
                <c:pt idx="1875">
                  <c:v>18.5345092868222</c:v>
                </c:pt>
                <c:pt idx="1876">
                  <c:v>19.236983399734</c:v>
                </c:pt>
                <c:pt idx="1877">
                  <c:v>19.3990928104059</c:v>
                </c:pt>
                <c:pt idx="1878">
                  <c:v>19.3810806536646</c:v>
                </c:pt>
                <c:pt idx="1879">
                  <c:v>17.0214881205512</c:v>
                </c:pt>
                <c:pt idx="1880">
                  <c:v>17.0575124340338</c:v>
                </c:pt>
                <c:pt idx="1881">
                  <c:v>17.399743412119</c:v>
                </c:pt>
                <c:pt idx="1882">
                  <c:v>19.1289104592862</c:v>
                </c:pt>
                <c:pt idx="1883">
                  <c:v>19.6512630047846</c:v>
                </c:pt>
                <c:pt idx="1884">
                  <c:v>17.0214881205512</c:v>
                </c:pt>
                <c:pt idx="1885">
                  <c:v>18.2463147789608</c:v>
                </c:pt>
                <c:pt idx="1886">
                  <c:v>17.5078163525669</c:v>
                </c:pt>
                <c:pt idx="1887">
                  <c:v>16.6072085155007</c:v>
                </c:pt>
                <c:pt idx="1888">
                  <c:v>17.9401081143587</c:v>
                </c:pt>
                <c:pt idx="1889">
                  <c:v>17.4357677256016</c:v>
                </c:pt>
                <c:pt idx="1890">
                  <c:v>18.0842053682893</c:v>
                </c:pt>
                <c:pt idx="1891">
                  <c:v>19.0568618323208</c:v>
                </c:pt>
                <c:pt idx="1892">
                  <c:v>20.1736155502829</c:v>
                </c:pt>
                <c:pt idx="1893">
                  <c:v>16.0668438132608</c:v>
                </c:pt>
                <c:pt idx="1894">
                  <c:v>17.7779987036871</c:v>
                </c:pt>
                <c:pt idx="1895">
                  <c:v>16.3370261643809</c:v>
                </c:pt>
                <c:pt idx="1896">
                  <c:v>19.4891535941125</c:v>
                </c:pt>
                <c:pt idx="1897">
                  <c:v>19.0208375188381</c:v>
                </c:pt>
                <c:pt idx="1898">
                  <c:v>19.3090320266993</c:v>
                </c:pt>
                <c:pt idx="1899">
                  <c:v>19.5251779075952</c:v>
                </c:pt>
                <c:pt idx="1900">
                  <c:v>16.7513057694313</c:v>
                </c:pt>
                <c:pt idx="1901">
                  <c:v>19.1108983025449</c:v>
                </c:pt>
                <c:pt idx="1902">
                  <c:v>21.4524786789169</c:v>
                </c:pt>
                <c:pt idx="1903">
                  <c:v>18.7146308542356</c:v>
                </c:pt>
                <c:pt idx="1904">
                  <c:v>18.6425822272703</c:v>
                </c:pt>
                <c:pt idx="1905">
                  <c:v>17.8140230171694</c:v>
                </c:pt>
                <c:pt idx="1906">
                  <c:v>20.569882998592</c:v>
                </c:pt>
                <c:pt idx="1907">
                  <c:v>17.8860716441347</c:v>
                </c:pt>
                <c:pt idx="1908">
                  <c:v>18.1922783087372</c:v>
                </c:pt>
                <c:pt idx="1909">
                  <c:v>17.4537798823426</c:v>
                </c:pt>
                <c:pt idx="1910">
                  <c:v>18.5345092868222</c:v>
                </c:pt>
                <c:pt idx="1911">
                  <c:v>18.8947524216489</c:v>
                </c:pt>
                <c:pt idx="1912">
                  <c:v>17.4357677256016</c:v>
                </c:pt>
                <c:pt idx="1913">
                  <c:v>18.9668010486142</c:v>
                </c:pt>
                <c:pt idx="1914">
                  <c:v>16.0308194997784</c:v>
                </c:pt>
                <c:pt idx="1915">
                  <c:v>19.8133724154568</c:v>
                </c:pt>
                <c:pt idx="1916">
                  <c:v>18.6966186974943</c:v>
                </c:pt>
                <c:pt idx="1917">
                  <c:v>15.562503424504</c:v>
                </c:pt>
                <c:pt idx="1918">
                  <c:v>18.1022175250306</c:v>
                </c:pt>
                <c:pt idx="1919">
                  <c:v>16.9674516503271</c:v>
                </c:pt>
                <c:pt idx="1920">
                  <c:v>16.120880283485</c:v>
                </c:pt>
                <c:pt idx="1921">
                  <c:v>18.0842053682893</c:v>
                </c:pt>
                <c:pt idx="1922">
                  <c:v>18.6425822272703</c:v>
                </c:pt>
                <c:pt idx="1923">
                  <c:v>19.6692751615258</c:v>
                </c:pt>
                <c:pt idx="1924">
                  <c:v>15.562503424504</c:v>
                </c:pt>
                <c:pt idx="1925">
                  <c:v>16.8233543963966</c:v>
                </c:pt>
                <c:pt idx="1926">
                  <c:v>15.2562967599014</c:v>
                </c:pt>
                <c:pt idx="1927">
                  <c:v>16.3370261643809</c:v>
                </c:pt>
                <c:pt idx="1928">
                  <c:v>17.5978771362736</c:v>
                </c:pt>
                <c:pt idx="1929">
                  <c:v>18.5705336003047</c:v>
                </c:pt>
                <c:pt idx="1930">
                  <c:v>18.5885457570463</c:v>
                </c:pt>
                <c:pt idx="1931">
                  <c:v>19.3270441834406</c:v>
                </c:pt>
                <c:pt idx="1932">
                  <c:v>19.5251779075952</c:v>
                </c:pt>
                <c:pt idx="1933">
                  <c:v>20.3537371176961</c:v>
                </c:pt>
                <c:pt idx="1934">
                  <c:v>20.7680167227466</c:v>
                </c:pt>
                <c:pt idx="1935">
                  <c:v>30.188374698459</c:v>
                </c:pt>
                <c:pt idx="1936">
                  <c:v>22.8394147479988</c:v>
                </c:pt>
                <c:pt idx="1937">
                  <c:v>18.8407159514249</c:v>
                </c:pt>
                <c:pt idx="1938">
                  <c:v>20.1375912368002</c:v>
                </c:pt>
                <c:pt idx="1939">
                  <c:v>19.6332508480432</c:v>
                </c:pt>
                <c:pt idx="1940">
                  <c:v>19.1108983025449</c:v>
                </c:pt>
                <c:pt idx="1941">
                  <c:v>19.291019869958</c:v>
                </c:pt>
                <c:pt idx="1942">
                  <c:v>20.3357249609548</c:v>
                </c:pt>
                <c:pt idx="1943">
                  <c:v>17.9581202710997</c:v>
                </c:pt>
                <c:pt idx="1944">
                  <c:v>21.1642841710557</c:v>
                </c:pt>
                <c:pt idx="1945">
                  <c:v>20.011506139611</c:v>
                </c:pt>
                <c:pt idx="1946">
                  <c:v>16.6612449857247</c:v>
                </c:pt>
                <c:pt idx="1947">
                  <c:v>16.5891963587592</c:v>
                </c:pt>
                <c:pt idx="1948">
                  <c:v>16.1569045969676</c:v>
                </c:pt>
                <c:pt idx="1949">
                  <c:v>15.8687100891064</c:v>
                </c:pt>
                <c:pt idx="1950">
                  <c:v>16.2829896941569</c:v>
                </c:pt>
                <c:pt idx="1951">
                  <c:v>16.2109410671916</c:v>
                </c:pt>
                <c:pt idx="1952">
                  <c:v>15.2022602896774</c:v>
                </c:pt>
                <c:pt idx="1953">
                  <c:v>13.0227893239773</c:v>
                </c:pt>
                <c:pt idx="1954">
                  <c:v>11.9420599194978</c:v>
                </c:pt>
                <c:pt idx="1955">
                  <c:v>13.1488744211663</c:v>
                </c:pt>
                <c:pt idx="1956">
                  <c:v>12.2122422706177</c:v>
                </c:pt>
                <c:pt idx="1957">
                  <c:v>12.500436778479</c:v>
                </c:pt>
                <c:pt idx="1958">
                  <c:v>10.6631967908638</c:v>
                </c:pt>
                <c:pt idx="1959">
                  <c:v>11.3476587470341</c:v>
                </c:pt>
                <c:pt idx="1960">
                  <c:v>11.1495250228795</c:v>
                </c:pt>
                <c:pt idx="1961">
                  <c:v>11.0414520824316</c:v>
                </c:pt>
                <c:pt idx="1962">
                  <c:v>10.5010873801918</c:v>
                </c:pt>
                <c:pt idx="1963">
                  <c:v>11.7619383520846</c:v>
                </c:pt>
                <c:pt idx="1964">
                  <c:v>12.3563395245485</c:v>
                </c:pt>
                <c:pt idx="1965">
                  <c:v>11.4016952172581</c:v>
                </c:pt>
                <c:pt idx="1966">
                  <c:v>11.0954885526558</c:v>
                </c:pt>
                <c:pt idx="1967">
                  <c:v>11.2936222768101</c:v>
                </c:pt>
                <c:pt idx="1968">
                  <c:v>9.92469836446952</c:v>
                </c:pt>
                <c:pt idx="1969">
                  <c:v>10.5190995369334</c:v>
                </c:pt>
                <c:pt idx="1970">
                  <c:v>10.2128928723307</c:v>
                </c:pt>
                <c:pt idx="1971">
                  <c:v>10.3029536560373</c:v>
                </c:pt>
                <c:pt idx="1972">
                  <c:v>9.92469836446952</c:v>
                </c:pt>
                <c:pt idx="1973">
                  <c:v>9.85264973750451</c:v>
                </c:pt>
                <c:pt idx="1974">
                  <c:v>10.3029536560373</c:v>
                </c:pt>
                <c:pt idx="1975">
                  <c:v>8.1054705335958</c:v>
                </c:pt>
                <c:pt idx="1976">
                  <c:v>9.56445522964308</c:v>
                </c:pt>
                <c:pt idx="1977">
                  <c:v>8.44770151168095</c:v>
                </c:pt>
                <c:pt idx="1978">
                  <c:v>9.5284309161604</c:v>
                </c:pt>
                <c:pt idx="1979">
                  <c:v>9.31228503526452</c:v>
                </c:pt>
                <c:pt idx="1980">
                  <c:v>7.67317877180402</c:v>
                </c:pt>
                <c:pt idx="1981">
                  <c:v>9.56445522964308</c:v>
                </c:pt>
                <c:pt idx="1982">
                  <c:v>9.24023640829921</c:v>
                </c:pt>
                <c:pt idx="1983">
                  <c:v>9.006078370662</c:v>
                </c:pt>
                <c:pt idx="1984">
                  <c:v>9.06011484088597</c:v>
                </c:pt>
                <c:pt idx="1985">
                  <c:v>9.06011484088597</c:v>
                </c:pt>
                <c:pt idx="1986">
                  <c:v>7.72721524202789</c:v>
                </c:pt>
                <c:pt idx="1987">
                  <c:v>8.19553131730248</c:v>
                </c:pt>
                <c:pt idx="1988">
                  <c:v>9.42035797571245</c:v>
                </c:pt>
                <c:pt idx="1989">
                  <c:v>8.24956778752639</c:v>
                </c:pt>
                <c:pt idx="1990">
                  <c:v>8.39366504145698</c:v>
                </c:pt>
                <c:pt idx="1991">
                  <c:v>7.31293563697738</c:v>
                </c:pt>
                <c:pt idx="1992">
                  <c:v>7.49305720439078</c:v>
                </c:pt>
                <c:pt idx="1993">
                  <c:v>7.36697210720151</c:v>
                </c:pt>
                <c:pt idx="1994">
                  <c:v>8.12348269033712</c:v>
                </c:pt>
                <c:pt idx="1995">
                  <c:v>6.26823054598075</c:v>
                </c:pt>
                <c:pt idx="1996">
                  <c:v>7.4390207341669</c:v>
                </c:pt>
                <c:pt idx="1997">
                  <c:v>6.93468034540974</c:v>
                </c:pt>
                <c:pt idx="1998">
                  <c:v>7.04275328585769</c:v>
                </c:pt>
                <c:pt idx="1999">
                  <c:v>6.46636427013531</c:v>
                </c:pt>
                <c:pt idx="2000">
                  <c:v>5.83593878418897</c:v>
                </c:pt>
                <c:pt idx="2001">
                  <c:v>7.04275328585769</c:v>
                </c:pt>
                <c:pt idx="2002">
                  <c:v>4.82725800667483</c:v>
                </c:pt>
                <c:pt idx="2003">
                  <c:v>5.65581721677561</c:v>
                </c:pt>
                <c:pt idx="2004">
                  <c:v>5.02539173082939</c:v>
                </c:pt>
                <c:pt idx="2005">
                  <c:v>6.2141940757567</c:v>
                </c:pt>
                <c:pt idx="2006">
                  <c:v>5.11545251453593</c:v>
                </c:pt>
                <c:pt idx="2007">
                  <c:v>4.28689330443519</c:v>
                </c:pt>
                <c:pt idx="2008">
                  <c:v>5.18750114150131</c:v>
                </c:pt>
                <c:pt idx="2009">
                  <c:v>5.00737957408807</c:v>
                </c:pt>
                <c:pt idx="2010">
                  <c:v>4.39496624488305</c:v>
                </c:pt>
                <c:pt idx="2011">
                  <c:v>4.79123369319229</c:v>
                </c:pt>
                <c:pt idx="2012">
                  <c:v>5.22352545498396</c:v>
                </c:pt>
                <c:pt idx="2013">
                  <c:v>4.12478389376319</c:v>
                </c:pt>
                <c:pt idx="2014">
                  <c:v>3.96267448309124</c:v>
                </c:pt>
                <c:pt idx="2015">
                  <c:v>4.41297840162438</c:v>
                </c:pt>
                <c:pt idx="2016">
                  <c:v>3.90863801286734</c:v>
                </c:pt>
                <c:pt idx="2017">
                  <c:v>4.25086899095248</c:v>
                </c:pt>
                <c:pt idx="2018">
                  <c:v>3.67447997523009</c:v>
                </c:pt>
                <c:pt idx="2019">
                  <c:v>4.3589419314004</c:v>
                </c:pt>
                <c:pt idx="2020">
                  <c:v>3.99869879657393</c:v>
                </c:pt>
                <c:pt idx="2021">
                  <c:v>4.28689330443519</c:v>
                </c:pt>
                <c:pt idx="2022">
                  <c:v>2.93598154883582</c:v>
                </c:pt>
                <c:pt idx="2023">
                  <c:v>4.48502702858967</c:v>
                </c:pt>
                <c:pt idx="2024">
                  <c:v>4.08875958028055</c:v>
                </c:pt>
                <c:pt idx="2025">
                  <c:v>3.38628546736891</c:v>
                </c:pt>
                <c:pt idx="2026">
                  <c:v>3.06206664602508</c:v>
                </c:pt>
                <c:pt idx="2027">
                  <c:v>2.52170194378536</c:v>
                </c:pt>
                <c:pt idx="2028">
                  <c:v>2.52170194378536</c:v>
                </c:pt>
                <c:pt idx="2029">
                  <c:v>2.16145880895888</c:v>
                </c:pt>
                <c:pt idx="2030">
                  <c:v>3.24218821343832</c:v>
                </c:pt>
                <c:pt idx="2031">
                  <c:v>2.59375057075066</c:v>
                </c:pt>
                <c:pt idx="2032">
                  <c:v>3.51237056455818</c:v>
                </c:pt>
                <c:pt idx="2033">
                  <c:v>3.76454075893678</c:v>
                </c:pt>
                <c:pt idx="2034">
                  <c:v>2.43164116007869</c:v>
                </c:pt>
                <c:pt idx="2035">
                  <c:v>3.29622468366229</c:v>
                </c:pt>
                <c:pt idx="2036">
                  <c:v>2.21549527918285</c:v>
                </c:pt>
                <c:pt idx="2037">
                  <c:v>3.54839487804087</c:v>
                </c:pt>
                <c:pt idx="2038">
                  <c:v>2.43164116007869</c:v>
                </c:pt>
                <c:pt idx="2039">
                  <c:v>3.80056507241936</c:v>
                </c:pt>
                <c:pt idx="2040">
                  <c:v>3.22417605669706</c:v>
                </c:pt>
                <c:pt idx="2041">
                  <c:v>2.6297748842333</c:v>
                </c:pt>
                <c:pt idx="2042">
                  <c:v>2.64778704097469</c:v>
                </c:pt>
                <c:pt idx="2043">
                  <c:v>2.43164116007869</c:v>
                </c:pt>
                <c:pt idx="2044">
                  <c:v>2.39561684659609</c:v>
                </c:pt>
                <c:pt idx="2045">
                  <c:v>2.37760468985476</c:v>
                </c:pt>
                <c:pt idx="2046">
                  <c:v>2.05338586851098</c:v>
                </c:pt>
                <c:pt idx="2047">
                  <c:v>2.2515195926655</c:v>
                </c:pt>
                <c:pt idx="2048">
                  <c:v>2.32356821963079</c:v>
                </c:pt>
                <c:pt idx="2049">
                  <c:v>2.57573841400933</c:v>
                </c:pt>
                <c:pt idx="2050">
                  <c:v>3.20616389995567</c:v>
                </c:pt>
                <c:pt idx="2051">
                  <c:v>3.1881517432144</c:v>
                </c:pt>
                <c:pt idx="2052">
                  <c:v>3.31423684040361</c:v>
                </c:pt>
                <c:pt idx="2053">
                  <c:v>2.35959253311342</c:v>
                </c:pt>
                <c:pt idx="2054">
                  <c:v>2.50368978704404</c:v>
                </c:pt>
                <c:pt idx="2055">
                  <c:v>3.27821252692097</c:v>
                </c:pt>
                <c:pt idx="2056">
                  <c:v>2.77387213816389</c:v>
                </c:pt>
                <c:pt idx="2057">
                  <c:v>2.89995723535314</c:v>
                </c:pt>
                <c:pt idx="2058">
                  <c:v>2.95399370557714</c:v>
                </c:pt>
                <c:pt idx="2059">
                  <c:v>3.40429762411023</c:v>
                </c:pt>
                <c:pt idx="2060">
                  <c:v>3.27821252692097</c:v>
                </c:pt>
                <c:pt idx="2061">
                  <c:v>3.47634625107553</c:v>
                </c:pt>
                <c:pt idx="2062">
                  <c:v>3.42230978085156</c:v>
                </c:pt>
                <c:pt idx="2063">
                  <c:v>3.76454075893678</c:v>
                </c:pt>
                <c:pt idx="2064">
                  <c:v>4.50303918533109</c:v>
                </c:pt>
                <c:pt idx="2065">
                  <c:v>4.16080820724574</c:v>
                </c:pt>
                <c:pt idx="2066">
                  <c:v>5.38563486565587</c:v>
                </c:pt>
                <c:pt idx="2067">
                  <c:v>6.88064387518577</c:v>
                </c:pt>
                <c:pt idx="2068">
                  <c:v>5.74587800048235</c:v>
                </c:pt>
                <c:pt idx="2069">
                  <c:v>7.56510583135596</c:v>
                </c:pt>
                <c:pt idx="2070">
                  <c:v>7.09678975608165</c:v>
                </c:pt>
                <c:pt idx="2071">
                  <c:v>7.22287485327087</c:v>
                </c:pt>
                <c:pt idx="2072">
                  <c:v>8.42968935493979</c:v>
                </c:pt>
                <c:pt idx="2073">
                  <c:v>8.39366504145698</c:v>
                </c:pt>
                <c:pt idx="2074">
                  <c:v>10.4650630667094</c:v>
                </c:pt>
                <c:pt idx="2075">
                  <c:v>10.9333791419837</c:v>
                </c:pt>
                <c:pt idx="2076">
                  <c:v>8.91601758695538</c:v>
                </c:pt>
                <c:pt idx="2077">
                  <c:v>12.1401936436523</c:v>
                </c:pt>
                <c:pt idx="2078">
                  <c:v>14.1755673554221</c:v>
                </c:pt>
                <c:pt idx="2079">
                  <c:v>13.4370689290277</c:v>
                </c:pt>
                <c:pt idx="2080">
                  <c:v>16.1028681267439</c:v>
                </c:pt>
                <c:pt idx="2081">
                  <c:v>16.2649775374156</c:v>
                </c:pt>
                <c:pt idx="2082">
                  <c:v>15.9767830295544</c:v>
                </c:pt>
                <c:pt idx="2083">
                  <c:v>19.2189712429927</c:v>
                </c:pt>
                <c:pt idx="2084">
                  <c:v>17.399743412119</c:v>
                </c:pt>
                <c:pt idx="2085">
                  <c:v>20.2456641772482</c:v>
                </c:pt>
                <c:pt idx="2086">
                  <c:v>19.9934939828693</c:v>
                </c:pt>
                <c:pt idx="2087">
                  <c:v>22.1189284783459</c:v>
                </c:pt>
                <c:pt idx="2088">
                  <c:v>22.461159456431</c:v>
                </c:pt>
                <c:pt idx="2089">
                  <c:v>20.0475304530936</c:v>
                </c:pt>
                <c:pt idx="2090">
                  <c:v>24.0822535631502</c:v>
                </c:pt>
                <c:pt idx="2091">
                  <c:v>23.4338159204626</c:v>
                </c:pt>
                <c:pt idx="2092">
                  <c:v>27.5766119709667</c:v>
                </c:pt>
                <c:pt idx="2093">
                  <c:v>35.7361189747875</c:v>
                </c:pt>
                <c:pt idx="2094">
                  <c:v>44.8322581291555</c:v>
                </c:pt>
                <c:pt idx="2095">
                  <c:v>32.8361617394333</c:v>
                </c:pt>
                <c:pt idx="2096">
                  <c:v>29.8281315636325</c:v>
                </c:pt>
                <c:pt idx="2097">
                  <c:v>38.4019181725028</c:v>
                </c:pt>
                <c:pt idx="2098">
                  <c:v>41.5000091320105</c:v>
                </c:pt>
                <c:pt idx="2099">
                  <c:v>29.9362045040805</c:v>
                </c:pt>
                <c:pt idx="2100">
                  <c:v>39.3925867932756</c:v>
                </c:pt>
                <c:pt idx="2101">
                  <c:v>43.2291761791783</c:v>
                </c:pt>
                <c:pt idx="2102">
                  <c:v>48.4887259476442</c:v>
                </c:pt>
                <c:pt idx="2103">
                  <c:v>53.2799596408364</c:v>
                </c:pt>
                <c:pt idx="2104">
                  <c:v>51.3526588695147</c:v>
                </c:pt>
                <c:pt idx="2105">
                  <c:v>47.2999236027168</c:v>
                </c:pt>
                <c:pt idx="2106">
                  <c:v>54.3606890453158</c:v>
                </c:pt>
                <c:pt idx="2107">
                  <c:v>49.4613824116756</c:v>
                </c:pt>
                <c:pt idx="2108">
                  <c:v>45.9850361606001</c:v>
                </c:pt>
                <c:pt idx="2109">
                  <c:v>54.1985796346439</c:v>
                </c:pt>
                <c:pt idx="2110">
                  <c:v>56.17991687619</c:v>
                </c:pt>
                <c:pt idx="2111">
                  <c:v>59.818372537937</c:v>
                </c:pt>
                <c:pt idx="2112">
                  <c:v>59.764336067713</c:v>
                </c:pt>
                <c:pt idx="2113">
                  <c:v>54.7389443368836</c:v>
                </c:pt>
                <c:pt idx="2114">
                  <c:v>49.5154188818996</c:v>
                </c:pt>
                <c:pt idx="2115">
                  <c:v>55.1171996284514</c:v>
                </c:pt>
                <c:pt idx="2116">
                  <c:v>58.5034850958203</c:v>
                </c:pt>
                <c:pt idx="2117">
                  <c:v>54.1265310076786</c:v>
                </c:pt>
                <c:pt idx="2118">
                  <c:v>51.5507925936691</c:v>
                </c:pt>
                <c:pt idx="2119">
                  <c:v>69.1486697299442</c:v>
                </c:pt>
                <c:pt idx="2120">
                  <c:v>60.8270533154511</c:v>
                </c:pt>
                <c:pt idx="2121">
                  <c:v>29.4138519585822</c:v>
                </c:pt>
                <c:pt idx="2122">
                  <c:v>45.0484040100513</c:v>
                </c:pt>
                <c:pt idx="2123">
                  <c:v>53.4060447380256</c:v>
                </c:pt>
                <c:pt idx="2124">
                  <c:v>48.056434185852</c:v>
                </c:pt>
                <c:pt idx="2125">
                  <c:v>48.1284828128181</c:v>
                </c:pt>
                <c:pt idx="2126">
                  <c:v>35.2497907427718</c:v>
                </c:pt>
                <c:pt idx="2127">
                  <c:v>54.0724945374546</c:v>
                </c:pt>
                <c:pt idx="2128">
                  <c:v>33.070319777071</c:v>
                </c:pt>
                <c:pt idx="2129">
                  <c:v>26.1176272749198</c:v>
                </c:pt>
                <c:pt idx="2130">
                  <c:v>39.536684047206</c:v>
                </c:pt>
                <c:pt idx="2131">
                  <c:v>38.4919789562094</c:v>
                </c:pt>
                <c:pt idx="2132">
                  <c:v>36.834860536007</c:v>
                </c:pt>
                <c:pt idx="2133">
                  <c:v>40.905607959546</c:v>
                </c:pt>
                <c:pt idx="2134">
                  <c:v>47.0657655650796</c:v>
                </c:pt>
                <c:pt idx="2135">
                  <c:v>39.122404442156</c:v>
                </c:pt>
                <c:pt idx="2136">
                  <c:v>28.2610739271373</c:v>
                </c:pt>
                <c:pt idx="2137">
                  <c:v>39.482647576982</c:v>
                </c:pt>
                <c:pt idx="2138">
                  <c:v>38.7081248371059</c:v>
                </c:pt>
                <c:pt idx="2139">
                  <c:v>24.8387641462858</c:v>
                </c:pt>
                <c:pt idx="2140">
                  <c:v>20.7319924092639</c:v>
                </c:pt>
                <c:pt idx="2141">
                  <c:v>19.8674088856804</c:v>
                </c:pt>
                <c:pt idx="2142">
                  <c:v>17.3817312553773</c:v>
                </c:pt>
                <c:pt idx="2143">
                  <c:v>18.7686673244596</c:v>
                </c:pt>
                <c:pt idx="2144">
                  <c:v>17.904083800876</c:v>
                </c:pt>
                <c:pt idx="2145">
                  <c:v>20.7500045660052</c:v>
                </c:pt>
                <c:pt idx="2146">
                  <c:v>18.6786065407528</c:v>
                </c:pt>
                <c:pt idx="2147">
                  <c:v>16.2109410671916</c:v>
                </c:pt>
                <c:pt idx="2148">
                  <c:v>16.1388924402263</c:v>
                </c:pt>
                <c:pt idx="2149">
                  <c:v>18.2823390924434</c:v>
                </c:pt>
                <c:pt idx="2150">
                  <c:v>18.8407159514249</c:v>
                </c:pt>
                <c:pt idx="2151">
                  <c:v>17.5618528227909</c:v>
                </c:pt>
                <c:pt idx="2152">
                  <c:v>14.7699685278857</c:v>
                </c:pt>
                <c:pt idx="2153">
                  <c:v>17.1655853744817</c:v>
                </c:pt>
                <c:pt idx="2154">
                  <c:v>17.9401081143587</c:v>
                </c:pt>
                <c:pt idx="2155">
                  <c:v>18.3003512491852</c:v>
                </c:pt>
                <c:pt idx="2156">
                  <c:v>20.263676333989</c:v>
                </c:pt>
                <c:pt idx="2157">
                  <c:v>18.0301688980653</c:v>
                </c:pt>
                <c:pt idx="2158">
                  <c:v>15.0941873492295</c:v>
                </c:pt>
                <c:pt idx="2159">
                  <c:v>17.0755245907747</c:v>
                </c:pt>
                <c:pt idx="2160">
                  <c:v>17.1655853744817</c:v>
                </c:pt>
                <c:pt idx="2161">
                  <c:v>17.6158892930149</c:v>
                </c:pt>
                <c:pt idx="2162">
                  <c:v>18.1742661519959</c:v>
                </c:pt>
                <c:pt idx="2163">
                  <c:v>16.3190140076395</c:v>
                </c:pt>
                <c:pt idx="2164">
                  <c:v>18.1922783087372</c:v>
                </c:pt>
                <c:pt idx="2165">
                  <c:v>19.7413237884911</c:v>
                </c:pt>
                <c:pt idx="2166">
                  <c:v>17.0214881205512</c:v>
                </c:pt>
                <c:pt idx="2167">
                  <c:v>18.0842053682893</c:v>
                </c:pt>
                <c:pt idx="2168">
                  <c:v>16.4090747913462</c:v>
                </c:pt>
                <c:pt idx="2169">
                  <c:v>18.1382418385131</c:v>
                </c:pt>
                <c:pt idx="2170">
                  <c:v>16.9494394935855</c:v>
                </c:pt>
                <c:pt idx="2171">
                  <c:v>16.9134151801032</c:v>
                </c:pt>
                <c:pt idx="2172">
                  <c:v>15.1842481329361</c:v>
                </c:pt>
                <c:pt idx="2173">
                  <c:v>16.1028681267439</c:v>
                </c:pt>
                <c:pt idx="2174">
                  <c:v>17.6879379199802</c:v>
                </c:pt>
                <c:pt idx="2175">
                  <c:v>15.6165398947281</c:v>
                </c:pt>
                <c:pt idx="2176">
                  <c:v>16.4270869480875</c:v>
                </c:pt>
                <c:pt idx="2177">
                  <c:v>17.1835975312227</c:v>
                </c:pt>
                <c:pt idx="2178">
                  <c:v>15.5444912677626</c:v>
                </c:pt>
                <c:pt idx="2179">
                  <c:v>19.6872873182671</c:v>
                </c:pt>
                <c:pt idx="2180">
                  <c:v>17.0214881205512</c:v>
                </c:pt>
                <c:pt idx="2181">
                  <c:v>16.0848559700023</c:v>
                </c:pt>
                <c:pt idx="2182">
                  <c:v>17.6339014497566</c:v>
                </c:pt>
                <c:pt idx="2183">
                  <c:v>15.1662359761948</c:v>
                </c:pt>
                <c:pt idx="2184">
                  <c:v>15.6885885216932</c:v>
                </c:pt>
                <c:pt idx="2185">
                  <c:v>16.174916753709</c:v>
                </c:pt>
                <c:pt idx="2186">
                  <c:v>17.0395002772925</c:v>
                </c:pt>
                <c:pt idx="2187">
                  <c:v>17.0755245907747</c:v>
                </c:pt>
                <c:pt idx="2188">
                  <c:v>18.9668010486142</c:v>
                </c:pt>
                <c:pt idx="2189">
                  <c:v>18.8046916379422</c:v>
                </c:pt>
                <c:pt idx="2190">
                  <c:v>16.3550383211222</c:v>
                </c:pt>
                <c:pt idx="2191">
                  <c:v>19.1829469295101</c:v>
                </c:pt>
                <c:pt idx="2192">
                  <c:v>17.8680594873933</c:v>
                </c:pt>
                <c:pt idx="2193">
                  <c:v>18.3543877194092</c:v>
                </c:pt>
                <c:pt idx="2194">
                  <c:v>16.1569045969676</c:v>
                </c:pt>
                <c:pt idx="2195">
                  <c:v>17.9220959576174</c:v>
                </c:pt>
                <c:pt idx="2196">
                  <c:v>17.9761324278413</c:v>
                </c:pt>
                <c:pt idx="2197">
                  <c:v>16.1388924402263</c:v>
                </c:pt>
                <c:pt idx="2198">
                  <c:v>20.011506139611</c:v>
                </c:pt>
                <c:pt idx="2199">
                  <c:v>19.8674088856804</c:v>
                </c:pt>
                <c:pt idx="2200">
                  <c:v>16.120880283485</c:v>
                </c:pt>
                <c:pt idx="2201">
                  <c:v>17.9941445845826</c:v>
                </c:pt>
                <c:pt idx="2202">
                  <c:v>16.4631112615697</c:v>
                </c:pt>
                <c:pt idx="2203">
                  <c:v>17.0755245907747</c:v>
                </c:pt>
                <c:pt idx="2204">
                  <c:v>17.7960108604281</c:v>
                </c:pt>
                <c:pt idx="2205">
                  <c:v>18.9307767351311</c:v>
                </c:pt>
                <c:pt idx="2206">
                  <c:v>14.8059928413685</c:v>
                </c:pt>
                <c:pt idx="2207">
                  <c:v>16.5171477317941</c:v>
                </c:pt>
                <c:pt idx="2208">
                  <c:v>17.0755245907747</c:v>
                </c:pt>
                <c:pt idx="2209">
                  <c:v>16.0668438132608</c:v>
                </c:pt>
                <c:pt idx="2210">
                  <c:v>17.8320351739108</c:v>
                </c:pt>
                <c:pt idx="2211">
                  <c:v>18.3003512491852</c:v>
                </c:pt>
                <c:pt idx="2212">
                  <c:v>17.8140230171694</c:v>
                </c:pt>
                <c:pt idx="2213">
                  <c:v>16.9314273368446</c:v>
                </c:pt>
                <c:pt idx="2214">
                  <c:v>16.3550383211222</c:v>
                </c:pt>
                <c:pt idx="2215">
                  <c:v>18.426436346374</c:v>
                </c:pt>
                <c:pt idx="2216">
                  <c:v>17.0034759638098</c:v>
                </c:pt>
                <c:pt idx="2217">
                  <c:v>19.0568618323208</c:v>
                </c:pt>
                <c:pt idx="2218">
                  <c:v>18.5885457570463</c:v>
                </c:pt>
                <c:pt idx="2219">
                  <c:v>18.8587281081662</c:v>
                </c:pt>
                <c:pt idx="2220">
                  <c:v>20.6599437822989</c:v>
                </c:pt>
                <c:pt idx="2221">
                  <c:v>17.8320351739108</c:v>
                </c:pt>
                <c:pt idx="2222">
                  <c:v>21.236332798021</c:v>
                </c:pt>
                <c:pt idx="2223">
                  <c:v>31.2871162596797</c:v>
                </c:pt>
                <c:pt idx="2224">
                  <c:v>33.7187574197585</c:v>
                </c:pt>
                <c:pt idx="2225">
                  <c:v>27.7567335383798</c:v>
                </c:pt>
                <c:pt idx="2226">
                  <c:v>28.3871590243266</c:v>
                </c:pt>
                <c:pt idx="2227">
                  <c:v>35.6280460343393</c:v>
                </c:pt>
                <c:pt idx="2228">
                  <c:v>26.4778704097463</c:v>
                </c:pt>
                <c:pt idx="2229">
                  <c:v>28.5672805917397</c:v>
                </c:pt>
                <c:pt idx="2230">
                  <c:v>23.2897186665316</c:v>
                </c:pt>
                <c:pt idx="2231">
                  <c:v>23.6319496446171</c:v>
                </c:pt>
                <c:pt idx="2232">
                  <c:v>23.8661076822543</c:v>
                </c:pt>
                <c:pt idx="2233">
                  <c:v>16.8413665531378</c:v>
                </c:pt>
                <c:pt idx="2234">
                  <c:v>15.6705763649519</c:v>
                </c:pt>
                <c:pt idx="2235">
                  <c:v>17.5078163525669</c:v>
                </c:pt>
                <c:pt idx="2236">
                  <c:v>15.9587708728131</c:v>
                </c:pt>
                <c:pt idx="2237">
                  <c:v>16.5531720452767</c:v>
                </c:pt>
                <c:pt idx="2238">
                  <c:v>13.9414093177848</c:v>
                </c:pt>
                <c:pt idx="2239">
                  <c:v>14.896053625075</c:v>
                </c:pt>
                <c:pt idx="2240">
                  <c:v>14.3016524526113</c:v>
                </c:pt>
                <c:pt idx="2241">
                  <c:v>14.5177983335071</c:v>
                </c:pt>
                <c:pt idx="2242">
                  <c:v>12.5364610919615</c:v>
                </c:pt>
                <c:pt idx="2243">
                  <c:v>14.2476159823873</c:v>
                </c:pt>
                <c:pt idx="2244">
                  <c:v>12.9327285402706</c:v>
                </c:pt>
                <c:pt idx="2245">
                  <c:v>12.9867650104946</c:v>
                </c:pt>
                <c:pt idx="2246">
                  <c:v>12.1041693301697</c:v>
                </c:pt>
                <c:pt idx="2247">
                  <c:v>13.1128501076839</c:v>
                </c:pt>
                <c:pt idx="2248">
                  <c:v>11.4737438442234</c:v>
                </c:pt>
                <c:pt idx="2249">
                  <c:v>13.1848987346492</c:v>
                </c:pt>
                <c:pt idx="2250">
                  <c:v>11.7979626655672</c:v>
                </c:pt>
                <c:pt idx="2251">
                  <c:v>10.897354828501</c:v>
                </c:pt>
                <c:pt idx="2252">
                  <c:v>9.9066862077285</c:v>
                </c:pt>
                <c:pt idx="2253">
                  <c:v>10.7352454178291</c:v>
                </c:pt>
                <c:pt idx="2254">
                  <c:v>11.8519991357912</c:v>
                </c:pt>
                <c:pt idx="2255">
                  <c:v>11.5818167846713</c:v>
                </c:pt>
                <c:pt idx="2256">
                  <c:v>10.1588564021067</c:v>
                </c:pt>
                <c:pt idx="2257">
                  <c:v>12.4464003082549</c:v>
                </c:pt>
                <c:pt idx="2258">
                  <c:v>9.3843336622298</c:v>
                </c:pt>
                <c:pt idx="2259">
                  <c:v>9.67252817009098</c:v>
                </c:pt>
                <c:pt idx="2260">
                  <c:v>9.49240660267783</c:v>
                </c:pt>
                <c:pt idx="2261">
                  <c:v>11.3656709037755</c:v>
                </c:pt>
                <c:pt idx="2262">
                  <c:v>9.6004795431257</c:v>
                </c:pt>
                <c:pt idx="2263">
                  <c:v>9.69054032683231</c:v>
                </c:pt>
                <c:pt idx="2264">
                  <c:v>8.98806621392067</c:v>
                </c:pt>
                <c:pt idx="2265">
                  <c:v>11.1135007093969</c:v>
                </c:pt>
                <c:pt idx="2266">
                  <c:v>8.42968935493979</c:v>
                </c:pt>
                <c:pt idx="2267">
                  <c:v>9.9787348346935</c:v>
                </c:pt>
              </c:numCache>
            </c:numRef>
          </c:xVal>
          <c:yVal>
            <c:numRef>
              <c:f>'Report Data'!$G$2:$G$2269</c:f>
              <c:numCache>
                <c:formatCode>General</c:formatCode>
                <c:ptCount val="2268"/>
                <c:pt idx="0">
                  <c:v>153</c:v>
                </c:pt>
                <c:pt idx="1">
                  <c:v>222</c:v>
                </c:pt>
                <c:pt idx="2">
                  <c:v>225</c:v>
                </c:pt>
                <c:pt idx="3">
                  <c:v>243</c:v>
                </c:pt>
                <c:pt idx="4">
                  <c:v>159</c:v>
                </c:pt>
                <c:pt idx="5">
                  <c:v>255</c:v>
                </c:pt>
                <c:pt idx="6">
                  <c:v>252</c:v>
                </c:pt>
                <c:pt idx="7">
                  <c:v>219</c:v>
                </c:pt>
                <c:pt idx="8">
                  <c:v>243</c:v>
                </c:pt>
                <c:pt idx="9">
                  <c:v>177</c:v>
                </c:pt>
                <c:pt idx="10">
                  <c:v>261</c:v>
                </c:pt>
                <c:pt idx="11">
                  <c:v>165</c:v>
                </c:pt>
                <c:pt idx="12">
                  <c:v>198</c:v>
                </c:pt>
                <c:pt idx="13">
                  <c:v>207</c:v>
                </c:pt>
                <c:pt idx="14">
                  <c:v>207</c:v>
                </c:pt>
                <c:pt idx="15">
                  <c:v>156</c:v>
                </c:pt>
                <c:pt idx="16">
                  <c:v>144</c:v>
                </c:pt>
                <c:pt idx="17">
                  <c:v>123</c:v>
                </c:pt>
                <c:pt idx="18">
                  <c:v>132</c:v>
                </c:pt>
                <c:pt idx="19">
                  <c:v>129</c:v>
                </c:pt>
                <c:pt idx="20">
                  <c:v>156</c:v>
                </c:pt>
                <c:pt idx="21">
                  <c:v>183</c:v>
                </c:pt>
                <c:pt idx="22">
                  <c:v>144</c:v>
                </c:pt>
                <c:pt idx="23">
                  <c:v>138</c:v>
                </c:pt>
                <c:pt idx="24">
                  <c:v>144</c:v>
                </c:pt>
                <c:pt idx="25">
                  <c:v>111</c:v>
                </c:pt>
                <c:pt idx="26">
                  <c:v>183</c:v>
                </c:pt>
                <c:pt idx="27">
                  <c:v>141</c:v>
                </c:pt>
                <c:pt idx="28">
                  <c:v>135</c:v>
                </c:pt>
                <c:pt idx="29">
                  <c:v>141</c:v>
                </c:pt>
                <c:pt idx="30">
                  <c:v>162</c:v>
                </c:pt>
                <c:pt idx="31">
                  <c:v>168</c:v>
                </c:pt>
                <c:pt idx="32">
                  <c:v>192</c:v>
                </c:pt>
                <c:pt idx="33">
                  <c:v>165</c:v>
                </c:pt>
                <c:pt idx="34">
                  <c:v>114</c:v>
                </c:pt>
                <c:pt idx="35">
                  <c:v>165</c:v>
                </c:pt>
                <c:pt idx="36">
                  <c:v>90</c:v>
                </c:pt>
                <c:pt idx="37">
                  <c:v>150</c:v>
                </c:pt>
                <c:pt idx="38">
                  <c:v>168</c:v>
                </c:pt>
                <c:pt idx="39">
                  <c:v>144</c:v>
                </c:pt>
                <c:pt idx="40">
                  <c:v>213</c:v>
                </c:pt>
                <c:pt idx="41">
                  <c:v>183</c:v>
                </c:pt>
                <c:pt idx="42">
                  <c:v>183</c:v>
                </c:pt>
                <c:pt idx="43">
                  <c:v>210</c:v>
                </c:pt>
                <c:pt idx="44">
                  <c:v>243</c:v>
                </c:pt>
                <c:pt idx="45">
                  <c:v>243</c:v>
                </c:pt>
                <c:pt idx="46">
                  <c:v>234</c:v>
                </c:pt>
                <c:pt idx="47">
                  <c:v>243</c:v>
                </c:pt>
                <c:pt idx="48">
                  <c:v>252</c:v>
                </c:pt>
                <c:pt idx="49">
                  <c:v>210</c:v>
                </c:pt>
                <c:pt idx="50">
                  <c:v>279</c:v>
                </c:pt>
                <c:pt idx="51">
                  <c:v>375</c:v>
                </c:pt>
                <c:pt idx="52">
                  <c:v>357</c:v>
                </c:pt>
                <c:pt idx="53">
                  <c:v>441</c:v>
                </c:pt>
                <c:pt idx="54">
                  <c:v>477</c:v>
                </c:pt>
                <c:pt idx="55">
                  <c:v>528</c:v>
                </c:pt>
                <c:pt idx="56">
                  <c:v>606</c:v>
                </c:pt>
                <c:pt idx="57">
                  <c:v>687</c:v>
                </c:pt>
                <c:pt idx="58">
                  <c:v>741</c:v>
                </c:pt>
                <c:pt idx="59">
                  <c:v>858</c:v>
                </c:pt>
                <c:pt idx="60">
                  <c:v>834</c:v>
                </c:pt>
                <c:pt idx="61">
                  <c:v>924</c:v>
                </c:pt>
                <c:pt idx="62">
                  <c:v>1011</c:v>
                </c:pt>
                <c:pt idx="63">
                  <c:v>1176</c:v>
                </c:pt>
                <c:pt idx="64">
                  <c:v>1353</c:v>
                </c:pt>
                <c:pt idx="65">
                  <c:v>1329</c:v>
                </c:pt>
                <c:pt idx="66">
                  <c:v>1389</c:v>
                </c:pt>
                <c:pt idx="67">
                  <c:v>1542</c:v>
                </c:pt>
                <c:pt idx="68">
                  <c:v>1605</c:v>
                </c:pt>
                <c:pt idx="69">
                  <c:v>1647</c:v>
                </c:pt>
                <c:pt idx="70">
                  <c:v>1797</c:v>
                </c:pt>
                <c:pt idx="71">
                  <c:v>1626</c:v>
                </c:pt>
                <c:pt idx="72">
                  <c:v>1623</c:v>
                </c:pt>
                <c:pt idx="73">
                  <c:v>1782</c:v>
                </c:pt>
                <c:pt idx="74">
                  <c:v>1788</c:v>
                </c:pt>
                <c:pt idx="75">
                  <c:v>1758</c:v>
                </c:pt>
                <c:pt idx="76">
                  <c:v>1824</c:v>
                </c:pt>
                <c:pt idx="77">
                  <c:v>1710</c:v>
                </c:pt>
                <c:pt idx="78">
                  <c:v>1662</c:v>
                </c:pt>
                <c:pt idx="79">
                  <c:v>1581</c:v>
                </c:pt>
                <c:pt idx="80">
                  <c:v>1728</c:v>
                </c:pt>
                <c:pt idx="81">
                  <c:v>1692</c:v>
                </c:pt>
                <c:pt idx="82">
                  <c:v>1311</c:v>
                </c:pt>
                <c:pt idx="83">
                  <c:v>1329</c:v>
                </c:pt>
                <c:pt idx="84">
                  <c:v>1257</c:v>
                </c:pt>
                <c:pt idx="85">
                  <c:v>1119</c:v>
                </c:pt>
                <c:pt idx="86">
                  <c:v>1005</c:v>
                </c:pt>
                <c:pt idx="87">
                  <c:v>1491</c:v>
                </c:pt>
                <c:pt idx="88">
                  <c:v>1533</c:v>
                </c:pt>
                <c:pt idx="89">
                  <c:v>1512</c:v>
                </c:pt>
                <c:pt idx="90">
                  <c:v>1410</c:v>
                </c:pt>
                <c:pt idx="91">
                  <c:v>1422</c:v>
                </c:pt>
                <c:pt idx="92">
                  <c:v>1371</c:v>
                </c:pt>
                <c:pt idx="93">
                  <c:v>1362</c:v>
                </c:pt>
                <c:pt idx="94">
                  <c:v>1323</c:v>
                </c:pt>
                <c:pt idx="95">
                  <c:v>1110</c:v>
                </c:pt>
                <c:pt idx="96">
                  <c:v>1230</c:v>
                </c:pt>
                <c:pt idx="97">
                  <c:v>1197</c:v>
                </c:pt>
                <c:pt idx="98">
                  <c:v>1353</c:v>
                </c:pt>
                <c:pt idx="99">
                  <c:v>1275</c:v>
                </c:pt>
                <c:pt idx="100">
                  <c:v>1452</c:v>
                </c:pt>
                <c:pt idx="101">
                  <c:v>1200</c:v>
                </c:pt>
                <c:pt idx="102">
                  <c:v>1266</c:v>
                </c:pt>
                <c:pt idx="103">
                  <c:v>1077</c:v>
                </c:pt>
                <c:pt idx="104">
                  <c:v>1227</c:v>
                </c:pt>
                <c:pt idx="105">
                  <c:v>1038</c:v>
                </c:pt>
                <c:pt idx="106">
                  <c:v>1638</c:v>
                </c:pt>
                <c:pt idx="107">
                  <c:v>1392</c:v>
                </c:pt>
                <c:pt idx="108">
                  <c:v>1368</c:v>
                </c:pt>
                <c:pt idx="109">
                  <c:v>1299</c:v>
                </c:pt>
                <c:pt idx="110">
                  <c:v>1356</c:v>
                </c:pt>
                <c:pt idx="111">
                  <c:v>1413</c:v>
                </c:pt>
                <c:pt idx="112">
                  <c:v>1482</c:v>
                </c:pt>
                <c:pt idx="113">
                  <c:v>1551</c:v>
                </c:pt>
                <c:pt idx="114">
                  <c:v>1428</c:v>
                </c:pt>
                <c:pt idx="115">
                  <c:v>1317</c:v>
                </c:pt>
                <c:pt idx="116">
                  <c:v>1560</c:v>
                </c:pt>
                <c:pt idx="117">
                  <c:v>1377</c:v>
                </c:pt>
                <c:pt idx="118">
                  <c:v>1578</c:v>
                </c:pt>
                <c:pt idx="119">
                  <c:v>1539</c:v>
                </c:pt>
                <c:pt idx="120">
                  <c:v>1617</c:v>
                </c:pt>
                <c:pt idx="121">
                  <c:v>1509</c:v>
                </c:pt>
                <c:pt idx="122">
                  <c:v>1452</c:v>
                </c:pt>
                <c:pt idx="123">
                  <c:v>1566</c:v>
                </c:pt>
                <c:pt idx="124">
                  <c:v>1503</c:v>
                </c:pt>
                <c:pt idx="125">
                  <c:v>1527</c:v>
                </c:pt>
                <c:pt idx="126">
                  <c:v>1446</c:v>
                </c:pt>
                <c:pt idx="127">
                  <c:v>1398</c:v>
                </c:pt>
                <c:pt idx="128">
                  <c:v>1431</c:v>
                </c:pt>
                <c:pt idx="129">
                  <c:v>1383</c:v>
                </c:pt>
                <c:pt idx="130">
                  <c:v>1338</c:v>
                </c:pt>
                <c:pt idx="131">
                  <c:v>1440</c:v>
                </c:pt>
                <c:pt idx="132">
                  <c:v>1494</c:v>
                </c:pt>
                <c:pt idx="133">
                  <c:v>1473</c:v>
                </c:pt>
                <c:pt idx="134">
                  <c:v>1368</c:v>
                </c:pt>
                <c:pt idx="135">
                  <c:v>1377</c:v>
                </c:pt>
                <c:pt idx="136">
                  <c:v>1368</c:v>
                </c:pt>
                <c:pt idx="137">
                  <c:v>1329</c:v>
                </c:pt>
                <c:pt idx="138">
                  <c:v>1368</c:v>
                </c:pt>
                <c:pt idx="139">
                  <c:v>1356</c:v>
                </c:pt>
                <c:pt idx="140">
                  <c:v>1347</c:v>
                </c:pt>
                <c:pt idx="141">
                  <c:v>1389</c:v>
                </c:pt>
                <c:pt idx="142">
                  <c:v>1407</c:v>
                </c:pt>
                <c:pt idx="143">
                  <c:v>1293</c:v>
                </c:pt>
                <c:pt idx="144">
                  <c:v>1251</c:v>
                </c:pt>
                <c:pt idx="145">
                  <c:v>1389</c:v>
                </c:pt>
                <c:pt idx="146">
                  <c:v>1275</c:v>
                </c:pt>
                <c:pt idx="147">
                  <c:v>1335</c:v>
                </c:pt>
                <c:pt idx="148">
                  <c:v>1254</c:v>
                </c:pt>
                <c:pt idx="149">
                  <c:v>1356</c:v>
                </c:pt>
                <c:pt idx="150">
                  <c:v>1299</c:v>
                </c:pt>
                <c:pt idx="151">
                  <c:v>1440</c:v>
                </c:pt>
                <c:pt idx="152">
                  <c:v>1581</c:v>
                </c:pt>
                <c:pt idx="153">
                  <c:v>1542</c:v>
                </c:pt>
                <c:pt idx="154">
                  <c:v>1344</c:v>
                </c:pt>
                <c:pt idx="155">
                  <c:v>1359</c:v>
                </c:pt>
                <c:pt idx="156">
                  <c:v>1344</c:v>
                </c:pt>
                <c:pt idx="157">
                  <c:v>1164</c:v>
                </c:pt>
                <c:pt idx="158">
                  <c:v>1206</c:v>
                </c:pt>
                <c:pt idx="159">
                  <c:v>1281</c:v>
                </c:pt>
                <c:pt idx="160">
                  <c:v>1446</c:v>
                </c:pt>
                <c:pt idx="161">
                  <c:v>1281</c:v>
                </c:pt>
                <c:pt idx="162">
                  <c:v>1323</c:v>
                </c:pt>
                <c:pt idx="163">
                  <c:v>1395</c:v>
                </c:pt>
                <c:pt idx="164">
                  <c:v>1152</c:v>
                </c:pt>
                <c:pt idx="165">
                  <c:v>1359</c:v>
                </c:pt>
                <c:pt idx="166">
                  <c:v>1296</c:v>
                </c:pt>
                <c:pt idx="167">
                  <c:v>1323</c:v>
                </c:pt>
                <c:pt idx="168">
                  <c:v>1233</c:v>
                </c:pt>
                <c:pt idx="169">
                  <c:v>1338</c:v>
                </c:pt>
                <c:pt idx="170">
                  <c:v>1224</c:v>
                </c:pt>
                <c:pt idx="171">
                  <c:v>1473</c:v>
                </c:pt>
                <c:pt idx="172">
                  <c:v>1347</c:v>
                </c:pt>
                <c:pt idx="173">
                  <c:v>1398</c:v>
                </c:pt>
                <c:pt idx="174">
                  <c:v>1404</c:v>
                </c:pt>
                <c:pt idx="175">
                  <c:v>1536</c:v>
                </c:pt>
                <c:pt idx="176">
                  <c:v>1452</c:v>
                </c:pt>
                <c:pt idx="177">
                  <c:v>1476</c:v>
                </c:pt>
                <c:pt idx="178">
                  <c:v>1500</c:v>
                </c:pt>
                <c:pt idx="179">
                  <c:v>1527</c:v>
                </c:pt>
                <c:pt idx="180">
                  <c:v>1404</c:v>
                </c:pt>
                <c:pt idx="181">
                  <c:v>1515</c:v>
                </c:pt>
                <c:pt idx="182">
                  <c:v>1368</c:v>
                </c:pt>
                <c:pt idx="183">
                  <c:v>1491</c:v>
                </c:pt>
                <c:pt idx="184">
                  <c:v>1533</c:v>
                </c:pt>
                <c:pt idx="185">
                  <c:v>1518</c:v>
                </c:pt>
                <c:pt idx="186">
                  <c:v>1395</c:v>
                </c:pt>
                <c:pt idx="187">
                  <c:v>1404</c:v>
                </c:pt>
                <c:pt idx="188">
                  <c:v>1383</c:v>
                </c:pt>
                <c:pt idx="189">
                  <c:v>1623</c:v>
                </c:pt>
                <c:pt idx="190">
                  <c:v>1506</c:v>
                </c:pt>
                <c:pt idx="191">
                  <c:v>1548</c:v>
                </c:pt>
                <c:pt idx="192">
                  <c:v>1392</c:v>
                </c:pt>
                <c:pt idx="193">
                  <c:v>1458</c:v>
                </c:pt>
                <c:pt idx="194">
                  <c:v>1482</c:v>
                </c:pt>
                <c:pt idx="195">
                  <c:v>1668</c:v>
                </c:pt>
                <c:pt idx="196">
                  <c:v>1557</c:v>
                </c:pt>
                <c:pt idx="197">
                  <c:v>1494</c:v>
                </c:pt>
                <c:pt idx="198">
                  <c:v>1434</c:v>
                </c:pt>
                <c:pt idx="199">
                  <c:v>1506</c:v>
                </c:pt>
                <c:pt idx="200">
                  <c:v>1599</c:v>
                </c:pt>
                <c:pt idx="201">
                  <c:v>1479</c:v>
                </c:pt>
                <c:pt idx="202">
                  <c:v>1476</c:v>
                </c:pt>
                <c:pt idx="203">
                  <c:v>1515</c:v>
                </c:pt>
                <c:pt idx="204">
                  <c:v>1515</c:v>
                </c:pt>
                <c:pt idx="205">
                  <c:v>1677</c:v>
                </c:pt>
                <c:pt idx="206">
                  <c:v>1533</c:v>
                </c:pt>
                <c:pt idx="207">
                  <c:v>1281</c:v>
                </c:pt>
                <c:pt idx="208">
                  <c:v>1725</c:v>
                </c:pt>
                <c:pt idx="209">
                  <c:v>1725</c:v>
                </c:pt>
                <c:pt idx="210">
                  <c:v>1674</c:v>
                </c:pt>
                <c:pt idx="211">
                  <c:v>1536</c:v>
                </c:pt>
                <c:pt idx="212">
                  <c:v>1593</c:v>
                </c:pt>
                <c:pt idx="213">
                  <c:v>1533</c:v>
                </c:pt>
                <c:pt idx="214">
                  <c:v>1479</c:v>
                </c:pt>
                <c:pt idx="215">
                  <c:v>1449</c:v>
                </c:pt>
                <c:pt idx="216">
                  <c:v>1440</c:v>
                </c:pt>
                <c:pt idx="217">
                  <c:v>1683</c:v>
                </c:pt>
                <c:pt idx="218">
                  <c:v>1749</c:v>
                </c:pt>
                <c:pt idx="219">
                  <c:v>1497</c:v>
                </c:pt>
                <c:pt idx="220">
                  <c:v>1482</c:v>
                </c:pt>
                <c:pt idx="221">
                  <c:v>1335</c:v>
                </c:pt>
                <c:pt idx="222">
                  <c:v>1344</c:v>
                </c:pt>
                <c:pt idx="223">
                  <c:v>1194</c:v>
                </c:pt>
                <c:pt idx="224">
                  <c:v>1371</c:v>
                </c:pt>
                <c:pt idx="225">
                  <c:v>1302</c:v>
                </c:pt>
                <c:pt idx="226">
                  <c:v>1185</c:v>
                </c:pt>
                <c:pt idx="227">
                  <c:v>1233</c:v>
                </c:pt>
                <c:pt idx="228">
                  <c:v>1203</c:v>
                </c:pt>
                <c:pt idx="229">
                  <c:v>1164</c:v>
                </c:pt>
                <c:pt idx="230">
                  <c:v>1170</c:v>
                </c:pt>
                <c:pt idx="231">
                  <c:v>1266</c:v>
                </c:pt>
                <c:pt idx="232">
                  <c:v>1053</c:v>
                </c:pt>
                <c:pt idx="233">
                  <c:v>1041</c:v>
                </c:pt>
                <c:pt idx="234">
                  <c:v>996</c:v>
                </c:pt>
                <c:pt idx="235">
                  <c:v>1038</c:v>
                </c:pt>
                <c:pt idx="236">
                  <c:v>936</c:v>
                </c:pt>
                <c:pt idx="237">
                  <c:v>852</c:v>
                </c:pt>
                <c:pt idx="238">
                  <c:v>837</c:v>
                </c:pt>
                <c:pt idx="239">
                  <c:v>987</c:v>
                </c:pt>
                <c:pt idx="240">
                  <c:v>909</c:v>
                </c:pt>
                <c:pt idx="241">
                  <c:v>918</c:v>
                </c:pt>
                <c:pt idx="242">
                  <c:v>819</c:v>
                </c:pt>
                <c:pt idx="243">
                  <c:v>912</c:v>
                </c:pt>
                <c:pt idx="244">
                  <c:v>936</c:v>
                </c:pt>
                <c:pt idx="245">
                  <c:v>852</c:v>
                </c:pt>
                <c:pt idx="246">
                  <c:v>828</c:v>
                </c:pt>
                <c:pt idx="247">
                  <c:v>789</c:v>
                </c:pt>
                <c:pt idx="248">
                  <c:v>816</c:v>
                </c:pt>
                <c:pt idx="249">
                  <c:v>750</c:v>
                </c:pt>
                <c:pt idx="250">
                  <c:v>729</c:v>
                </c:pt>
                <c:pt idx="251">
                  <c:v>876</c:v>
                </c:pt>
                <c:pt idx="252">
                  <c:v>726</c:v>
                </c:pt>
                <c:pt idx="253">
                  <c:v>786</c:v>
                </c:pt>
                <c:pt idx="254">
                  <c:v>774</c:v>
                </c:pt>
                <c:pt idx="255">
                  <c:v>810</c:v>
                </c:pt>
                <c:pt idx="256">
                  <c:v>696</c:v>
                </c:pt>
                <c:pt idx="257">
                  <c:v>813</c:v>
                </c:pt>
                <c:pt idx="258">
                  <c:v>813</c:v>
                </c:pt>
                <c:pt idx="259">
                  <c:v>585</c:v>
                </c:pt>
                <c:pt idx="260">
                  <c:v>804</c:v>
                </c:pt>
                <c:pt idx="261">
                  <c:v>732</c:v>
                </c:pt>
                <c:pt idx="262">
                  <c:v>651</c:v>
                </c:pt>
                <c:pt idx="263">
                  <c:v>666</c:v>
                </c:pt>
                <c:pt idx="264">
                  <c:v>579</c:v>
                </c:pt>
                <c:pt idx="265">
                  <c:v>585</c:v>
                </c:pt>
                <c:pt idx="266">
                  <c:v>639</c:v>
                </c:pt>
                <c:pt idx="267">
                  <c:v>522</c:v>
                </c:pt>
                <c:pt idx="268">
                  <c:v>591</c:v>
                </c:pt>
                <c:pt idx="269">
                  <c:v>510</c:v>
                </c:pt>
                <c:pt idx="270">
                  <c:v>423</c:v>
                </c:pt>
                <c:pt idx="271">
                  <c:v>585</c:v>
                </c:pt>
                <c:pt idx="272">
                  <c:v>582</c:v>
                </c:pt>
                <c:pt idx="273">
                  <c:v>399</c:v>
                </c:pt>
                <c:pt idx="274">
                  <c:v>456</c:v>
                </c:pt>
                <c:pt idx="275">
                  <c:v>420</c:v>
                </c:pt>
                <c:pt idx="276">
                  <c:v>366</c:v>
                </c:pt>
                <c:pt idx="277">
                  <c:v>384</c:v>
                </c:pt>
                <c:pt idx="278">
                  <c:v>399</c:v>
                </c:pt>
                <c:pt idx="279">
                  <c:v>363</c:v>
                </c:pt>
                <c:pt idx="280">
                  <c:v>342</c:v>
                </c:pt>
                <c:pt idx="281">
                  <c:v>324</c:v>
                </c:pt>
                <c:pt idx="282">
                  <c:v>288</c:v>
                </c:pt>
                <c:pt idx="283">
                  <c:v>270</c:v>
                </c:pt>
                <c:pt idx="284">
                  <c:v>267</c:v>
                </c:pt>
                <c:pt idx="285">
                  <c:v>243</c:v>
                </c:pt>
                <c:pt idx="286">
                  <c:v>210</c:v>
                </c:pt>
                <c:pt idx="287">
                  <c:v>192</c:v>
                </c:pt>
                <c:pt idx="288">
                  <c:v>249</c:v>
                </c:pt>
                <c:pt idx="289">
                  <c:v>276</c:v>
                </c:pt>
                <c:pt idx="290">
                  <c:v>279</c:v>
                </c:pt>
                <c:pt idx="291">
                  <c:v>201</c:v>
                </c:pt>
                <c:pt idx="292">
                  <c:v>213</c:v>
                </c:pt>
                <c:pt idx="293">
                  <c:v>204</c:v>
                </c:pt>
                <c:pt idx="294">
                  <c:v>198</c:v>
                </c:pt>
                <c:pt idx="295">
                  <c:v>186</c:v>
                </c:pt>
                <c:pt idx="296">
                  <c:v>192</c:v>
                </c:pt>
                <c:pt idx="297">
                  <c:v>171</c:v>
                </c:pt>
                <c:pt idx="298">
                  <c:v>177</c:v>
                </c:pt>
                <c:pt idx="299">
                  <c:v>144</c:v>
                </c:pt>
                <c:pt idx="300">
                  <c:v>147</c:v>
                </c:pt>
                <c:pt idx="301">
                  <c:v>147</c:v>
                </c:pt>
                <c:pt idx="302">
                  <c:v>132</c:v>
                </c:pt>
                <c:pt idx="303">
                  <c:v>135</c:v>
                </c:pt>
                <c:pt idx="304">
                  <c:v>141</c:v>
                </c:pt>
                <c:pt idx="305">
                  <c:v>126</c:v>
                </c:pt>
                <c:pt idx="306">
                  <c:v>138</c:v>
                </c:pt>
                <c:pt idx="307">
                  <c:v>153</c:v>
                </c:pt>
                <c:pt idx="308">
                  <c:v>135</c:v>
                </c:pt>
                <c:pt idx="309">
                  <c:v>117</c:v>
                </c:pt>
                <c:pt idx="310">
                  <c:v>201</c:v>
                </c:pt>
                <c:pt idx="311">
                  <c:v>144</c:v>
                </c:pt>
                <c:pt idx="312">
                  <c:v>114</c:v>
                </c:pt>
                <c:pt idx="313">
                  <c:v>114</c:v>
                </c:pt>
                <c:pt idx="314">
                  <c:v>108</c:v>
                </c:pt>
                <c:pt idx="315">
                  <c:v>120</c:v>
                </c:pt>
                <c:pt idx="316">
                  <c:v>111</c:v>
                </c:pt>
                <c:pt idx="317">
                  <c:v>165</c:v>
                </c:pt>
                <c:pt idx="318">
                  <c:v>135</c:v>
                </c:pt>
                <c:pt idx="319">
                  <c:v>114</c:v>
                </c:pt>
                <c:pt idx="320">
                  <c:v>114</c:v>
                </c:pt>
                <c:pt idx="321">
                  <c:v>117</c:v>
                </c:pt>
                <c:pt idx="322">
                  <c:v>126</c:v>
                </c:pt>
                <c:pt idx="323">
                  <c:v>144</c:v>
                </c:pt>
                <c:pt idx="324">
                  <c:v>180</c:v>
                </c:pt>
                <c:pt idx="325">
                  <c:v>138</c:v>
                </c:pt>
                <c:pt idx="326">
                  <c:v>126</c:v>
                </c:pt>
                <c:pt idx="327">
                  <c:v>183</c:v>
                </c:pt>
                <c:pt idx="328">
                  <c:v>150</c:v>
                </c:pt>
                <c:pt idx="329">
                  <c:v>210</c:v>
                </c:pt>
                <c:pt idx="330">
                  <c:v>219</c:v>
                </c:pt>
                <c:pt idx="331">
                  <c:v>237</c:v>
                </c:pt>
                <c:pt idx="332">
                  <c:v>216</c:v>
                </c:pt>
                <c:pt idx="333">
                  <c:v>249</c:v>
                </c:pt>
                <c:pt idx="334">
                  <c:v>186</c:v>
                </c:pt>
                <c:pt idx="335">
                  <c:v>210</c:v>
                </c:pt>
                <c:pt idx="336">
                  <c:v>243</c:v>
                </c:pt>
                <c:pt idx="337">
                  <c:v>273</c:v>
                </c:pt>
                <c:pt idx="338">
                  <c:v>273</c:v>
                </c:pt>
                <c:pt idx="339">
                  <c:v>348</c:v>
                </c:pt>
                <c:pt idx="340">
                  <c:v>396</c:v>
                </c:pt>
                <c:pt idx="341">
                  <c:v>417</c:v>
                </c:pt>
                <c:pt idx="342">
                  <c:v>519</c:v>
                </c:pt>
                <c:pt idx="343">
                  <c:v>471</c:v>
                </c:pt>
                <c:pt idx="344">
                  <c:v>639</c:v>
                </c:pt>
                <c:pt idx="345">
                  <c:v>675</c:v>
                </c:pt>
                <c:pt idx="346">
                  <c:v>759</c:v>
                </c:pt>
                <c:pt idx="347">
                  <c:v>753</c:v>
                </c:pt>
                <c:pt idx="348">
                  <c:v>846</c:v>
                </c:pt>
                <c:pt idx="349">
                  <c:v>954</c:v>
                </c:pt>
                <c:pt idx="350">
                  <c:v>960</c:v>
                </c:pt>
                <c:pt idx="351">
                  <c:v>1080</c:v>
                </c:pt>
                <c:pt idx="352">
                  <c:v>1206</c:v>
                </c:pt>
                <c:pt idx="353">
                  <c:v>1392</c:v>
                </c:pt>
                <c:pt idx="354">
                  <c:v>1416</c:v>
                </c:pt>
                <c:pt idx="355">
                  <c:v>1551</c:v>
                </c:pt>
                <c:pt idx="356">
                  <c:v>1590</c:v>
                </c:pt>
                <c:pt idx="357">
                  <c:v>1635</c:v>
                </c:pt>
                <c:pt idx="358">
                  <c:v>1803</c:v>
                </c:pt>
                <c:pt idx="359">
                  <c:v>1689</c:v>
                </c:pt>
                <c:pt idx="360">
                  <c:v>1686</c:v>
                </c:pt>
                <c:pt idx="361">
                  <c:v>1872</c:v>
                </c:pt>
                <c:pt idx="362">
                  <c:v>1881</c:v>
                </c:pt>
                <c:pt idx="363">
                  <c:v>1653</c:v>
                </c:pt>
                <c:pt idx="364">
                  <c:v>1719</c:v>
                </c:pt>
                <c:pt idx="365">
                  <c:v>1713</c:v>
                </c:pt>
                <c:pt idx="366">
                  <c:v>1818</c:v>
                </c:pt>
                <c:pt idx="367">
                  <c:v>1731</c:v>
                </c:pt>
                <c:pt idx="368">
                  <c:v>1758</c:v>
                </c:pt>
                <c:pt idx="369">
                  <c:v>1542</c:v>
                </c:pt>
                <c:pt idx="370">
                  <c:v>1578</c:v>
                </c:pt>
                <c:pt idx="371">
                  <c:v>1608</c:v>
                </c:pt>
                <c:pt idx="372">
                  <c:v>1371</c:v>
                </c:pt>
                <c:pt idx="373">
                  <c:v>1515</c:v>
                </c:pt>
                <c:pt idx="374">
                  <c:v>1557</c:v>
                </c:pt>
                <c:pt idx="375">
                  <c:v>1416</c:v>
                </c:pt>
                <c:pt idx="376">
                  <c:v>1386</c:v>
                </c:pt>
                <c:pt idx="377">
                  <c:v>1317</c:v>
                </c:pt>
                <c:pt idx="378">
                  <c:v>1320</c:v>
                </c:pt>
                <c:pt idx="379">
                  <c:v>1383</c:v>
                </c:pt>
                <c:pt idx="380">
                  <c:v>1161</c:v>
                </c:pt>
                <c:pt idx="381">
                  <c:v>1086</c:v>
                </c:pt>
                <c:pt idx="382">
                  <c:v>1341</c:v>
                </c:pt>
                <c:pt idx="383">
                  <c:v>1161</c:v>
                </c:pt>
                <c:pt idx="384">
                  <c:v>1122</c:v>
                </c:pt>
                <c:pt idx="385">
                  <c:v>1350</c:v>
                </c:pt>
                <c:pt idx="386">
                  <c:v>993</c:v>
                </c:pt>
                <c:pt idx="387">
                  <c:v>1293</c:v>
                </c:pt>
                <c:pt idx="388">
                  <c:v>996</c:v>
                </c:pt>
                <c:pt idx="389">
                  <c:v>1236</c:v>
                </c:pt>
                <c:pt idx="390">
                  <c:v>1281</c:v>
                </c:pt>
                <c:pt idx="391">
                  <c:v>1203</c:v>
                </c:pt>
                <c:pt idx="392">
                  <c:v>1194</c:v>
                </c:pt>
                <c:pt idx="393">
                  <c:v>1401</c:v>
                </c:pt>
                <c:pt idx="394">
                  <c:v>1059</c:v>
                </c:pt>
                <c:pt idx="395">
                  <c:v>1404</c:v>
                </c:pt>
                <c:pt idx="396">
                  <c:v>1272</c:v>
                </c:pt>
                <c:pt idx="397">
                  <c:v>1161</c:v>
                </c:pt>
                <c:pt idx="398">
                  <c:v>1251</c:v>
                </c:pt>
                <c:pt idx="399">
                  <c:v>1173</c:v>
                </c:pt>
                <c:pt idx="400">
                  <c:v>1191</c:v>
                </c:pt>
                <c:pt idx="401">
                  <c:v>1164</c:v>
                </c:pt>
                <c:pt idx="402">
                  <c:v>1323</c:v>
                </c:pt>
                <c:pt idx="403">
                  <c:v>1251</c:v>
                </c:pt>
                <c:pt idx="404">
                  <c:v>1395</c:v>
                </c:pt>
                <c:pt idx="405">
                  <c:v>1200</c:v>
                </c:pt>
                <c:pt idx="406">
                  <c:v>1284</c:v>
                </c:pt>
                <c:pt idx="407">
                  <c:v>1272</c:v>
                </c:pt>
                <c:pt idx="408">
                  <c:v>1131</c:v>
                </c:pt>
                <c:pt idx="409">
                  <c:v>1212</c:v>
                </c:pt>
                <c:pt idx="410">
                  <c:v>1479</c:v>
                </c:pt>
                <c:pt idx="411">
                  <c:v>1425</c:v>
                </c:pt>
                <c:pt idx="412">
                  <c:v>1536</c:v>
                </c:pt>
                <c:pt idx="413">
                  <c:v>1362</c:v>
                </c:pt>
                <c:pt idx="414">
                  <c:v>1362</c:v>
                </c:pt>
                <c:pt idx="415">
                  <c:v>1413</c:v>
                </c:pt>
                <c:pt idx="416">
                  <c:v>1374</c:v>
                </c:pt>
                <c:pt idx="417">
                  <c:v>1506</c:v>
                </c:pt>
                <c:pt idx="418">
                  <c:v>1344</c:v>
                </c:pt>
                <c:pt idx="419">
                  <c:v>1470</c:v>
                </c:pt>
                <c:pt idx="420">
                  <c:v>1431</c:v>
                </c:pt>
                <c:pt idx="421">
                  <c:v>1413</c:v>
                </c:pt>
                <c:pt idx="422">
                  <c:v>1410</c:v>
                </c:pt>
                <c:pt idx="423">
                  <c:v>1473</c:v>
                </c:pt>
                <c:pt idx="424">
                  <c:v>1452</c:v>
                </c:pt>
                <c:pt idx="425">
                  <c:v>1437</c:v>
                </c:pt>
                <c:pt idx="426">
                  <c:v>1530</c:v>
                </c:pt>
                <c:pt idx="427">
                  <c:v>1575</c:v>
                </c:pt>
                <c:pt idx="428">
                  <c:v>1455</c:v>
                </c:pt>
                <c:pt idx="429">
                  <c:v>1476</c:v>
                </c:pt>
                <c:pt idx="430">
                  <c:v>1425</c:v>
                </c:pt>
                <c:pt idx="431">
                  <c:v>1263</c:v>
                </c:pt>
                <c:pt idx="432">
                  <c:v>1398</c:v>
                </c:pt>
                <c:pt idx="433">
                  <c:v>1476</c:v>
                </c:pt>
                <c:pt idx="434">
                  <c:v>1251</c:v>
                </c:pt>
                <c:pt idx="435">
                  <c:v>1293</c:v>
                </c:pt>
                <c:pt idx="436">
                  <c:v>1356</c:v>
                </c:pt>
                <c:pt idx="437">
                  <c:v>1227</c:v>
                </c:pt>
                <c:pt idx="438">
                  <c:v>1242</c:v>
                </c:pt>
                <c:pt idx="439">
                  <c:v>1290</c:v>
                </c:pt>
                <c:pt idx="440">
                  <c:v>1398</c:v>
                </c:pt>
                <c:pt idx="441">
                  <c:v>1410</c:v>
                </c:pt>
                <c:pt idx="442">
                  <c:v>1356</c:v>
                </c:pt>
                <c:pt idx="443">
                  <c:v>1569</c:v>
                </c:pt>
                <c:pt idx="444">
                  <c:v>1308</c:v>
                </c:pt>
                <c:pt idx="445">
                  <c:v>1200</c:v>
                </c:pt>
                <c:pt idx="446">
                  <c:v>1248</c:v>
                </c:pt>
                <c:pt idx="447">
                  <c:v>1293</c:v>
                </c:pt>
                <c:pt idx="448">
                  <c:v>1350</c:v>
                </c:pt>
                <c:pt idx="449">
                  <c:v>1368</c:v>
                </c:pt>
                <c:pt idx="450">
                  <c:v>1386</c:v>
                </c:pt>
                <c:pt idx="451">
                  <c:v>1398</c:v>
                </c:pt>
                <c:pt idx="452">
                  <c:v>1401</c:v>
                </c:pt>
                <c:pt idx="453">
                  <c:v>1470</c:v>
                </c:pt>
                <c:pt idx="454">
                  <c:v>1455</c:v>
                </c:pt>
                <c:pt idx="455">
                  <c:v>1350</c:v>
                </c:pt>
                <c:pt idx="456">
                  <c:v>1263</c:v>
                </c:pt>
                <c:pt idx="457">
                  <c:v>1266</c:v>
                </c:pt>
                <c:pt idx="458">
                  <c:v>1344</c:v>
                </c:pt>
                <c:pt idx="459">
                  <c:v>1428</c:v>
                </c:pt>
                <c:pt idx="460">
                  <c:v>1386</c:v>
                </c:pt>
                <c:pt idx="461">
                  <c:v>1542</c:v>
                </c:pt>
                <c:pt idx="462">
                  <c:v>1443</c:v>
                </c:pt>
                <c:pt idx="463">
                  <c:v>1500</c:v>
                </c:pt>
                <c:pt idx="464">
                  <c:v>1623</c:v>
                </c:pt>
                <c:pt idx="465">
                  <c:v>1461</c:v>
                </c:pt>
                <c:pt idx="466">
                  <c:v>1311</c:v>
                </c:pt>
                <c:pt idx="467">
                  <c:v>1101</c:v>
                </c:pt>
                <c:pt idx="468">
                  <c:v>1536</c:v>
                </c:pt>
                <c:pt idx="469">
                  <c:v>1461</c:v>
                </c:pt>
                <c:pt idx="470">
                  <c:v>1404</c:v>
                </c:pt>
                <c:pt idx="471">
                  <c:v>1458</c:v>
                </c:pt>
                <c:pt idx="472">
                  <c:v>1455</c:v>
                </c:pt>
                <c:pt idx="473">
                  <c:v>1452</c:v>
                </c:pt>
                <c:pt idx="474">
                  <c:v>1491</c:v>
                </c:pt>
                <c:pt idx="475">
                  <c:v>1449</c:v>
                </c:pt>
                <c:pt idx="476">
                  <c:v>1554</c:v>
                </c:pt>
                <c:pt idx="477">
                  <c:v>1578</c:v>
                </c:pt>
                <c:pt idx="478">
                  <c:v>1527</c:v>
                </c:pt>
                <c:pt idx="479">
                  <c:v>1404</c:v>
                </c:pt>
                <c:pt idx="480">
                  <c:v>1539</c:v>
                </c:pt>
                <c:pt idx="481">
                  <c:v>1494</c:v>
                </c:pt>
                <c:pt idx="482">
                  <c:v>1563</c:v>
                </c:pt>
                <c:pt idx="483">
                  <c:v>1611</c:v>
                </c:pt>
                <c:pt idx="484">
                  <c:v>1458</c:v>
                </c:pt>
                <c:pt idx="485">
                  <c:v>1578</c:v>
                </c:pt>
                <c:pt idx="486">
                  <c:v>1458</c:v>
                </c:pt>
                <c:pt idx="487">
                  <c:v>1479</c:v>
                </c:pt>
                <c:pt idx="488">
                  <c:v>1665</c:v>
                </c:pt>
                <c:pt idx="489">
                  <c:v>1596</c:v>
                </c:pt>
                <c:pt idx="490">
                  <c:v>1548</c:v>
                </c:pt>
                <c:pt idx="491">
                  <c:v>1560</c:v>
                </c:pt>
                <c:pt idx="492">
                  <c:v>1443</c:v>
                </c:pt>
                <c:pt idx="493">
                  <c:v>1677</c:v>
                </c:pt>
                <c:pt idx="494">
                  <c:v>1767</c:v>
                </c:pt>
                <c:pt idx="495">
                  <c:v>1734</c:v>
                </c:pt>
                <c:pt idx="496">
                  <c:v>1719</c:v>
                </c:pt>
                <c:pt idx="497">
                  <c:v>1557</c:v>
                </c:pt>
                <c:pt idx="498">
                  <c:v>1731</c:v>
                </c:pt>
                <c:pt idx="499">
                  <c:v>1680</c:v>
                </c:pt>
                <c:pt idx="500">
                  <c:v>1725</c:v>
                </c:pt>
                <c:pt idx="501">
                  <c:v>1647</c:v>
                </c:pt>
                <c:pt idx="502">
                  <c:v>1593</c:v>
                </c:pt>
                <c:pt idx="503">
                  <c:v>1359</c:v>
                </c:pt>
                <c:pt idx="504">
                  <c:v>1428</c:v>
                </c:pt>
                <c:pt idx="505">
                  <c:v>1662</c:v>
                </c:pt>
                <c:pt idx="506">
                  <c:v>1725</c:v>
                </c:pt>
                <c:pt idx="507">
                  <c:v>1602</c:v>
                </c:pt>
                <c:pt idx="508">
                  <c:v>1650</c:v>
                </c:pt>
                <c:pt idx="509">
                  <c:v>1548</c:v>
                </c:pt>
                <c:pt idx="510">
                  <c:v>1503</c:v>
                </c:pt>
                <c:pt idx="511">
                  <c:v>1377</c:v>
                </c:pt>
                <c:pt idx="512">
                  <c:v>1371</c:v>
                </c:pt>
                <c:pt idx="513">
                  <c:v>1314</c:v>
                </c:pt>
                <c:pt idx="514">
                  <c:v>1230</c:v>
                </c:pt>
                <c:pt idx="515">
                  <c:v>1242</c:v>
                </c:pt>
                <c:pt idx="516">
                  <c:v>1188</c:v>
                </c:pt>
                <c:pt idx="517">
                  <c:v>1344</c:v>
                </c:pt>
                <c:pt idx="518">
                  <c:v>1233</c:v>
                </c:pt>
                <c:pt idx="519">
                  <c:v>1254</c:v>
                </c:pt>
                <c:pt idx="520">
                  <c:v>1062</c:v>
                </c:pt>
                <c:pt idx="521">
                  <c:v>1143</c:v>
                </c:pt>
                <c:pt idx="522">
                  <c:v>1053</c:v>
                </c:pt>
                <c:pt idx="523">
                  <c:v>1056</c:v>
                </c:pt>
                <c:pt idx="524">
                  <c:v>1050</c:v>
                </c:pt>
                <c:pt idx="525">
                  <c:v>1107</c:v>
                </c:pt>
                <c:pt idx="526">
                  <c:v>1026</c:v>
                </c:pt>
                <c:pt idx="527">
                  <c:v>909</c:v>
                </c:pt>
                <c:pt idx="528">
                  <c:v>837</c:v>
                </c:pt>
                <c:pt idx="529">
                  <c:v>825</c:v>
                </c:pt>
                <c:pt idx="530">
                  <c:v>909</c:v>
                </c:pt>
                <c:pt idx="531">
                  <c:v>906</c:v>
                </c:pt>
                <c:pt idx="532">
                  <c:v>945</c:v>
                </c:pt>
                <c:pt idx="533">
                  <c:v>816</c:v>
                </c:pt>
                <c:pt idx="534">
                  <c:v>681</c:v>
                </c:pt>
                <c:pt idx="535">
                  <c:v>846</c:v>
                </c:pt>
                <c:pt idx="536">
                  <c:v>741</c:v>
                </c:pt>
                <c:pt idx="537">
                  <c:v>744</c:v>
                </c:pt>
                <c:pt idx="538">
                  <c:v>798</c:v>
                </c:pt>
                <c:pt idx="539">
                  <c:v>867</c:v>
                </c:pt>
                <c:pt idx="540">
                  <c:v>708</c:v>
                </c:pt>
                <c:pt idx="541">
                  <c:v>738</c:v>
                </c:pt>
                <c:pt idx="542">
                  <c:v>735</c:v>
                </c:pt>
                <c:pt idx="543">
                  <c:v>792</c:v>
                </c:pt>
                <c:pt idx="544">
                  <c:v>813</c:v>
                </c:pt>
                <c:pt idx="545">
                  <c:v>888</c:v>
                </c:pt>
                <c:pt idx="546">
                  <c:v>681</c:v>
                </c:pt>
                <c:pt idx="547">
                  <c:v>681</c:v>
                </c:pt>
                <c:pt idx="548">
                  <c:v>735</c:v>
                </c:pt>
                <c:pt idx="549">
                  <c:v>675</c:v>
                </c:pt>
                <c:pt idx="550">
                  <c:v>798</c:v>
                </c:pt>
                <c:pt idx="551">
                  <c:v>702</c:v>
                </c:pt>
                <c:pt idx="552">
                  <c:v>687</c:v>
                </c:pt>
                <c:pt idx="553">
                  <c:v>564</c:v>
                </c:pt>
                <c:pt idx="554">
                  <c:v>618</c:v>
                </c:pt>
                <c:pt idx="555">
                  <c:v>702</c:v>
                </c:pt>
                <c:pt idx="556">
                  <c:v>672</c:v>
                </c:pt>
                <c:pt idx="557">
                  <c:v>576</c:v>
                </c:pt>
                <c:pt idx="558">
                  <c:v>555</c:v>
                </c:pt>
                <c:pt idx="559">
                  <c:v>588</c:v>
                </c:pt>
                <c:pt idx="560">
                  <c:v>603</c:v>
                </c:pt>
                <c:pt idx="561">
                  <c:v>564</c:v>
                </c:pt>
                <c:pt idx="562">
                  <c:v>498</c:v>
                </c:pt>
                <c:pt idx="563">
                  <c:v>492</c:v>
                </c:pt>
                <c:pt idx="564">
                  <c:v>498</c:v>
                </c:pt>
                <c:pt idx="565">
                  <c:v>453</c:v>
                </c:pt>
                <c:pt idx="566">
                  <c:v>444</c:v>
                </c:pt>
                <c:pt idx="567">
                  <c:v>444</c:v>
                </c:pt>
                <c:pt idx="568">
                  <c:v>324</c:v>
                </c:pt>
                <c:pt idx="569">
                  <c:v>387</c:v>
                </c:pt>
                <c:pt idx="570">
                  <c:v>336</c:v>
                </c:pt>
                <c:pt idx="571">
                  <c:v>354</c:v>
                </c:pt>
                <c:pt idx="572">
                  <c:v>369</c:v>
                </c:pt>
                <c:pt idx="573">
                  <c:v>351</c:v>
                </c:pt>
                <c:pt idx="574">
                  <c:v>312</c:v>
                </c:pt>
                <c:pt idx="575">
                  <c:v>357</c:v>
                </c:pt>
                <c:pt idx="576">
                  <c:v>258</c:v>
                </c:pt>
                <c:pt idx="577">
                  <c:v>276</c:v>
                </c:pt>
                <c:pt idx="578">
                  <c:v>261</c:v>
                </c:pt>
                <c:pt idx="579">
                  <c:v>195</c:v>
                </c:pt>
                <c:pt idx="580">
                  <c:v>255</c:v>
                </c:pt>
                <c:pt idx="581">
                  <c:v>228</c:v>
                </c:pt>
                <c:pt idx="582">
                  <c:v>207</c:v>
                </c:pt>
                <c:pt idx="583">
                  <c:v>231</c:v>
                </c:pt>
                <c:pt idx="584">
                  <c:v>213</c:v>
                </c:pt>
                <c:pt idx="585">
                  <c:v>180</c:v>
                </c:pt>
                <c:pt idx="586">
                  <c:v>192</c:v>
                </c:pt>
                <c:pt idx="587">
                  <c:v>162</c:v>
                </c:pt>
                <c:pt idx="588">
                  <c:v>180</c:v>
                </c:pt>
                <c:pt idx="589">
                  <c:v>180</c:v>
                </c:pt>
                <c:pt idx="590">
                  <c:v>174</c:v>
                </c:pt>
                <c:pt idx="591">
                  <c:v>147</c:v>
                </c:pt>
                <c:pt idx="592">
                  <c:v>150</c:v>
                </c:pt>
                <c:pt idx="593">
                  <c:v>162</c:v>
                </c:pt>
                <c:pt idx="594">
                  <c:v>240</c:v>
                </c:pt>
                <c:pt idx="595">
                  <c:v>180</c:v>
                </c:pt>
                <c:pt idx="596">
                  <c:v>162</c:v>
                </c:pt>
                <c:pt idx="597">
                  <c:v>159</c:v>
                </c:pt>
                <c:pt idx="598">
                  <c:v>159</c:v>
                </c:pt>
                <c:pt idx="599">
                  <c:v>144</c:v>
                </c:pt>
                <c:pt idx="600">
                  <c:v>144</c:v>
                </c:pt>
                <c:pt idx="601">
                  <c:v>144</c:v>
                </c:pt>
                <c:pt idx="602">
                  <c:v>147</c:v>
                </c:pt>
                <c:pt idx="603">
                  <c:v>120</c:v>
                </c:pt>
                <c:pt idx="604">
                  <c:v>150</c:v>
                </c:pt>
                <c:pt idx="605">
                  <c:v>168</c:v>
                </c:pt>
                <c:pt idx="606">
                  <c:v>108</c:v>
                </c:pt>
                <c:pt idx="607">
                  <c:v>144</c:v>
                </c:pt>
                <c:pt idx="608">
                  <c:v>216</c:v>
                </c:pt>
                <c:pt idx="609">
                  <c:v>150</c:v>
                </c:pt>
                <c:pt idx="610">
                  <c:v>162</c:v>
                </c:pt>
                <c:pt idx="611">
                  <c:v>120</c:v>
                </c:pt>
                <c:pt idx="612">
                  <c:v>156</c:v>
                </c:pt>
                <c:pt idx="613">
                  <c:v>156</c:v>
                </c:pt>
                <c:pt idx="614">
                  <c:v>129</c:v>
                </c:pt>
                <c:pt idx="615">
                  <c:v>189</c:v>
                </c:pt>
                <c:pt idx="616">
                  <c:v>177</c:v>
                </c:pt>
                <c:pt idx="617">
                  <c:v>207</c:v>
                </c:pt>
                <c:pt idx="618">
                  <c:v>168</c:v>
                </c:pt>
                <c:pt idx="619">
                  <c:v>183</c:v>
                </c:pt>
                <c:pt idx="620">
                  <c:v>315</c:v>
                </c:pt>
                <c:pt idx="621">
                  <c:v>249</c:v>
                </c:pt>
                <c:pt idx="622">
                  <c:v>279</c:v>
                </c:pt>
                <c:pt idx="623">
                  <c:v>261</c:v>
                </c:pt>
                <c:pt idx="624">
                  <c:v>246</c:v>
                </c:pt>
                <c:pt idx="625">
                  <c:v>291</c:v>
                </c:pt>
                <c:pt idx="626">
                  <c:v>288</c:v>
                </c:pt>
                <c:pt idx="627">
                  <c:v>309</c:v>
                </c:pt>
                <c:pt idx="628">
                  <c:v>363</c:v>
                </c:pt>
                <c:pt idx="629">
                  <c:v>336</c:v>
                </c:pt>
                <c:pt idx="630">
                  <c:v>513</c:v>
                </c:pt>
                <c:pt idx="631">
                  <c:v>504</c:v>
                </c:pt>
                <c:pt idx="632">
                  <c:v>519</c:v>
                </c:pt>
                <c:pt idx="633">
                  <c:v>702</c:v>
                </c:pt>
                <c:pt idx="634">
                  <c:v>816</c:v>
                </c:pt>
                <c:pt idx="635">
                  <c:v>744</c:v>
                </c:pt>
                <c:pt idx="636">
                  <c:v>810</c:v>
                </c:pt>
                <c:pt idx="637">
                  <c:v>918</c:v>
                </c:pt>
                <c:pt idx="638">
                  <c:v>963</c:v>
                </c:pt>
                <c:pt idx="639">
                  <c:v>1122</c:v>
                </c:pt>
                <c:pt idx="640">
                  <c:v>1215</c:v>
                </c:pt>
                <c:pt idx="641">
                  <c:v>1380</c:v>
                </c:pt>
                <c:pt idx="642">
                  <c:v>1443</c:v>
                </c:pt>
                <c:pt idx="643">
                  <c:v>1563</c:v>
                </c:pt>
                <c:pt idx="644">
                  <c:v>1590</c:v>
                </c:pt>
                <c:pt idx="645">
                  <c:v>1713</c:v>
                </c:pt>
                <c:pt idx="646">
                  <c:v>1647</c:v>
                </c:pt>
                <c:pt idx="647">
                  <c:v>1485</c:v>
                </c:pt>
                <c:pt idx="648">
                  <c:v>1674</c:v>
                </c:pt>
                <c:pt idx="649">
                  <c:v>1761</c:v>
                </c:pt>
                <c:pt idx="650">
                  <c:v>1830</c:v>
                </c:pt>
                <c:pt idx="651">
                  <c:v>1884</c:v>
                </c:pt>
                <c:pt idx="652">
                  <c:v>1737</c:v>
                </c:pt>
                <c:pt idx="653">
                  <c:v>1713</c:v>
                </c:pt>
                <c:pt idx="654">
                  <c:v>1776</c:v>
                </c:pt>
                <c:pt idx="655">
                  <c:v>1608</c:v>
                </c:pt>
                <c:pt idx="656">
                  <c:v>1590</c:v>
                </c:pt>
                <c:pt idx="657">
                  <c:v>1614</c:v>
                </c:pt>
                <c:pt idx="658">
                  <c:v>1779</c:v>
                </c:pt>
                <c:pt idx="659">
                  <c:v>1497</c:v>
                </c:pt>
                <c:pt idx="660">
                  <c:v>1647</c:v>
                </c:pt>
                <c:pt idx="661">
                  <c:v>1233</c:v>
                </c:pt>
                <c:pt idx="662">
                  <c:v>1632</c:v>
                </c:pt>
                <c:pt idx="663">
                  <c:v>1512</c:v>
                </c:pt>
                <c:pt idx="664">
                  <c:v>1362</c:v>
                </c:pt>
                <c:pt idx="665">
                  <c:v>1278</c:v>
                </c:pt>
                <c:pt idx="666">
                  <c:v>1347</c:v>
                </c:pt>
                <c:pt idx="667">
                  <c:v>1422</c:v>
                </c:pt>
                <c:pt idx="668">
                  <c:v>1269</c:v>
                </c:pt>
                <c:pt idx="669">
                  <c:v>1329</c:v>
                </c:pt>
                <c:pt idx="670">
                  <c:v>1362</c:v>
                </c:pt>
                <c:pt idx="671">
                  <c:v>1392</c:v>
                </c:pt>
                <c:pt idx="672">
                  <c:v>1296</c:v>
                </c:pt>
                <c:pt idx="673">
                  <c:v>1113</c:v>
                </c:pt>
                <c:pt idx="674">
                  <c:v>1242</c:v>
                </c:pt>
                <c:pt idx="675">
                  <c:v>1293</c:v>
                </c:pt>
                <c:pt idx="676">
                  <c:v>1233</c:v>
                </c:pt>
                <c:pt idx="677">
                  <c:v>1218</c:v>
                </c:pt>
                <c:pt idx="678">
                  <c:v>1272</c:v>
                </c:pt>
                <c:pt idx="679">
                  <c:v>1017</c:v>
                </c:pt>
                <c:pt idx="680">
                  <c:v>1392</c:v>
                </c:pt>
                <c:pt idx="681">
                  <c:v>1104</c:v>
                </c:pt>
                <c:pt idx="682">
                  <c:v>1179</c:v>
                </c:pt>
                <c:pt idx="683">
                  <c:v>1335</c:v>
                </c:pt>
                <c:pt idx="684">
                  <c:v>1251</c:v>
                </c:pt>
                <c:pt idx="685">
                  <c:v>1221</c:v>
                </c:pt>
                <c:pt idx="686">
                  <c:v>1293</c:v>
                </c:pt>
                <c:pt idx="687">
                  <c:v>1509</c:v>
                </c:pt>
                <c:pt idx="688">
                  <c:v>1029</c:v>
                </c:pt>
                <c:pt idx="689">
                  <c:v>1380</c:v>
                </c:pt>
                <c:pt idx="690">
                  <c:v>1245</c:v>
                </c:pt>
                <c:pt idx="691">
                  <c:v>1473</c:v>
                </c:pt>
                <c:pt idx="692">
                  <c:v>1590</c:v>
                </c:pt>
                <c:pt idx="693">
                  <c:v>1368</c:v>
                </c:pt>
                <c:pt idx="694">
                  <c:v>1539</c:v>
                </c:pt>
                <c:pt idx="695">
                  <c:v>1482</c:v>
                </c:pt>
                <c:pt idx="696">
                  <c:v>1479</c:v>
                </c:pt>
                <c:pt idx="697">
                  <c:v>1395</c:v>
                </c:pt>
                <c:pt idx="698">
                  <c:v>1482</c:v>
                </c:pt>
                <c:pt idx="699">
                  <c:v>1302</c:v>
                </c:pt>
                <c:pt idx="700">
                  <c:v>1416</c:v>
                </c:pt>
                <c:pt idx="701">
                  <c:v>1470</c:v>
                </c:pt>
                <c:pt idx="702">
                  <c:v>1443</c:v>
                </c:pt>
                <c:pt idx="703">
                  <c:v>1473</c:v>
                </c:pt>
                <c:pt idx="704">
                  <c:v>1395</c:v>
                </c:pt>
                <c:pt idx="705">
                  <c:v>1524</c:v>
                </c:pt>
                <c:pt idx="706">
                  <c:v>1347</c:v>
                </c:pt>
                <c:pt idx="707">
                  <c:v>1503</c:v>
                </c:pt>
                <c:pt idx="708">
                  <c:v>1446</c:v>
                </c:pt>
                <c:pt idx="709">
                  <c:v>1524</c:v>
                </c:pt>
                <c:pt idx="710">
                  <c:v>1212</c:v>
                </c:pt>
                <c:pt idx="711">
                  <c:v>33</c:v>
                </c:pt>
                <c:pt idx="712">
                  <c:v>3</c:v>
                </c:pt>
                <c:pt idx="713">
                  <c:v>1173</c:v>
                </c:pt>
                <c:pt idx="714">
                  <c:v>1434</c:v>
                </c:pt>
                <c:pt idx="715">
                  <c:v>1389</c:v>
                </c:pt>
                <c:pt idx="716">
                  <c:v>1440</c:v>
                </c:pt>
                <c:pt idx="717">
                  <c:v>1428</c:v>
                </c:pt>
                <c:pt idx="718">
                  <c:v>345</c:v>
                </c:pt>
                <c:pt idx="719">
                  <c:v>420</c:v>
                </c:pt>
                <c:pt idx="720">
                  <c:v>1356</c:v>
                </c:pt>
                <c:pt idx="721">
                  <c:v>1389</c:v>
                </c:pt>
                <c:pt idx="722">
                  <c:v>1401</c:v>
                </c:pt>
                <c:pt idx="723">
                  <c:v>1317</c:v>
                </c:pt>
                <c:pt idx="724">
                  <c:v>1422</c:v>
                </c:pt>
                <c:pt idx="725">
                  <c:v>1578</c:v>
                </c:pt>
                <c:pt idx="726">
                  <c:v>1518</c:v>
                </c:pt>
                <c:pt idx="727">
                  <c:v>1623</c:v>
                </c:pt>
                <c:pt idx="728">
                  <c:v>1542</c:v>
                </c:pt>
                <c:pt idx="729">
                  <c:v>1377</c:v>
                </c:pt>
                <c:pt idx="730">
                  <c:v>1548</c:v>
                </c:pt>
                <c:pt idx="731">
                  <c:v>1326</c:v>
                </c:pt>
                <c:pt idx="732">
                  <c:v>1398</c:v>
                </c:pt>
                <c:pt idx="733">
                  <c:v>1323</c:v>
                </c:pt>
                <c:pt idx="734">
                  <c:v>1410</c:v>
                </c:pt>
                <c:pt idx="735">
                  <c:v>1401</c:v>
                </c:pt>
                <c:pt idx="736">
                  <c:v>1383</c:v>
                </c:pt>
                <c:pt idx="737">
                  <c:v>1362</c:v>
                </c:pt>
                <c:pt idx="738">
                  <c:v>1416</c:v>
                </c:pt>
                <c:pt idx="739">
                  <c:v>1458</c:v>
                </c:pt>
                <c:pt idx="740">
                  <c:v>1461</c:v>
                </c:pt>
                <c:pt idx="741">
                  <c:v>1482</c:v>
                </c:pt>
                <c:pt idx="742">
                  <c:v>1374</c:v>
                </c:pt>
                <c:pt idx="743">
                  <c:v>1311</c:v>
                </c:pt>
                <c:pt idx="744">
                  <c:v>1401</c:v>
                </c:pt>
                <c:pt idx="745">
                  <c:v>1443</c:v>
                </c:pt>
                <c:pt idx="746">
                  <c:v>1452</c:v>
                </c:pt>
                <c:pt idx="747">
                  <c:v>1509</c:v>
                </c:pt>
                <c:pt idx="748">
                  <c:v>1485</c:v>
                </c:pt>
                <c:pt idx="749">
                  <c:v>1467</c:v>
                </c:pt>
                <c:pt idx="750">
                  <c:v>1485</c:v>
                </c:pt>
                <c:pt idx="751">
                  <c:v>1554</c:v>
                </c:pt>
                <c:pt idx="752">
                  <c:v>1542</c:v>
                </c:pt>
                <c:pt idx="753">
                  <c:v>1533</c:v>
                </c:pt>
                <c:pt idx="754">
                  <c:v>1428</c:v>
                </c:pt>
                <c:pt idx="755">
                  <c:v>1464</c:v>
                </c:pt>
                <c:pt idx="756">
                  <c:v>1371</c:v>
                </c:pt>
                <c:pt idx="757">
                  <c:v>1335</c:v>
                </c:pt>
                <c:pt idx="758">
                  <c:v>1305</c:v>
                </c:pt>
                <c:pt idx="759">
                  <c:v>1563</c:v>
                </c:pt>
                <c:pt idx="760">
                  <c:v>1644</c:v>
                </c:pt>
                <c:pt idx="761">
                  <c:v>1596</c:v>
                </c:pt>
                <c:pt idx="762">
                  <c:v>1452</c:v>
                </c:pt>
                <c:pt idx="763">
                  <c:v>1569</c:v>
                </c:pt>
                <c:pt idx="764">
                  <c:v>1671</c:v>
                </c:pt>
                <c:pt idx="765">
                  <c:v>1512</c:v>
                </c:pt>
                <c:pt idx="766">
                  <c:v>1617</c:v>
                </c:pt>
                <c:pt idx="767">
                  <c:v>1623</c:v>
                </c:pt>
                <c:pt idx="768">
                  <c:v>1458</c:v>
                </c:pt>
                <c:pt idx="769">
                  <c:v>1533</c:v>
                </c:pt>
                <c:pt idx="770">
                  <c:v>1623</c:v>
                </c:pt>
                <c:pt idx="771">
                  <c:v>1593</c:v>
                </c:pt>
                <c:pt idx="772">
                  <c:v>1620</c:v>
                </c:pt>
                <c:pt idx="773">
                  <c:v>1575</c:v>
                </c:pt>
                <c:pt idx="774">
                  <c:v>1467</c:v>
                </c:pt>
                <c:pt idx="775">
                  <c:v>1644</c:v>
                </c:pt>
                <c:pt idx="776">
                  <c:v>1677</c:v>
                </c:pt>
                <c:pt idx="777">
                  <c:v>1503</c:v>
                </c:pt>
                <c:pt idx="778">
                  <c:v>1698</c:v>
                </c:pt>
                <c:pt idx="779">
                  <c:v>1554</c:v>
                </c:pt>
                <c:pt idx="780">
                  <c:v>1623</c:v>
                </c:pt>
                <c:pt idx="781">
                  <c:v>1650</c:v>
                </c:pt>
                <c:pt idx="782">
                  <c:v>1665</c:v>
                </c:pt>
                <c:pt idx="783">
                  <c:v>1560</c:v>
                </c:pt>
                <c:pt idx="784">
                  <c:v>1653</c:v>
                </c:pt>
                <c:pt idx="785">
                  <c:v>1686</c:v>
                </c:pt>
                <c:pt idx="786">
                  <c:v>1401</c:v>
                </c:pt>
                <c:pt idx="787">
                  <c:v>1539</c:v>
                </c:pt>
                <c:pt idx="788">
                  <c:v>1605</c:v>
                </c:pt>
                <c:pt idx="789">
                  <c:v>1557</c:v>
                </c:pt>
                <c:pt idx="790">
                  <c:v>1608</c:v>
                </c:pt>
                <c:pt idx="791">
                  <c:v>1620</c:v>
                </c:pt>
                <c:pt idx="792">
                  <c:v>1599</c:v>
                </c:pt>
                <c:pt idx="793">
                  <c:v>1551</c:v>
                </c:pt>
                <c:pt idx="794">
                  <c:v>1605</c:v>
                </c:pt>
                <c:pt idx="795">
                  <c:v>1548</c:v>
                </c:pt>
                <c:pt idx="796">
                  <c:v>1593</c:v>
                </c:pt>
                <c:pt idx="797">
                  <c:v>1509</c:v>
                </c:pt>
                <c:pt idx="798">
                  <c:v>1401</c:v>
                </c:pt>
                <c:pt idx="799">
                  <c:v>1500</c:v>
                </c:pt>
                <c:pt idx="800">
                  <c:v>1305</c:v>
                </c:pt>
                <c:pt idx="801">
                  <c:v>1458</c:v>
                </c:pt>
                <c:pt idx="802">
                  <c:v>1203</c:v>
                </c:pt>
                <c:pt idx="803">
                  <c:v>1260</c:v>
                </c:pt>
                <c:pt idx="804">
                  <c:v>1179</c:v>
                </c:pt>
                <c:pt idx="805">
                  <c:v>1203</c:v>
                </c:pt>
                <c:pt idx="806">
                  <c:v>1233</c:v>
                </c:pt>
                <c:pt idx="807">
                  <c:v>1140</c:v>
                </c:pt>
                <c:pt idx="808">
                  <c:v>1284</c:v>
                </c:pt>
                <c:pt idx="809">
                  <c:v>1098</c:v>
                </c:pt>
                <c:pt idx="810">
                  <c:v>1044</c:v>
                </c:pt>
                <c:pt idx="811">
                  <c:v>1044</c:v>
                </c:pt>
                <c:pt idx="812">
                  <c:v>1161</c:v>
                </c:pt>
                <c:pt idx="813">
                  <c:v>1062</c:v>
                </c:pt>
                <c:pt idx="814">
                  <c:v>1011</c:v>
                </c:pt>
                <c:pt idx="815">
                  <c:v>927</c:v>
                </c:pt>
                <c:pt idx="816">
                  <c:v>993</c:v>
                </c:pt>
                <c:pt idx="817">
                  <c:v>870</c:v>
                </c:pt>
                <c:pt idx="818">
                  <c:v>1008</c:v>
                </c:pt>
                <c:pt idx="819">
                  <c:v>939</c:v>
                </c:pt>
                <c:pt idx="820">
                  <c:v>882</c:v>
                </c:pt>
                <c:pt idx="821">
                  <c:v>951</c:v>
                </c:pt>
                <c:pt idx="822">
                  <c:v>948</c:v>
                </c:pt>
                <c:pt idx="823">
                  <c:v>714</c:v>
                </c:pt>
                <c:pt idx="824">
                  <c:v>765</c:v>
                </c:pt>
                <c:pt idx="825">
                  <c:v>936</c:v>
                </c:pt>
                <c:pt idx="826">
                  <c:v>927</c:v>
                </c:pt>
                <c:pt idx="827">
                  <c:v>849</c:v>
                </c:pt>
                <c:pt idx="828">
                  <c:v>939</c:v>
                </c:pt>
                <c:pt idx="829">
                  <c:v>783</c:v>
                </c:pt>
                <c:pt idx="830">
                  <c:v>750</c:v>
                </c:pt>
                <c:pt idx="831">
                  <c:v>855</c:v>
                </c:pt>
                <c:pt idx="832">
                  <c:v>801</c:v>
                </c:pt>
                <c:pt idx="833">
                  <c:v>702</c:v>
                </c:pt>
                <c:pt idx="834">
                  <c:v>813</c:v>
                </c:pt>
                <c:pt idx="835">
                  <c:v>1056</c:v>
                </c:pt>
                <c:pt idx="836">
                  <c:v>777</c:v>
                </c:pt>
                <c:pt idx="837">
                  <c:v>999</c:v>
                </c:pt>
                <c:pt idx="838">
                  <c:v>711</c:v>
                </c:pt>
                <c:pt idx="839">
                  <c:v>729</c:v>
                </c:pt>
                <c:pt idx="840">
                  <c:v>606</c:v>
                </c:pt>
                <c:pt idx="841">
                  <c:v>810</c:v>
                </c:pt>
                <c:pt idx="842">
                  <c:v>789</c:v>
                </c:pt>
                <c:pt idx="843">
                  <c:v>759</c:v>
                </c:pt>
                <c:pt idx="844">
                  <c:v>681</c:v>
                </c:pt>
                <c:pt idx="845">
                  <c:v>567</c:v>
                </c:pt>
                <c:pt idx="846">
                  <c:v>714</c:v>
                </c:pt>
                <c:pt idx="847">
                  <c:v>555</c:v>
                </c:pt>
                <c:pt idx="848">
                  <c:v>630</c:v>
                </c:pt>
                <c:pt idx="849">
                  <c:v>591</c:v>
                </c:pt>
                <c:pt idx="850">
                  <c:v>528</c:v>
                </c:pt>
                <c:pt idx="851">
                  <c:v>411</c:v>
                </c:pt>
                <c:pt idx="852">
                  <c:v>507</c:v>
                </c:pt>
                <c:pt idx="853">
                  <c:v>501</c:v>
                </c:pt>
                <c:pt idx="854">
                  <c:v>423</c:v>
                </c:pt>
                <c:pt idx="855">
                  <c:v>390</c:v>
                </c:pt>
                <c:pt idx="856">
                  <c:v>417</c:v>
                </c:pt>
                <c:pt idx="857">
                  <c:v>432</c:v>
                </c:pt>
                <c:pt idx="858">
                  <c:v>411</c:v>
                </c:pt>
                <c:pt idx="859">
                  <c:v>387</c:v>
                </c:pt>
                <c:pt idx="860">
                  <c:v>366</c:v>
                </c:pt>
                <c:pt idx="861">
                  <c:v>345</c:v>
                </c:pt>
                <c:pt idx="862">
                  <c:v>324</c:v>
                </c:pt>
                <c:pt idx="863">
                  <c:v>291</c:v>
                </c:pt>
                <c:pt idx="864">
                  <c:v>327</c:v>
                </c:pt>
                <c:pt idx="865">
                  <c:v>273</c:v>
                </c:pt>
                <c:pt idx="866">
                  <c:v>300</c:v>
                </c:pt>
                <c:pt idx="867">
                  <c:v>246</c:v>
                </c:pt>
                <c:pt idx="868">
                  <c:v>327</c:v>
                </c:pt>
                <c:pt idx="869">
                  <c:v>252</c:v>
                </c:pt>
                <c:pt idx="870">
                  <c:v>219</c:v>
                </c:pt>
                <c:pt idx="871">
                  <c:v>267</c:v>
                </c:pt>
                <c:pt idx="872">
                  <c:v>246</c:v>
                </c:pt>
                <c:pt idx="873">
                  <c:v>252</c:v>
                </c:pt>
                <c:pt idx="874">
                  <c:v>243</c:v>
                </c:pt>
                <c:pt idx="875">
                  <c:v>183</c:v>
                </c:pt>
                <c:pt idx="876">
                  <c:v>186</c:v>
                </c:pt>
                <c:pt idx="877">
                  <c:v>180</c:v>
                </c:pt>
                <c:pt idx="878">
                  <c:v>159</c:v>
                </c:pt>
                <c:pt idx="879">
                  <c:v>183</c:v>
                </c:pt>
                <c:pt idx="880">
                  <c:v>195</c:v>
                </c:pt>
                <c:pt idx="881">
                  <c:v>195</c:v>
                </c:pt>
                <c:pt idx="882">
                  <c:v>183</c:v>
                </c:pt>
                <c:pt idx="883">
                  <c:v>129</c:v>
                </c:pt>
                <c:pt idx="884">
                  <c:v>237</c:v>
                </c:pt>
                <c:pt idx="885">
                  <c:v>189</c:v>
                </c:pt>
                <c:pt idx="886">
                  <c:v>204</c:v>
                </c:pt>
                <c:pt idx="887">
                  <c:v>177</c:v>
                </c:pt>
                <c:pt idx="888">
                  <c:v>213</c:v>
                </c:pt>
                <c:pt idx="889">
                  <c:v>174</c:v>
                </c:pt>
                <c:pt idx="890">
                  <c:v>162</c:v>
                </c:pt>
                <c:pt idx="891">
                  <c:v>222</c:v>
                </c:pt>
                <c:pt idx="892">
                  <c:v>282</c:v>
                </c:pt>
                <c:pt idx="893">
                  <c:v>141</c:v>
                </c:pt>
                <c:pt idx="894">
                  <c:v>177</c:v>
                </c:pt>
                <c:pt idx="895">
                  <c:v>177</c:v>
                </c:pt>
                <c:pt idx="896">
                  <c:v>177</c:v>
                </c:pt>
                <c:pt idx="897">
                  <c:v>180</c:v>
                </c:pt>
                <c:pt idx="898">
                  <c:v>234</c:v>
                </c:pt>
                <c:pt idx="899">
                  <c:v>156</c:v>
                </c:pt>
                <c:pt idx="900">
                  <c:v>132</c:v>
                </c:pt>
                <c:pt idx="901">
                  <c:v>180</c:v>
                </c:pt>
                <c:pt idx="902">
                  <c:v>153</c:v>
                </c:pt>
                <c:pt idx="903">
                  <c:v>189</c:v>
                </c:pt>
                <c:pt idx="904">
                  <c:v>147</c:v>
                </c:pt>
                <c:pt idx="905">
                  <c:v>219</c:v>
                </c:pt>
                <c:pt idx="906">
                  <c:v>207</c:v>
                </c:pt>
                <c:pt idx="907">
                  <c:v>207</c:v>
                </c:pt>
                <c:pt idx="908">
                  <c:v>201</c:v>
                </c:pt>
                <c:pt idx="909">
                  <c:v>276</c:v>
                </c:pt>
                <c:pt idx="910">
                  <c:v>291</c:v>
                </c:pt>
                <c:pt idx="911">
                  <c:v>291</c:v>
                </c:pt>
                <c:pt idx="912">
                  <c:v>225</c:v>
                </c:pt>
                <c:pt idx="913">
                  <c:v>264</c:v>
                </c:pt>
                <c:pt idx="914">
                  <c:v>270</c:v>
                </c:pt>
                <c:pt idx="915">
                  <c:v>321</c:v>
                </c:pt>
                <c:pt idx="916">
                  <c:v>396</c:v>
                </c:pt>
                <c:pt idx="917">
                  <c:v>414</c:v>
                </c:pt>
                <c:pt idx="918">
                  <c:v>504</c:v>
                </c:pt>
                <c:pt idx="919">
                  <c:v>477</c:v>
                </c:pt>
                <c:pt idx="920">
                  <c:v>657</c:v>
                </c:pt>
                <c:pt idx="921">
                  <c:v>711</c:v>
                </c:pt>
                <c:pt idx="922">
                  <c:v>813</c:v>
                </c:pt>
                <c:pt idx="923">
                  <c:v>678</c:v>
                </c:pt>
                <c:pt idx="924">
                  <c:v>849</c:v>
                </c:pt>
                <c:pt idx="925">
                  <c:v>870</c:v>
                </c:pt>
                <c:pt idx="926">
                  <c:v>990</c:v>
                </c:pt>
                <c:pt idx="927">
                  <c:v>1158</c:v>
                </c:pt>
                <c:pt idx="928">
                  <c:v>1179</c:v>
                </c:pt>
                <c:pt idx="929">
                  <c:v>1254</c:v>
                </c:pt>
                <c:pt idx="930">
                  <c:v>1386</c:v>
                </c:pt>
                <c:pt idx="931">
                  <c:v>1467</c:v>
                </c:pt>
                <c:pt idx="932">
                  <c:v>1614</c:v>
                </c:pt>
                <c:pt idx="933">
                  <c:v>1365</c:v>
                </c:pt>
                <c:pt idx="934">
                  <c:v>1617</c:v>
                </c:pt>
                <c:pt idx="935">
                  <c:v>1605</c:v>
                </c:pt>
                <c:pt idx="936">
                  <c:v>1818</c:v>
                </c:pt>
                <c:pt idx="937">
                  <c:v>1713</c:v>
                </c:pt>
                <c:pt idx="938">
                  <c:v>1869</c:v>
                </c:pt>
                <c:pt idx="939">
                  <c:v>1785</c:v>
                </c:pt>
                <c:pt idx="940">
                  <c:v>1767</c:v>
                </c:pt>
                <c:pt idx="941">
                  <c:v>1863</c:v>
                </c:pt>
                <c:pt idx="942">
                  <c:v>1758</c:v>
                </c:pt>
                <c:pt idx="943">
                  <c:v>1818</c:v>
                </c:pt>
                <c:pt idx="944">
                  <c:v>1710</c:v>
                </c:pt>
                <c:pt idx="945">
                  <c:v>1677</c:v>
                </c:pt>
                <c:pt idx="946">
                  <c:v>1599</c:v>
                </c:pt>
                <c:pt idx="947">
                  <c:v>1704</c:v>
                </c:pt>
                <c:pt idx="948">
                  <c:v>1701</c:v>
                </c:pt>
                <c:pt idx="949">
                  <c:v>1758</c:v>
                </c:pt>
                <c:pt idx="950">
                  <c:v>1545</c:v>
                </c:pt>
                <c:pt idx="951">
                  <c:v>1221</c:v>
                </c:pt>
                <c:pt idx="952">
                  <c:v>1590</c:v>
                </c:pt>
                <c:pt idx="953">
                  <c:v>1620</c:v>
                </c:pt>
                <c:pt idx="954">
                  <c:v>1542</c:v>
                </c:pt>
                <c:pt idx="955">
                  <c:v>1410</c:v>
                </c:pt>
                <c:pt idx="956">
                  <c:v>1485</c:v>
                </c:pt>
                <c:pt idx="957">
                  <c:v>1494</c:v>
                </c:pt>
                <c:pt idx="958">
                  <c:v>1422</c:v>
                </c:pt>
                <c:pt idx="959">
                  <c:v>1299</c:v>
                </c:pt>
                <c:pt idx="960">
                  <c:v>1434</c:v>
                </c:pt>
                <c:pt idx="961">
                  <c:v>1509</c:v>
                </c:pt>
                <c:pt idx="962">
                  <c:v>1452</c:v>
                </c:pt>
                <c:pt idx="963">
                  <c:v>1470</c:v>
                </c:pt>
                <c:pt idx="964">
                  <c:v>1491</c:v>
                </c:pt>
                <c:pt idx="965">
                  <c:v>1392</c:v>
                </c:pt>
                <c:pt idx="966">
                  <c:v>1146</c:v>
                </c:pt>
                <c:pt idx="967">
                  <c:v>1383</c:v>
                </c:pt>
                <c:pt idx="968">
                  <c:v>1287</c:v>
                </c:pt>
                <c:pt idx="969">
                  <c:v>1401</c:v>
                </c:pt>
                <c:pt idx="970">
                  <c:v>1584</c:v>
                </c:pt>
                <c:pt idx="971">
                  <c:v>1335</c:v>
                </c:pt>
                <c:pt idx="972">
                  <c:v>1374</c:v>
                </c:pt>
                <c:pt idx="973">
                  <c:v>1260</c:v>
                </c:pt>
                <c:pt idx="974">
                  <c:v>1206</c:v>
                </c:pt>
                <c:pt idx="975">
                  <c:v>1332</c:v>
                </c:pt>
                <c:pt idx="976">
                  <c:v>1470</c:v>
                </c:pt>
                <c:pt idx="977">
                  <c:v>1542</c:v>
                </c:pt>
                <c:pt idx="978">
                  <c:v>1491</c:v>
                </c:pt>
                <c:pt idx="979">
                  <c:v>1566</c:v>
                </c:pt>
                <c:pt idx="980">
                  <c:v>1617</c:v>
                </c:pt>
                <c:pt idx="981">
                  <c:v>1617</c:v>
                </c:pt>
                <c:pt idx="982">
                  <c:v>1593</c:v>
                </c:pt>
                <c:pt idx="983">
                  <c:v>1467</c:v>
                </c:pt>
                <c:pt idx="984">
                  <c:v>1272</c:v>
                </c:pt>
                <c:pt idx="985">
                  <c:v>1479</c:v>
                </c:pt>
                <c:pt idx="986">
                  <c:v>1554</c:v>
                </c:pt>
                <c:pt idx="987">
                  <c:v>1497</c:v>
                </c:pt>
                <c:pt idx="988">
                  <c:v>1461</c:v>
                </c:pt>
                <c:pt idx="989">
                  <c:v>1398</c:v>
                </c:pt>
                <c:pt idx="990">
                  <c:v>1536</c:v>
                </c:pt>
                <c:pt idx="991">
                  <c:v>1467</c:v>
                </c:pt>
                <c:pt idx="992">
                  <c:v>1557</c:v>
                </c:pt>
                <c:pt idx="993">
                  <c:v>1593</c:v>
                </c:pt>
                <c:pt idx="994">
                  <c:v>1569</c:v>
                </c:pt>
                <c:pt idx="995">
                  <c:v>1518</c:v>
                </c:pt>
                <c:pt idx="996">
                  <c:v>1332</c:v>
                </c:pt>
                <c:pt idx="997">
                  <c:v>1548</c:v>
                </c:pt>
                <c:pt idx="998">
                  <c:v>1587</c:v>
                </c:pt>
                <c:pt idx="999">
                  <c:v>1521</c:v>
                </c:pt>
                <c:pt idx="1000">
                  <c:v>1290</c:v>
                </c:pt>
                <c:pt idx="1001">
                  <c:v>1497</c:v>
                </c:pt>
                <c:pt idx="1002">
                  <c:v>1545</c:v>
                </c:pt>
                <c:pt idx="1003">
                  <c:v>1494</c:v>
                </c:pt>
                <c:pt idx="1004">
                  <c:v>1566</c:v>
                </c:pt>
                <c:pt idx="1005">
                  <c:v>1611</c:v>
                </c:pt>
                <c:pt idx="1006">
                  <c:v>1539</c:v>
                </c:pt>
                <c:pt idx="1007">
                  <c:v>1623</c:v>
                </c:pt>
                <c:pt idx="1008">
                  <c:v>1380</c:v>
                </c:pt>
                <c:pt idx="1009">
                  <c:v>1470</c:v>
                </c:pt>
                <c:pt idx="1010">
                  <c:v>1569</c:v>
                </c:pt>
                <c:pt idx="1011">
                  <c:v>1551</c:v>
                </c:pt>
                <c:pt idx="1012">
                  <c:v>1524</c:v>
                </c:pt>
                <c:pt idx="1013">
                  <c:v>1662</c:v>
                </c:pt>
                <c:pt idx="1014">
                  <c:v>1614</c:v>
                </c:pt>
                <c:pt idx="1015">
                  <c:v>1380</c:v>
                </c:pt>
                <c:pt idx="1016">
                  <c:v>1452</c:v>
                </c:pt>
                <c:pt idx="1017">
                  <c:v>1575</c:v>
                </c:pt>
                <c:pt idx="1018">
                  <c:v>1542</c:v>
                </c:pt>
                <c:pt idx="1019">
                  <c:v>1473</c:v>
                </c:pt>
                <c:pt idx="1020">
                  <c:v>1452</c:v>
                </c:pt>
                <c:pt idx="1021">
                  <c:v>1614</c:v>
                </c:pt>
                <c:pt idx="1022">
                  <c:v>1494</c:v>
                </c:pt>
                <c:pt idx="1023">
                  <c:v>1515</c:v>
                </c:pt>
                <c:pt idx="1024">
                  <c:v>1566</c:v>
                </c:pt>
                <c:pt idx="1025">
                  <c:v>1734</c:v>
                </c:pt>
                <c:pt idx="1026">
                  <c:v>1473</c:v>
                </c:pt>
                <c:pt idx="1027">
                  <c:v>1299</c:v>
                </c:pt>
                <c:pt idx="1028">
                  <c:v>1629</c:v>
                </c:pt>
                <c:pt idx="1029">
                  <c:v>1434</c:v>
                </c:pt>
                <c:pt idx="1030">
                  <c:v>1485</c:v>
                </c:pt>
                <c:pt idx="1031">
                  <c:v>1476</c:v>
                </c:pt>
                <c:pt idx="1032">
                  <c:v>1476</c:v>
                </c:pt>
                <c:pt idx="1033">
                  <c:v>1506</c:v>
                </c:pt>
                <c:pt idx="1034">
                  <c:v>1506</c:v>
                </c:pt>
                <c:pt idx="1035">
                  <c:v>1578</c:v>
                </c:pt>
                <c:pt idx="1036">
                  <c:v>1404</c:v>
                </c:pt>
                <c:pt idx="1037">
                  <c:v>1449</c:v>
                </c:pt>
                <c:pt idx="1038">
                  <c:v>1524</c:v>
                </c:pt>
                <c:pt idx="1039">
                  <c:v>1659</c:v>
                </c:pt>
                <c:pt idx="1040">
                  <c:v>1347</c:v>
                </c:pt>
                <c:pt idx="1041">
                  <c:v>1677</c:v>
                </c:pt>
                <c:pt idx="1042">
                  <c:v>1641</c:v>
                </c:pt>
                <c:pt idx="1043">
                  <c:v>1407</c:v>
                </c:pt>
                <c:pt idx="1044">
                  <c:v>1662</c:v>
                </c:pt>
                <c:pt idx="1045">
                  <c:v>1620</c:v>
                </c:pt>
                <c:pt idx="1046">
                  <c:v>1452</c:v>
                </c:pt>
                <c:pt idx="1047">
                  <c:v>1605</c:v>
                </c:pt>
                <c:pt idx="1048">
                  <c:v>1440</c:v>
                </c:pt>
                <c:pt idx="1049">
                  <c:v>1494</c:v>
                </c:pt>
                <c:pt idx="1050">
                  <c:v>1590</c:v>
                </c:pt>
                <c:pt idx="1051">
                  <c:v>1545</c:v>
                </c:pt>
                <c:pt idx="1052">
                  <c:v>1563</c:v>
                </c:pt>
                <c:pt idx="1053">
                  <c:v>1581</c:v>
                </c:pt>
                <c:pt idx="1054">
                  <c:v>1500</c:v>
                </c:pt>
                <c:pt idx="1055">
                  <c:v>1692</c:v>
                </c:pt>
                <c:pt idx="1056">
                  <c:v>1446</c:v>
                </c:pt>
                <c:pt idx="1057">
                  <c:v>1590</c:v>
                </c:pt>
                <c:pt idx="1058">
                  <c:v>1620</c:v>
                </c:pt>
                <c:pt idx="1059">
                  <c:v>1560</c:v>
                </c:pt>
                <c:pt idx="1060">
                  <c:v>1641</c:v>
                </c:pt>
                <c:pt idx="1061">
                  <c:v>1593</c:v>
                </c:pt>
                <c:pt idx="1062">
                  <c:v>1638</c:v>
                </c:pt>
                <c:pt idx="1063">
                  <c:v>1593</c:v>
                </c:pt>
                <c:pt idx="1064">
                  <c:v>1578</c:v>
                </c:pt>
                <c:pt idx="1065">
                  <c:v>1584</c:v>
                </c:pt>
                <c:pt idx="1066">
                  <c:v>1590</c:v>
                </c:pt>
                <c:pt idx="1067">
                  <c:v>1608</c:v>
                </c:pt>
                <c:pt idx="1068">
                  <c:v>1569</c:v>
                </c:pt>
                <c:pt idx="1069">
                  <c:v>1680</c:v>
                </c:pt>
                <c:pt idx="1070">
                  <c:v>1710</c:v>
                </c:pt>
                <c:pt idx="1071">
                  <c:v>1758</c:v>
                </c:pt>
                <c:pt idx="1072">
                  <c:v>1686</c:v>
                </c:pt>
                <c:pt idx="1073">
                  <c:v>1794</c:v>
                </c:pt>
                <c:pt idx="1074">
                  <c:v>1695</c:v>
                </c:pt>
                <c:pt idx="1075">
                  <c:v>1686</c:v>
                </c:pt>
                <c:pt idx="1076">
                  <c:v>1596</c:v>
                </c:pt>
                <c:pt idx="1077">
                  <c:v>1728</c:v>
                </c:pt>
                <c:pt idx="1078">
                  <c:v>1587</c:v>
                </c:pt>
                <c:pt idx="1079">
                  <c:v>1611</c:v>
                </c:pt>
                <c:pt idx="1080">
                  <c:v>1626</c:v>
                </c:pt>
                <c:pt idx="1081">
                  <c:v>1626</c:v>
                </c:pt>
                <c:pt idx="1082">
                  <c:v>1311</c:v>
                </c:pt>
                <c:pt idx="1083">
                  <c:v>1593</c:v>
                </c:pt>
                <c:pt idx="1084">
                  <c:v>1581</c:v>
                </c:pt>
                <c:pt idx="1085">
                  <c:v>1584</c:v>
                </c:pt>
                <c:pt idx="1086">
                  <c:v>1371</c:v>
                </c:pt>
                <c:pt idx="1087">
                  <c:v>1491</c:v>
                </c:pt>
                <c:pt idx="1088">
                  <c:v>1374</c:v>
                </c:pt>
                <c:pt idx="1089">
                  <c:v>1431</c:v>
                </c:pt>
                <c:pt idx="1090">
                  <c:v>1524</c:v>
                </c:pt>
                <c:pt idx="1091">
                  <c:v>1347</c:v>
                </c:pt>
                <c:pt idx="1092">
                  <c:v>1188</c:v>
                </c:pt>
                <c:pt idx="1093">
                  <c:v>1257</c:v>
                </c:pt>
                <c:pt idx="1094">
                  <c:v>1140</c:v>
                </c:pt>
                <c:pt idx="1095">
                  <c:v>1299</c:v>
                </c:pt>
                <c:pt idx="1096">
                  <c:v>1200</c:v>
                </c:pt>
                <c:pt idx="1097">
                  <c:v>1272</c:v>
                </c:pt>
                <c:pt idx="1098">
                  <c:v>1305</c:v>
                </c:pt>
                <c:pt idx="1099">
                  <c:v>1227</c:v>
                </c:pt>
                <c:pt idx="1100">
                  <c:v>1080</c:v>
                </c:pt>
                <c:pt idx="1101">
                  <c:v>1146</c:v>
                </c:pt>
                <c:pt idx="1102">
                  <c:v>1152</c:v>
                </c:pt>
                <c:pt idx="1103">
                  <c:v>1146</c:v>
                </c:pt>
                <c:pt idx="1104">
                  <c:v>999</c:v>
                </c:pt>
                <c:pt idx="1105">
                  <c:v>1059</c:v>
                </c:pt>
                <c:pt idx="1106">
                  <c:v>1128</c:v>
                </c:pt>
                <c:pt idx="1107">
                  <c:v>1098</c:v>
                </c:pt>
                <c:pt idx="1108">
                  <c:v>987</c:v>
                </c:pt>
                <c:pt idx="1109">
                  <c:v>978</c:v>
                </c:pt>
                <c:pt idx="1110">
                  <c:v>1095</c:v>
                </c:pt>
                <c:pt idx="1111">
                  <c:v>1062</c:v>
                </c:pt>
                <c:pt idx="1112">
                  <c:v>1032</c:v>
                </c:pt>
                <c:pt idx="1113">
                  <c:v>1110</c:v>
                </c:pt>
                <c:pt idx="1114">
                  <c:v>945</c:v>
                </c:pt>
                <c:pt idx="1115">
                  <c:v>990</c:v>
                </c:pt>
                <c:pt idx="1116">
                  <c:v>1008</c:v>
                </c:pt>
                <c:pt idx="1117">
                  <c:v>939</c:v>
                </c:pt>
                <c:pt idx="1118">
                  <c:v>969</c:v>
                </c:pt>
                <c:pt idx="1119">
                  <c:v>948</c:v>
                </c:pt>
                <c:pt idx="1120">
                  <c:v>882</c:v>
                </c:pt>
                <c:pt idx="1121">
                  <c:v>954</c:v>
                </c:pt>
                <c:pt idx="1122">
                  <c:v>939</c:v>
                </c:pt>
                <c:pt idx="1123">
                  <c:v>942</c:v>
                </c:pt>
                <c:pt idx="1124">
                  <c:v>915</c:v>
                </c:pt>
                <c:pt idx="1125">
                  <c:v>876</c:v>
                </c:pt>
                <c:pt idx="1126">
                  <c:v>927</c:v>
                </c:pt>
                <c:pt idx="1127">
                  <c:v>939</c:v>
                </c:pt>
                <c:pt idx="1128">
                  <c:v>807</c:v>
                </c:pt>
                <c:pt idx="1129">
                  <c:v>858</c:v>
                </c:pt>
                <c:pt idx="1130">
                  <c:v>894</c:v>
                </c:pt>
                <c:pt idx="1131">
                  <c:v>903</c:v>
                </c:pt>
                <c:pt idx="1132">
                  <c:v>780</c:v>
                </c:pt>
                <c:pt idx="1133">
                  <c:v>807</c:v>
                </c:pt>
                <c:pt idx="1134">
                  <c:v>732</c:v>
                </c:pt>
                <c:pt idx="1135">
                  <c:v>744</c:v>
                </c:pt>
                <c:pt idx="1136">
                  <c:v>627</c:v>
                </c:pt>
                <c:pt idx="1137">
                  <c:v>831</c:v>
                </c:pt>
                <c:pt idx="1138">
                  <c:v>702</c:v>
                </c:pt>
                <c:pt idx="1139">
                  <c:v>621</c:v>
                </c:pt>
                <c:pt idx="1140">
                  <c:v>618</c:v>
                </c:pt>
                <c:pt idx="1141">
                  <c:v>558</c:v>
                </c:pt>
                <c:pt idx="1142">
                  <c:v>663</c:v>
                </c:pt>
                <c:pt idx="1143">
                  <c:v>597</c:v>
                </c:pt>
                <c:pt idx="1144">
                  <c:v>534</c:v>
                </c:pt>
                <c:pt idx="1145">
                  <c:v>567</c:v>
                </c:pt>
                <c:pt idx="1146">
                  <c:v>579</c:v>
                </c:pt>
                <c:pt idx="1147">
                  <c:v>507</c:v>
                </c:pt>
                <c:pt idx="1148">
                  <c:v>561</c:v>
                </c:pt>
                <c:pt idx="1149">
                  <c:v>507</c:v>
                </c:pt>
                <c:pt idx="1150">
                  <c:v>495</c:v>
                </c:pt>
                <c:pt idx="1151">
                  <c:v>447</c:v>
                </c:pt>
                <c:pt idx="1152">
                  <c:v>441</c:v>
                </c:pt>
                <c:pt idx="1153">
                  <c:v>456</c:v>
                </c:pt>
                <c:pt idx="1154">
                  <c:v>372</c:v>
                </c:pt>
                <c:pt idx="1155">
                  <c:v>447</c:v>
                </c:pt>
                <c:pt idx="1156">
                  <c:v>408</c:v>
                </c:pt>
                <c:pt idx="1157">
                  <c:v>414</c:v>
                </c:pt>
                <c:pt idx="1158">
                  <c:v>348</c:v>
                </c:pt>
                <c:pt idx="1159">
                  <c:v>270</c:v>
                </c:pt>
                <c:pt idx="1160">
                  <c:v>282</c:v>
                </c:pt>
                <c:pt idx="1161">
                  <c:v>390</c:v>
                </c:pt>
                <c:pt idx="1162">
                  <c:v>294</c:v>
                </c:pt>
                <c:pt idx="1163">
                  <c:v>294</c:v>
                </c:pt>
                <c:pt idx="1164">
                  <c:v>324</c:v>
                </c:pt>
                <c:pt idx="1165">
                  <c:v>297</c:v>
                </c:pt>
                <c:pt idx="1166">
                  <c:v>279</c:v>
                </c:pt>
                <c:pt idx="1167">
                  <c:v>300</c:v>
                </c:pt>
                <c:pt idx="1168">
                  <c:v>213</c:v>
                </c:pt>
                <c:pt idx="1169">
                  <c:v>231</c:v>
                </c:pt>
                <c:pt idx="1170">
                  <c:v>312</c:v>
                </c:pt>
                <c:pt idx="1171">
                  <c:v>273</c:v>
                </c:pt>
                <c:pt idx="1172">
                  <c:v>222</c:v>
                </c:pt>
                <c:pt idx="1173">
                  <c:v>246</c:v>
                </c:pt>
                <c:pt idx="1174">
                  <c:v>195</c:v>
                </c:pt>
                <c:pt idx="1175">
                  <c:v>237</c:v>
                </c:pt>
                <c:pt idx="1176">
                  <c:v>198</c:v>
                </c:pt>
                <c:pt idx="1177">
                  <c:v>240</c:v>
                </c:pt>
                <c:pt idx="1178">
                  <c:v>279</c:v>
                </c:pt>
                <c:pt idx="1179">
                  <c:v>276</c:v>
                </c:pt>
                <c:pt idx="1180">
                  <c:v>252</c:v>
                </c:pt>
                <c:pt idx="1181">
                  <c:v>231</c:v>
                </c:pt>
                <c:pt idx="1182">
                  <c:v>231</c:v>
                </c:pt>
                <c:pt idx="1183">
                  <c:v>216</c:v>
                </c:pt>
                <c:pt idx="1184">
                  <c:v>225</c:v>
                </c:pt>
                <c:pt idx="1185">
                  <c:v>222</c:v>
                </c:pt>
                <c:pt idx="1186">
                  <c:v>204</c:v>
                </c:pt>
                <c:pt idx="1187">
                  <c:v>219</c:v>
                </c:pt>
                <c:pt idx="1188">
                  <c:v>198</c:v>
                </c:pt>
                <c:pt idx="1189">
                  <c:v>243</c:v>
                </c:pt>
                <c:pt idx="1190">
                  <c:v>171</c:v>
                </c:pt>
                <c:pt idx="1191">
                  <c:v>174</c:v>
                </c:pt>
                <c:pt idx="1192">
                  <c:v>198</c:v>
                </c:pt>
                <c:pt idx="1193">
                  <c:v>153</c:v>
                </c:pt>
                <c:pt idx="1194">
                  <c:v>192</c:v>
                </c:pt>
                <c:pt idx="1195">
                  <c:v>177</c:v>
                </c:pt>
                <c:pt idx="1196">
                  <c:v>195</c:v>
                </c:pt>
                <c:pt idx="1197">
                  <c:v>207</c:v>
                </c:pt>
                <c:pt idx="1198">
                  <c:v>189</c:v>
                </c:pt>
                <c:pt idx="1199">
                  <c:v>207</c:v>
                </c:pt>
                <c:pt idx="1200">
                  <c:v>195</c:v>
                </c:pt>
                <c:pt idx="1201">
                  <c:v>198</c:v>
                </c:pt>
                <c:pt idx="1202">
                  <c:v>231</c:v>
                </c:pt>
                <c:pt idx="1203">
                  <c:v>210</c:v>
                </c:pt>
                <c:pt idx="1204">
                  <c:v>219</c:v>
                </c:pt>
                <c:pt idx="1205">
                  <c:v>225</c:v>
                </c:pt>
                <c:pt idx="1206">
                  <c:v>267</c:v>
                </c:pt>
                <c:pt idx="1207">
                  <c:v>267</c:v>
                </c:pt>
                <c:pt idx="1208">
                  <c:v>246</c:v>
                </c:pt>
                <c:pt idx="1209">
                  <c:v>354</c:v>
                </c:pt>
                <c:pt idx="1210">
                  <c:v>369</c:v>
                </c:pt>
                <c:pt idx="1211">
                  <c:v>321</c:v>
                </c:pt>
                <c:pt idx="1212">
                  <c:v>342</c:v>
                </c:pt>
                <c:pt idx="1213">
                  <c:v>345</c:v>
                </c:pt>
                <c:pt idx="1214">
                  <c:v>330</c:v>
                </c:pt>
                <c:pt idx="1215">
                  <c:v>405</c:v>
                </c:pt>
                <c:pt idx="1216">
                  <c:v>393</c:v>
                </c:pt>
                <c:pt idx="1217">
                  <c:v>465</c:v>
                </c:pt>
                <c:pt idx="1218">
                  <c:v>513</c:v>
                </c:pt>
                <c:pt idx="1219">
                  <c:v>519</c:v>
                </c:pt>
                <c:pt idx="1220">
                  <c:v>591</c:v>
                </c:pt>
                <c:pt idx="1221">
                  <c:v>636</c:v>
                </c:pt>
                <c:pt idx="1222">
                  <c:v>567</c:v>
                </c:pt>
                <c:pt idx="1223">
                  <c:v>621</c:v>
                </c:pt>
                <c:pt idx="1224">
                  <c:v>567</c:v>
                </c:pt>
                <c:pt idx="1225">
                  <c:v>639</c:v>
                </c:pt>
                <c:pt idx="1226">
                  <c:v>696</c:v>
                </c:pt>
                <c:pt idx="1227">
                  <c:v>708</c:v>
                </c:pt>
                <c:pt idx="1228">
                  <c:v>783</c:v>
                </c:pt>
                <c:pt idx="1229">
                  <c:v>699</c:v>
                </c:pt>
                <c:pt idx="1230">
                  <c:v>840</c:v>
                </c:pt>
                <c:pt idx="1231">
                  <c:v>885</c:v>
                </c:pt>
                <c:pt idx="1232">
                  <c:v>819</c:v>
                </c:pt>
                <c:pt idx="1233">
                  <c:v>1044</c:v>
                </c:pt>
                <c:pt idx="1234">
                  <c:v>855</c:v>
                </c:pt>
                <c:pt idx="1235">
                  <c:v>930</c:v>
                </c:pt>
                <c:pt idx="1236">
                  <c:v>894</c:v>
                </c:pt>
                <c:pt idx="1237">
                  <c:v>891</c:v>
                </c:pt>
                <c:pt idx="1238">
                  <c:v>936</c:v>
                </c:pt>
                <c:pt idx="1239">
                  <c:v>918</c:v>
                </c:pt>
                <c:pt idx="1240">
                  <c:v>996</c:v>
                </c:pt>
                <c:pt idx="1241">
                  <c:v>1014</c:v>
                </c:pt>
                <c:pt idx="1242">
                  <c:v>1017</c:v>
                </c:pt>
                <c:pt idx="1243">
                  <c:v>1227</c:v>
                </c:pt>
                <c:pt idx="1244">
                  <c:v>1248</c:v>
                </c:pt>
                <c:pt idx="1245">
                  <c:v>1296</c:v>
                </c:pt>
                <c:pt idx="1246">
                  <c:v>1254</c:v>
                </c:pt>
                <c:pt idx="1247">
                  <c:v>1365</c:v>
                </c:pt>
                <c:pt idx="1248">
                  <c:v>1356</c:v>
                </c:pt>
                <c:pt idx="1249">
                  <c:v>1185</c:v>
                </c:pt>
                <c:pt idx="1250">
                  <c:v>1197</c:v>
                </c:pt>
                <c:pt idx="1251">
                  <c:v>1287</c:v>
                </c:pt>
                <c:pt idx="1252">
                  <c:v>1098</c:v>
                </c:pt>
                <c:pt idx="1253">
                  <c:v>1443</c:v>
                </c:pt>
                <c:pt idx="1254">
                  <c:v>1320</c:v>
                </c:pt>
                <c:pt idx="1255">
                  <c:v>1302</c:v>
                </c:pt>
                <c:pt idx="1256">
                  <c:v>1563</c:v>
                </c:pt>
                <c:pt idx="1257">
                  <c:v>1467</c:v>
                </c:pt>
                <c:pt idx="1258">
                  <c:v>1599</c:v>
                </c:pt>
                <c:pt idx="1259">
                  <c:v>1368</c:v>
                </c:pt>
                <c:pt idx="1260">
                  <c:v>1341</c:v>
                </c:pt>
                <c:pt idx="1261">
                  <c:v>1458</c:v>
                </c:pt>
                <c:pt idx="1262">
                  <c:v>1290</c:v>
                </c:pt>
                <c:pt idx="1263">
                  <c:v>1344</c:v>
                </c:pt>
                <c:pt idx="1264">
                  <c:v>1392</c:v>
                </c:pt>
                <c:pt idx="1265">
                  <c:v>1251</c:v>
                </c:pt>
                <c:pt idx="1266">
                  <c:v>1491</c:v>
                </c:pt>
                <c:pt idx="1267">
                  <c:v>1398</c:v>
                </c:pt>
                <c:pt idx="1268">
                  <c:v>1509</c:v>
                </c:pt>
                <c:pt idx="1269">
                  <c:v>1485</c:v>
                </c:pt>
                <c:pt idx="1270">
                  <c:v>1446</c:v>
                </c:pt>
                <c:pt idx="1271">
                  <c:v>1431</c:v>
                </c:pt>
                <c:pt idx="1272">
                  <c:v>1413</c:v>
                </c:pt>
                <c:pt idx="1273">
                  <c:v>1347</c:v>
                </c:pt>
                <c:pt idx="1274">
                  <c:v>1344</c:v>
                </c:pt>
                <c:pt idx="1275">
                  <c:v>1494</c:v>
                </c:pt>
                <c:pt idx="1276">
                  <c:v>1353</c:v>
                </c:pt>
                <c:pt idx="1277">
                  <c:v>1395</c:v>
                </c:pt>
                <c:pt idx="1278">
                  <c:v>1437</c:v>
                </c:pt>
                <c:pt idx="1279">
                  <c:v>1416</c:v>
                </c:pt>
                <c:pt idx="1280">
                  <c:v>1488</c:v>
                </c:pt>
                <c:pt idx="1281">
                  <c:v>1566</c:v>
                </c:pt>
                <c:pt idx="1282">
                  <c:v>1272</c:v>
                </c:pt>
                <c:pt idx="1283">
                  <c:v>1482</c:v>
                </c:pt>
                <c:pt idx="1284">
                  <c:v>1365</c:v>
                </c:pt>
                <c:pt idx="1285">
                  <c:v>1395</c:v>
                </c:pt>
                <c:pt idx="1286">
                  <c:v>1713</c:v>
                </c:pt>
                <c:pt idx="1287">
                  <c:v>1464</c:v>
                </c:pt>
                <c:pt idx="1288">
                  <c:v>1428</c:v>
                </c:pt>
                <c:pt idx="1289">
                  <c:v>1554</c:v>
                </c:pt>
                <c:pt idx="1290">
                  <c:v>1674</c:v>
                </c:pt>
                <c:pt idx="1291">
                  <c:v>1482</c:v>
                </c:pt>
                <c:pt idx="1292">
                  <c:v>1458</c:v>
                </c:pt>
                <c:pt idx="1293">
                  <c:v>1527</c:v>
                </c:pt>
                <c:pt idx="1294">
                  <c:v>1611</c:v>
                </c:pt>
                <c:pt idx="1295">
                  <c:v>1479</c:v>
                </c:pt>
                <c:pt idx="1296">
                  <c:v>1608</c:v>
                </c:pt>
                <c:pt idx="1297">
                  <c:v>1515</c:v>
                </c:pt>
                <c:pt idx="1298">
                  <c:v>1533</c:v>
                </c:pt>
                <c:pt idx="1299">
                  <c:v>1389</c:v>
                </c:pt>
                <c:pt idx="1300">
                  <c:v>1488</c:v>
                </c:pt>
                <c:pt idx="1301">
                  <c:v>1557</c:v>
                </c:pt>
                <c:pt idx="1302">
                  <c:v>1440</c:v>
                </c:pt>
                <c:pt idx="1303">
                  <c:v>1527</c:v>
                </c:pt>
                <c:pt idx="1304">
                  <c:v>1461</c:v>
                </c:pt>
                <c:pt idx="1305">
                  <c:v>1599</c:v>
                </c:pt>
                <c:pt idx="1306">
                  <c:v>1482</c:v>
                </c:pt>
                <c:pt idx="1307">
                  <c:v>1521</c:v>
                </c:pt>
                <c:pt idx="1308">
                  <c:v>1329</c:v>
                </c:pt>
                <c:pt idx="1309">
                  <c:v>1527</c:v>
                </c:pt>
                <c:pt idx="1310">
                  <c:v>1452</c:v>
                </c:pt>
                <c:pt idx="1311">
                  <c:v>1587</c:v>
                </c:pt>
                <c:pt idx="1312">
                  <c:v>1506</c:v>
                </c:pt>
                <c:pt idx="1313">
                  <c:v>1491</c:v>
                </c:pt>
                <c:pt idx="1314">
                  <c:v>1542</c:v>
                </c:pt>
                <c:pt idx="1315">
                  <c:v>1500</c:v>
                </c:pt>
                <c:pt idx="1316">
                  <c:v>1491</c:v>
                </c:pt>
                <c:pt idx="1317">
                  <c:v>1536</c:v>
                </c:pt>
                <c:pt idx="1318">
                  <c:v>1656</c:v>
                </c:pt>
                <c:pt idx="1319">
                  <c:v>1545</c:v>
                </c:pt>
                <c:pt idx="1320">
                  <c:v>1440</c:v>
                </c:pt>
                <c:pt idx="1321">
                  <c:v>1497</c:v>
                </c:pt>
                <c:pt idx="1322">
                  <c:v>1569</c:v>
                </c:pt>
                <c:pt idx="1323">
                  <c:v>1458</c:v>
                </c:pt>
                <c:pt idx="1324">
                  <c:v>1563</c:v>
                </c:pt>
                <c:pt idx="1325">
                  <c:v>1419</c:v>
                </c:pt>
                <c:pt idx="1326">
                  <c:v>1515</c:v>
                </c:pt>
                <c:pt idx="1327">
                  <c:v>1602</c:v>
                </c:pt>
                <c:pt idx="1328">
                  <c:v>1611</c:v>
                </c:pt>
                <c:pt idx="1329">
                  <c:v>1386</c:v>
                </c:pt>
                <c:pt idx="1330">
                  <c:v>1461</c:v>
                </c:pt>
                <c:pt idx="1331">
                  <c:v>1413</c:v>
                </c:pt>
                <c:pt idx="1332">
                  <c:v>1272</c:v>
                </c:pt>
                <c:pt idx="1333">
                  <c:v>1362</c:v>
                </c:pt>
                <c:pt idx="1334">
                  <c:v>1338</c:v>
                </c:pt>
                <c:pt idx="1335">
                  <c:v>1404</c:v>
                </c:pt>
                <c:pt idx="1336">
                  <c:v>1350</c:v>
                </c:pt>
                <c:pt idx="1337">
                  <c:v>1410</c:v>
                </c:pt>
                <c:pt idx="1338">
                  <c:v>1359</c:v>
                </c:pt>
                <c:pt idx="1339">
                  <c:v>1305</c:v>
                </c:pt>
                <c:pt idx="1340">
                  <c:v>1323</c:v>
                </c:pt>
                <c:pt idx="1341">
                  <c:v>1341</c:v>
                </c:pt>
                <c:pt idx="1342">
                  <c:v>1386</c:v>
                </c:pt>
                <c:pt idx="1343">
                  <c:v>1380</c:v>
                </c:pt>
                <c:pt idx="1344">
                  <c:v>1434</c:v>
                </c:pt>
                <c:pt idx="1345">
                  <c:v>1401</c:v>
                </c:pt>
                <c:pt idx="1346">
                  <c:v>1413</c:v>
                </c:pt>
                <c:pt idx="1347">
                  <c:v>1566</c:v>
                </c:pt>
                <c:pt idx="1348">
                  <c:v>1413</c:v>
                </c:pt>
                <c:pt idx="1349">
                  <c:v>1290</c:v>
                </c:pt>
                <c:pt idx="1350">
                  <c:v>1410</c:v>
                </c:pt>
                <c:pt idx="1351">
                  <c:v>1479</c:v>
                </c:pt>
                <c:pt idx="1352">
                  <c:v>1473</c:v>
                </c:pt>
                <c:pt idx="1353">
                  <c:v>1344</c:v>
                </c:pt>
                <c:pt idx="1354">
                  <c:v>1380</c:v>
                </c:pt>
                <c:pt idx="1355">
                  <c:v>1473</c:v>
                </c:pt>
                <c:pt idx="1356">
                  <c:v>1419</c:v>
                </c:pt>
                <c:pt idx="1357">
                  <c:v>1368</c:v>
                </c:pt>
                <c:pt idx="1358">
                  <c:v>1389</c:v>
                </c:pt>
                <c:pt idx="1359">
                  <c:v>1389</c:v>
                </c:pt>
                <c:pt idx="1360">
                  <c:v>1392</c:v>
                </c:pt>
                <c:pt idx="1361">
                  <c:v>1365</c:v>
                </c:pt>
                <c:pt idx="1362">
                  <c:v>1449</c:v>
                </c:pt>
                <c:pt idx="1363">
                  <c:v>1455</c:v>
                </c:pt>
                <c:pt idx="1364">
                  <c:v>1404</c:v>
                </c:pt>
                <c:pt idx="1365">
                  <c:v>1434</c:v>
                </c:pt>
                <c:pt idx="1366">
                  <c:v>1419</c:v>
                </c:pt>
                <c:pt idx="1367">
                  <c:v>1434</c:v>
                </c:pt>
                <c:pt idx="1368">
                  <c:v>1521</c:v>
                </c:pt>
                <c:pt idx="1369">
                  <c:v>1368</c:v>
                </c:pt>
                <c:pt idx="1370">
                  <c:v>1332</c:v>
                </c:pt>
                <c:pt idx="1371">
                  <c:v>1428</c:v>
                </c:pt>
                <c:pt idx="1372">
                  <c:v>1347</c:v>
                </c:pt>
                <c:pt idx="1373">
                  <c:v>1413</c:v>
                </c:pt>
                <c:pt idx="1374">
                  <c:v>1314</c:v>
                </c:pt>
                <c:pt idx="1375">
                  <c:v>1311</c:v>
                </c:pt>
                <c:pt idx="1376">
                  <c:v>1365</c:v>
                </c:pt>
                <c:pt idx="1377">
                  <c:v>1374</c:v>
                </c:pt>
                <c:pt idx="1378">
                  <c:v>1410</c:v>
                </c:pt>
                <c:pt idx="1379">
                  <c:v>1299</c:v>
                </c:pt>
                <c:pt idx="1380">
                  <c:v>1356</c:v>
                </c:pt>
                <c:pt idx="1381">
                  <c:v>1293</c:v>
                </c:pt>
                <c:pt idx="1382">
                  <c:v>1350</c:v>
                </c:pt>
                <c:pt idx="1383">
                  <c:v>1305</c:v>
                </c:pt>
                <c:pt idx="1384">
                  <c:v>1221</c:v>
                </c:pt>
                <c:pt idx="1385">
                  <c:v>1155</c:v>
                </c:pt>
                <c:pt idx="1386">
                  <c:v>1179</c:v>
                </c:pt>
                <c:pt idx="1387">
                  <c:v>1200</c:v>
                </c:pt>
                <c:pt idx="1388">
                  <c:v>1200</c:v>
                </c:pt>
                <c:pt idx="1389">
                  <c:v>1176</c:v>
                </c:pt>
                <c:pt idx="1390">
                  <c:v>1218</c:v>
                </c:pt>
                <c:pt idx="1391">
                  <c:v>1083</c:v>
                </c:pt>
                <c:pt idx="1392">
                  <c:v>1107</c:v>
                </c:pt>
                <c:pt idx="1393">
                  <c:v>1140</c:v>
                </c:pt>
                <c:pt idx="1394">
                  <c:v>1125</c:v>
                </c:pt>
                <c:pt idx="1395">
                  <c:v>1149</c:v>
                </c:pt>
                <c:pt idx="1396">
                  <c:v>1170</c:v>
                </c:pt>
                <c:pt idx="1397">
                  <c:v>1011</c:v>
                </c:pt>
                <c:pt idx="1398">
                  <c:v>1068</c:v>
                </c:pt>
                <c:pt idx="1399">
                  <c:v>1050</c:v>
                </c:pt>
                <c:pt idx="1400">
                  <c:v>1113</c:v>
                </c:pt>
                <c:pt idx="1401">
                  <c:v>1149</c:v>
                </c:pt>
                <c:pt idx="1402">
                  <c:v>1179</c:v>
                </c:pt>
                <c:pt idx="1403">
                  <c:v>966</c:v>
                </c:pt>
                <c:pt idx="1404">
                  <c:v>1074</c:v>
                </c:pt>
                <c:pt idx="1405">
                  <c:v>1122</c:v>
                </c:pt>
                <c:pt idx="1406">
                  <c:v>1176</c:v>
                </c:pt>
                <c:pt idx="1407">
                  <c:v>1143</c:v>
                </c:pt>
                <c:pt idx="1408">
                  <c:v>1083</c:v>
                </c:pt>
                <c:pt idx="1409">
                  <c:v>993</c:v>
                </c:pt>
                <c:pt idx="1410">
                  <c:v>966</c:v>
                </c:pt>
                <c:pt idx="1411">
                  <c:v>888</c:v>
                </c:pt>
                <c:pt idx="1412">
                  <c:v>996</c:v>
                </c:pt>
                <c:pt idx="1413">
                  <c:v>1131</c:v>
                </c:pt>
                <c:pt idx="1414">
                  <c:v>1053</c:v>
                </c:pt>
                <c:pt idx="1415">
                  <c:v>1080</c:v>
                </c:pt>
                <c:pt idx="1416">
                  <c:v>1038</c:v>
                </c:pt>
                <c:pt idx="1417">
                  <c:v>1104</c:v>
                </c:pt>
                <c:pt idx="1418">
                  <c:v>993</c:v>
                </c:pt>
                <c:pt idx="1419">
                  <c:v>1065</c:v>
                </c:pt>
                <c:pt idx="1420">
                  <c:v>1197</c:v>
                </c:pt>
                <c:pt idx="1421">
                  <c:v>1068</c:v>
                </c:pt>
                <c:pt idx="1422">
                  <c:v>1140</c:v>
                </c:pt>
                <c:pt idx="1423">
                  <c:v>1098</c:v>
                </c:pt>
                <c:pt idx="1424">
                  <c:v>1023</c:v>
                </c:pt>
                <c:pt idx="1425">
                  <c:v>945</c:v>
                </c:pt>
                <c:pt idx="1426">
                  <c:v>954</c:v>
                </c:pt>
                <c:pt idx="1427">
                  <c:v>915</c:v>
                </c:pt>
                <c:pt idx="1428">
                  <c:v>840</c:v>
                </c:pt>
                <c:pt idx="1429">
                  <c:v>807</c:v>
                </c:pt>
                <c:pt idx="1430">
                  <c:v>828</c:v>
                </c:pt>
                <c:pt idx="1431">
                  <c:v>930</c:v>
                </c:pt>
                <c:pt idx="1432">
                  <c:v>819</c:v>
                </c:pt>
                <c:pt idx="1433">
                  <c:v>771</c:v>
                </c:pt>
                <c:pt idx="1434">
                  <c:v>972</c:v>
                </c:pt>
                <c:pt idx="1435">
                  <c:v>804</c:v>
                </c:pt>
                <c:pt idx="1436">
                  <c:v>735</c:v>
                </c:pt>
                <c:pt idx="1437">
                  <c:v>732</c:v>
                </c:pt>
                <c:pt idx="1438">
                  <c:v>690</c:v>
                </c:pt>
                <c:pt idx="1439">
                  <c:v>702</c:v>
                </c:pt>
                <c:pt idx="1440">
                  <c:v>567</c:v>
                </c:pt>
                <c:pt idx="1441">
                  <c:v>588</c:v>
                </c:pt>
                <c:pt idx="1442">
                  <c:v>597</c:v>
                </c:pt>
                <c:pt idx="1443">
                  <c:v>582</c:v>
                </c:pt>
                <c:pt idx="1444">
                  <c:v>525</c:v>
                </c:pt>
                <c:pt idx="1445">
                  <c:v>534</c:v>
                </c:pt>
                <c:pt idx="1446">
                  <c:v>456</c:v>
                </c:pt>
                <c:pt idx="1447">
                  <c:v>468</c:v>
                </c:pt>
                <c:pt idx="1448">
                  <c:v>480</c:v>
                </c:pt>
                <c:pt idx="1449">
                  <c:v>447</c:v>
                </c:pt>
                <c:pt idx="1450">
                  <c:v>465</c:v>
                </c:pt>
                <c:pt idx="1451">
                  <c:v>438</c:v>
                </c:pt>
                <c:pt idx="1452">
                  <c:v>318</c:v>
                </c:pt>
                <c:pt idx="1453">
                  <c:v>351</c:v>
                </c:pt>
                <c:pt idx="1454">
                  <c:v>438</c:v>
                </c:pt>
                <c:pt idx="1455">
                  <c:v>390</c:v>
                </c:pt>
                <c:pt idx="1456">
                  <c:v>363</c:v>
                </c:pt>
                <c:pt idx="1457">
                  <c:v>309</c:v>
                </c:pt>
                <c:pt idx="1458">
                  <c:v>339</c:v>
                </c:pt>
                <c:pt idx="1459">
                  <c:v>366</c:v>
                </c:pt>
                <c:pt idx="1460">
                  <c:v>315</c:v>
                </c:pt>
                <c:pt idx="1461">
                  <c:v>318</c:v>
                </c:pt>
                <c:pt idx="1462">
                  <c:v>297</c:v>
                </c:pt>
                <c:pt idx="1463">
                  <c:v>303</c:v>
                </c:pt>
                <c:pt idx="1464">
                  <c:v>354</c:v>
                </c:pt>
                <c:pt idx="1465">
                  <c:v>228</c:v>
                </c:pt>
                <c:pt idx="1466">
                  <c:v>255</c:v>
                </c:pt>
                <c:pt idx="1467">
                  <c:v>342</c:v>
                </c:pt>
                <c:pt idx="1468">
                  <c:v>309</c:v>
                </c:pt>
                <c:pt idx="1469">
                  <c:v>303</c:v>
                </c:pt>
                <c:pt idx="1470">
                  <c:v>279</c:v>
                </c:pt>
                <c:pt idx="1471">
                  <c:v>237</c:v>
                </c:pt>
                <c:pt idx="1472">
                  <c:v>186</c:v>
                </c:pt>
                <c:pt idx="1473">
                  <c:v>243</c:v>
                </c:pt>
                <c:pt idx="1474">
                  <c:v>204</c:v>
                </c:pt>
                <c:pt idx="1475">
                  <c:v>249</c:v>
                </c:pt>
                <c:pt idx="1476">
                  <c:v>192</c:v>
                </c:pt>
                <c:pt idx="1477">
                  <c:v>168</c:v>
                </c:pt>
                <c:pt idx="1478">
                  <c:v>210</c:v>
                </c:pt>
                <c:pt idx="1479">
                  <c:v>192</c:v>
                </c:pt>
                <c:pt idx="1480">
                  <c:v>147</c:v>
                </c:pt>
                <c:pt idx="1481">
                  <c:v>141</c:v>
                </c:pt>
                <c:pt idx="1482">
                  <c:v>189</c:v>
                </c:pt>
                <c:pt idx="1483">
                  <c:v>186</c:v>
                </c:pt>
                <c:pt idx="1484">
                  <c:v>159</c:v>
                </c:pt>
                <c:pt idx="1485">
                  <c:v>207</c:v>
                </c:pt>
                <c:pt idx="1486">
                  <c:v>156</c:v>
                </c:pt>
                <c:pt idx="1487">
                  <c:v>165</c:v>
                </c:pt>
                <c:pt idx="1488">
                  <c:v>174</c:v>
                </c:pt>
                <c:pt idx="1489">
                  <c:v>156</c:v>
                </c:pt>
                <c:pt idx="1490">
                  <c:v>165</c:v>
                </c:pt>
                <c:pt idx="1491">
                  <c:v>162</c:v>
                </c:pt>
                <c:pt idx="1492">
                  <c:v>180</c:v>
                </c:pt>
                <c:pt idx="1493">
                  <c:v>198</c:v>
                </c:pt>
                <c:pt idx="1494">
                  <c:v>150</c:v>
                </c:pt>
                <c:pt idx="1495">
                  <c:v>222</c:v>
                </c:pt>
                <c:pt idx="1496">
                  <c:v>231</c:v>
                </c:pt>
                <c:pt idx="1497">
                  <c:v>198</c:v>
                </c:pt>
                <c:pt idx="1498">
                  <c:v>198</c:v>
                </c:pt>
                <c:pt idx="1499">
                  <c:v>216</c:v>
                </c:pt>
                <c:pt idx="1500">
                  <c:v>249</c:v>
                </c:pt>
                <c:pt idx="1501">
                  <c:v>285</c:v>
                </c:pt>
                <c:pt idx="1502">
                  <c:v>231</c:v>
                </c:pt>
                <c:pt idx="1503">
                  <c:v>243</c:v>
                </c:pt>
                <c:pt idx="1504">
                  <c:v>246</c:v>
                </c:pt>
                <c:pt idx="1505">
                  <c:v>273</c:v>
                </c:pt>
                <c:pt idx="1506">
                  <c:v>282</c:v>
                </c:pt>
                <c:pt idx="1507">
                  <c:v>282</c:v>
                </c:pt>
                <c:pt idx="1508">
                  <c:v>339</c:v>
                </c:pt>
                <c:pt idx="1509">
                  <c:v>315</c:v>
                </c:pt>
                <c:pt idx="1510">
                  <c:v>363</c:v>
                </c:pt>
                <c:pt idx="1511">
                  <c:v>291</c:v>
                </c:pt>
                <c:pt idx="1512">
                  <c:v>399</c:v>
                </c:pt>
                <c:pt idx="1513">
                  <c:v>288</c:v>
                </c:pt>
                <c:pt idx="1514">
                  <c:v>333</c:v>
                </c:pt>
                <c:pt idx="1515">
                  <c:v>324</c:v>
                </c:pt>
                <c:pt idx="1516">
                  <c:v>447</c:v>
                </c:pt>
                <c:pt idx="1517">
                  <c:v>399</c:v>
                </c:pt>
                <c:pt idx="1518">
                  <c:v>432</c:v>
                </c:pt>
                <c:pt idx="1519">
                  <c:v>417</c:v>
                </c:pt>
                <c:pt idx="1520">
                  <c:v>480</c:v>
                </c:pt>
                <c:pt idx="1521">
                  <c:v>525</c:v>
                </c:pt>
                <c:pt idx="1522">
                  <c:v>537</c:v>
                </c:pt>
                <c:pt idx="1523">
                  <c:v>486</c:v>
                </c:pt>
                <c:pt idx="1524">
                  <c:v>423</c:v>
                </c:pt>
                <c:pt idx="1525">
                  <c:v>390</c:v>
                </c:pt>
                <c:pt idx="1526">
                  <c:v>483</c:v>
                </c:pt>
                <c:pt idx="1527">
                  <c:v>480</c:v>
                </c:pt>
                <c:pt idx="1528">
                  <c:v>567</c:v>
                </c:pt>
                <c:pt idx="1529">
                  <c:v>447</c:v>
                </c:pt>
                <c:pt idx="1530">
                  <c:v>489</c:v>
                </c:pt>
                <c:pt idx="1531">
                  <c:v>579</c:v>
                </c:pt>
                <c:pt idx="1532">
                  <c:v>687</c:v>
                </c:pt>
                <c:pt idx="1533">
                  <c:v>678</c:v>
                </c:pt>
                <c:pt idx="1534">
                  <c:v>729</c:v>
                </c:pt>
                <c:pt idx="1535">
                  <c:v>702</c:v>
                </c:pt>
                <c:pt idx="1536">
                  <c:v>609</c:v>
                </c:pt>
                <c:pt idx="1537">
                  <c:v>627</c:v>
                </c:pt>
                <c:pt idx="1538">
                  <c:v>660</c:v>
                </c:pt>
                <c:pt idx="1539">
                  <c:v>663</c:v>
                </c:pt>
                <c:pt idx="1540">
                  <c:v>618</c:v>
                </c:pt>
                <c:pt idx="1541">
                  <c:v>795</c:v>
                </c:pt>
                <c:pt idx="1542">
                  <c:v>684</c:v>
                </c:pt>
                <c:pt idx="1543">
                  <c:v>846</c:v>
                </c:pt>
                <c:pt idx="1544">
                  <c:v>786</c:v>
                </c:pt>
                <c:pt idx="1545">
                  <c:v>963</c:v>
                </c:pt>
                <c:pt idx="1546">
                  <c:v>1011</c:v>
                </c:pt>
                <c:pt idx="1547">
                  <c:v>927</c:v>
                </c:pt>
                <c:pt idx="1548">
                  <c:v>909</c:v>
                </c:pt>
                <c:pt idx="1549">
                  <c:v>918</c:v>
                </c:pt>
                <c:pt idx="1550">
                  <c:v>1107</c:v>
                </c:pt>
                <c:pt idx="1551">
                  <c:v>936</c:v>
                </c:pt>
                <c:pt idx="1552">
                  <c:v>1035</c:v>
                </c:pt>
                <c:pt idx="1553">
                  <c:v>1074</c:v>
                </c:pt>
                <c:pt idx="1554">
                  <c:v>1002</c:v>
                </c:pt>
                <c:pt idx="1555">
                  <c:v>1179</c:v>
                </c:pt>
                <c:pt idx="1556">
                  <c:v>1152</c:v>
                </c:pt>
                <c:pt idx="1557">
                  <c:v>1176</c:v>
                </c:pt>
                <c:pt idx="1558">
                  <c:v>1149</c:v>
                </c:pt>
                <c:pt idx="1559">
                  <c:v>1281</c:v>
                </c:pt>
                <c:pt idx="1560">
                  <c:v>1212</c:v>
                </c:pt>
                <c:pt idx="1561">
                  <c:v>1188</c:v>
                </c:pt>
                <c:pt idx="1562">
                  <c:v>1134</c:v>
                </c:pt>
                <c:pt idx="1563">
                  <c:v>1068</c:v>
                </c:pt>
                <c:pt idx="1564">
                  <c:v>1188</c:v>
                </c:pt>
                <c:pt idx="1565">
                  <c:v>1233</c:v>
                </c:pt>
                <c:pt idx="1566">
                  <c:v>1194</c:v>
                </c:pt>
                <c:pt idx="1567">
                  <c:v>1254</c:v>
                </c:pt>
                <c:pt idx="1568">
                  <c:v>1326</c:v>
                </c:pt>
                <c:pt idx="1569">
                  <c:v>1416</c:v>
                </c:pt>
                <c:pt idx="1570">
                  <c:v>1302</c:v>
                </c:pt>
                <c:pt idx="1571">
                  <c:v>1509</c:v>
                </c:pt>
                <c:pt idx="1572">
                  <c:v>1212</c:v>
                </c:pt>
                <c:pt idx="1573">
                  <c:v>1335</c:v>
                </c:pt>
                <c:pt idx="1574">
                  <c:v>1386</c:v>
                </c:pt>
                <c:pt idx="1575">
                  <c:v>1398</c:v>
                </c:pt>
                <c:pt idx="1576">
                  <c:v>1407</c:v>
                </c:pt>
                <c:pt idx="1577">
                  <c:v>1452</c:v>
                </c:pt>
                <c:pt idx="1578">
                  <c:v>1404</c:v>
                </c:pt>
                <c:pt idx="1579">
                  <c:v>1500</c:v>
                </c:pt>
                <c:pt idx="1580">
                  <c:v>1482</c:v>
                </c:pt>
                <c:pt idx="1581">
                  <c:v>1611</c:v>
                </c:pt>
                <c:pt idx="1582">
                  <c:v>1506</c:v>
                </c:pt>
                <c:pt idx="1583">
                  <c:v>1470</c:v>
                </c:pt>
                <c:pt idx="1584">
                  <c:v>1407</c:v>
                </c:pt>
                <c:pt idx="1585">
                  <c:v>1527</c:v>
                </c:pt>
                <c:pt idx="1586">
                  <c:v>1362</c:v>
                </c:pt>
                <c:pt idx="1587">
                  <c:v>1404</c:v>
                </c:pt>
                <c:pt idx="1588">
                  <c:v>1428</c:v>
                </c:pt>
                <c:pt idx="1589">
                  <c:v>1377</c:v>
                </c:pt>
                <c:pt idx="1590">
                  <c:v>1449</c:v>
                </c:pt>
                <c:pt idx="1591">
                  <c:v>1623</c:v>
                </c:pt>
                <c:pt idx="1592">
                  <c:v>1560</c:v>
                </c:pt>
                <c:pt idx="1593">
                  <c:v>1413</c:v>
                </c:pt>
                <c:pt idx="1594">
                  <c:v>1575</c:v>
                </c:pt>
                <c:pt idx="1595">
                  <c:v>1218</c:v>
                </c:pt>
                <c:pt idx="1596">
                  <c:v>1494</c:v>
                </c:pt>
                <c:pt idx="1597">
                  <c:v>1536</c:v>
                </c:pt>
                <c:pt idx="1598">
                  <c:v>1335</c:v>
                </c:pt>
                <c:pt idx="1599">
                  <c:v>1404</c:v>
                </c:pt>
                <c:pt idx="1600">
                  <c:v>1392</c:v>
                </c:pt>
                <c:pt idx="1601">
                  <c:v>1383</c:v>
                </c:pt>
                <c:pt idx="1602">
                  <c:v>1449</c:v>
                </c:pt>
                <c:pt idx="1603">
                  <c:v>1596</c:v>
                </c:pt>
                <c:pt idx="1604">
                  <c:v>1389</c:v>
                </c:pt>
                <c:pt idx="1605">
                  <c:v>1518</c:v>
                </c:pt>
                <c:pt idx="1606">
                  <c:v>1578</c:v>
                </c:pt>
                <c:pt idx="1607">
                  <c:v>1506</c:v>
                </c:pt>
                <c:pt idx="1608">
                  <c:v>1635</c:v>
                </c:pt>
                <c:pt idx="1609">
                  <c:v>1566</c:v>
                </c:pt>
                <c:pt idx="1610">
                  <c:v>1557</c:v>
                </c:pt>
                <c:pt idx="1611">
                  <c:v>1476</c:v>
                </c:pt>
                <c:pt idx="1612">
                  <c:v>1464</c:v>
                </c:pt>
                <c:pt idx="1613">
                  <c:v>1569</c:v>
                </c:pt>
                <c:pt idx="1614">
                  <c:v>1422</c:v>
                </c:pt>
                <c:pt idx="1615">
                  <c:v>1518</c:v>
                </c:pt>
                <c:pt idx="1616">
                  <c:v>1521</c:v>
                </c:pt>
                <c:pt idx="1617">
                  <c:v>1350</c:v>
                </c:pt>
                <c:pt idx="1618">
                  <c:v>1581</c:v>
                </c:pt>
                <c:pt idx="1619">
                  <c:v>1584</c:v>
                </c:pt>
                <c:pt idx="1620">
                  <c:v>1455</c:v>
                </c:pt>
                <c:pt idx="1621">
                  <c:v>1461</c:v>
                </c:pt>
                <c:pt idx="1622">
                  <c:v>1449</c:v>
                </c:pt>
                <c:pt idx="1623">
                  <c:v>1500</c:v>
                </c:pt>
                <c:pt idx="1624">
                  <c:v>1557</c:v>
                </c:pt>
                <c:pt idx="1625">
                  <c:v>1446</c:v>
                </c:pt>
                <c:pt idx="1626">
                  <c:v>1443</c:v>
                </c:pt>
                <c:pt idx="1627">
                  <c:v>1482</c:v>
                </c:pt>
                <c:pt idx="1628">
                  <c:v>1602</c:v>
                </c:pt>
                <c:pt idx="1629">
                  <c:v>1506</c:v>
                </c:pt>
                <c:pt idx="1630">
                  <c:v>1401</c:v>
                </c:pt>
                <c:pt idx="1631">
                  <c:v>1374</c:v>
                </c:pt>
                <c:pt idx="1632">
                  <c:v>1587</c:v>
                </c:pt>
                <c:pt idx="1633">
                  <c:v>1464</c:v>
                </c:pt>
                <c:pt idx="1634">
                  <c:v>1479</c:v>
                </c:pt>
                <c:pt idx="1635">
                  <c:v>1449</c:v>
                </c:pt>
                <c:pt idx="1636">
                  <c:v>1485</c:v>
                </c:pt>
                <c:pt idx="1637">
                  <c:v>1536</c:v>
                </c:pt>
                <c:pt idx="1638">
                  <c:v>1470</c:v>
                </c:pt>
                <c:pt idx="1639">
                  <c:v>1539</c:v>
                </c:pt>
                <c:pt idx="1640">
                  <c:v>1497</c:v>
                </c:pt>
                <c:pt idx="1641">
                  <c:v>1446</c:v>
                </c:pt>
                <c:pt idx="1642">
                  <c:v>1488</c:v>
                </c:pt>
                <c:pt idx="1643">
                  <c:v>1512</c:v>
                </c:pt>
                <c:pt idx="1644">
                  <c:v>1605</c:v>
                </c:pt>
                <c:pt idx="1645">
                  <c:v>1515</c:v>
                </c:pt>
                <c:pt idx="1646">
                  <c:v>1296</c:v>
                </c:pt>
                <c:pt idx="1647">
                  <c:v>1548</c:v>
                </c:pt>
                <c:pt idx="1648">
                  <c:v>1431</c:v>
                </c:pt>
                <c:pt idx="1649">
                  <c:v>1470</c:v>
                </c:pt>
                <c:pt idx="1650">
                  <c:v>1428</c:v>
                </c:pt>
                <c:pt idx="1651">
                  <c:v>1437</c:v>
                </c:pt>
                <c:pt idx="1652">
                  <c:v>1494</c:v>
                </c:pt>
                <c:pt idx="1653">
                  <c:v>1392</c:v>
                </c:pt>
                <c:pt idx="1654">
                  <c:v>1407</c:v>
                </c:pt>
                <c:pt idx="1655">
                  <c:v>1344</c:v>
                </c:pt>
                <c:pt idx="1656">
                  <c:v>1494</c:v>
                </c:pt>
                <c:pt idx="1657">
                  <c:v>1326</c:v>
                </c:pt>
                <c:pt idx="1658">
                  <c:v>1425</c:v>
                </c:pt>
                <c:pt idx="1659">
                  <c:v>1446</c:v>
                </c:pt>
                <c:pt idx="1660">
                  <c:v>1431</c:v>
                </c:pt>
                <c:pt idx="1661">
                  <c:v>1323</c:v>
                </c:pt>
                <c:pt idx="1662">
                  <c:v>1266</c:v>
                </c:pt>
                <c:pt idx="1663">
                  <c:v>1296</c:v>
                </c:pt>
                <c:pt idx="1664">
                  <c:v>1461</c:v>
                </c:pt>
                <c:pt idx="1665">
                  <c:v>1347</c:v>
                </c:pt>
                <c:pt idx="1666">
                  <c:v>1278</c:v>
                </c:pt>
                <c:pt idx="1667">
                  <c:v>1302</c:v>
                </c:pt>
                <c:pt idx="1668">
                  <c:v>1329</c:v>
                </c:pt>
                <c:pt idx="1669">
                  <c:v>1260</c:v>
                </c:pt>
                <c:pt idx="1670">
                  <c:v>1218</c:v>
                </c:pt>
                <c:pt idx="1671">
                  <c:v>1260</c:v>
                </c:pt>
                <c:pt idx="1672">
                  <c:v>1287</c:v>
                </c:pt>
                <c:pt idx="1673">
                  <c:v>1302</c:v>
                </c:pt>
                <c:pt idx="1674">
                  <c:v>1185</c:v>
                </c:pt>
                <c:pt idx="1675">
                  <c:v>1356</c:v>
                </c:pt>
                <c:pt idx="1676">
                  <c:v>1248</c:v>
                </c:pt>
                <c:pt idx="1677">
                  <c:v>1194</c:v>
                </c:pt>
                <c:pt idx="1678">
                  <c:v>1353</c:v>
                </c:pt>
                <c:pt idx="1679">
                  <c:v>1230</c:v>
                </c:pt>
                <c:pt idx="1680">
                  <c:v>1188</c:v>
                </c:pt>
                <c:pt idx="1681">
                  <c:v>1125</c:v>
                </c:pt>
                <c:pt idx="1682">
                  <c:v>1317</c:v>
                </c:pt>
                <c:pt idx="1683">
                  <c:v>1230</c:v>
                </c:pt>
                <c:pt idx="1684">
                  <c:v>1227</c:v>
                </c:pt>
                <c:pt idx="1685">
                  <c:v>1227</c:v>
                </c:pt>
                <c:pt idx="1686">
                  <c:v>1170</c:v>
                </c:pt>
                <c:pt idx="1687">
                  <c:v>1212</c:v>
                </c:pt>
                <c:pt idx="1688">
                  <c:v>1056</c:v>
                </c:pt>
                <c:pt idx="1689">
                  <c:v>1182</c:v>
                </c:pt>
                <c:pt idx="1690">
                  <c:v>1197</c:v>
                </c:pt>
                <c:pt idx="1691">
                  <c:v>1053</c:v>
                </c:pt>
                <c:pt idx="1692">
                  <c:v>1254</c:v>
                </c:pt>
                <c:pt idx="1693">
                  <c:v>1068</c:v>
                </c:pt>
                <c:pt idx="1694">
                  <c:v>1095</c:v>
                </c:pt>
                <c:pt idx="1695">
                  <c:v>1008</c:v>
                </c:pt>
                <c:pt idx="1696">
                  <c:v>1056</c:v>
                </c:pt>
                <c:pt idx="1697">
                  <c:v>1122</c:v>
                </c:pt>
                <c:pt idx="1698">
                  <c:v>1092</c:v>
                </c:pt>
                <c:pt idx="1699">
                  <c:v>1119</c:v>
                </c:pt>
                <c:pt idx="1700">
                  <c:v>1041</c:v>
                </c:pt>
                <c:pt idx="1701">
                  <c:v>909</c:v>
                </c:pt>
                <c:pt idx="1702">
                  <c:v>945</c:v>
                </c:pt>
                <c:pt idx="1703">
                  <c:v>1086</c:v>
                </c:pt>
                <c:pt idx="1704">
                  <c:v>936</c:v>
                </c:pt>
                <c:pt idx="1705">
                  <c:v>882</c:v>
                </c:pt>
                <c:pt idx="1706">
                  <c:v>819</c:v>
                </c:pt>
                <c:pt idx="1707">
                  <c:v>813</c:v>
                </c:pt>
                <c:pt idx="1708">
                  <c:v>834</c:v>
                </c:pt>
                <c:pt idx="1709">
                  <c:v>759</c:v>
                </c:pt>
                <c:pt idx="1710">
                  <c:v>882</c:v>
                </c:pt>
                <c:pt idx="1711">
                  <c:v>798</c:v>
                </c:pt>
                <c:pt idx="1712">
                  <c:v>783</c:v>
                </c:pt>
                <c:pt idx="1713">
                  <c:v>744</c:v>
                </c:pt>
                <c:pt idx="1714">
                  <c:v>609</c:v>
                </c:pt>
                <c:pt idx="1715">
                  <c:v>663</c:v>
                </c:pt>
                <c:pt idx="1716">
                  <c:v>603</c:v>
                </c:pt>
                <c:pt idx="1717">
                  <c:v>603</c:v>
                </c:pt>
                <c:pt idx="1718">
                  <c:v>555</c:v>
                </c:pt>
                <c:pt idx="1719">
                  <c:v>555</c:v>
                </c:pt>
                <c:pt idx="1720">
                  <c:v>585</c:v>
                </c:pt>
                <c:pt idx="1721">
                  <c:v>507</c:v>
                </c:pt>
                <c:pt idx="1722">
                  <c:v>540</c:v>
                </c:pt>
                <c:pt idx="1723">
                  <c:v>501</c:v>
                </c:pt>
                <c:pt idx="1724">
                  <c:v>477</c:v>
                </c:pt>
                <c:pt idx="1725">
                  <c:v>432</c:v>
                </c:pt>
                <c:pt idx="1726">
                  <c:v>435</c:v>
                </c:pt>
                <c:pt idx="1727">
                  <c:v>402</c:v>
                </c:pt>
                <c:pt idx="1728">
                  <c:v>423</c:v>
                </c:pt>
                <c:pt idx="1729">
                  <c:v>387</c:v>
                </c:pt>
                <c:pt idx="1730">
                  <c:v>390</c:v>
                </c:pt>
                <c:pt idx="1731">
                  <c:v>351</c:v>
                </c:pt>
                <c:pt idx="1732">
                  <c:v>360</c:v>
                </c:pt>
                <c:pt idx="1733">
                  <c:v>300</c:v>
                </c:pt>
                <c:pt idx="1734">
                  <c:v>291</c:v>
                </c:pt>
                <c:pt idx="1735">
                  <c:v>246</c:v>
                </c:pt>
                <c:pt idx="1736">
                  <c:v>279</c:v>
                </c:pt>
                <c:pt idx="1737">
                  <c:v>306</c:v>
                </c:pt>
                <c:pt idx="1738">
                  <c:v>219</c:v>
                </c:pt>
                <c:pt idx="1739">
                  <c:v>243</c:v>
                </c:pt>
                <c:pt idx="1740">
                  <c:v>234</c:v>
                </c:pt>
                <c:pt idx="1741">
                  <c:v>198</c:v>
                </c:pt>
                <c:pt idx="1742">
                  <c:v>180</c:v>
                </c:pt>
                <c:pt idx="1743">
                  <c:v>222</c:v>
                </c:pt>
                <c:pt idx="1744">
                  <c:v>192</c:v>
                </c:pt>
                <c:pt idx="1745">
                  <c:v>207</c:v>
                </c:pt>
                <c:pt idx="1746">
                  <c:v>180</c:v>
                </c:pt>
                <c:pt idx="1747">
                  <c:v>165</c:v>
                </c:pt>
                <c:pt idx="1748">
                  <c:v>312</c:v>
                </c:pt>
                <c:pt idx="1749">
                  <c:v>177</c:v>
                </c:pt>
                <c:pt idx="1750">
                  <c:v>171</c:v>
                </c:pt>
                <c:pt idx="1751">
                  <c:v>177</c:v>
                </c:pt>
                <c:pt idx="1752">
                  <c:v>162</c:v>
                </c:pt>
                <c:pt idx="1753">
                  <c:v>180</c:v>
                </c:pt>
                <c:pt idx="1754">
                  <c:v>195</c:v>
                </c:pt>
                <c:pt idx="1755">
                  <c:v>156</c:v>
                </c:pt>
                <c:pt idx="1756">
                  <c:v>177</c:v>
                </c:pt>
                <c:pt idx="1757">
                  <c:v>147</c:v>
                </c:pt>
                <c:pt idx="1758">
                  <c:v>141</c:v>
                </c:pt>
                <c:pt idx="1759">
                  <c:v>225</c:v>
                </c:pt>
                <c:pt idx="1760">
                  <c:v>159</c:v>
                </c:pt>
                <c:pt idx="1761">
                  <c:v>153</c:v>
                </c:pt>
                <c:pt idx="1762">
                  <c:v>159</c:v>
                </c:pt>
                <c:pt idx="1763">
                  <c:v>141</c:v>
                </c:pt>
                <c:pt idx="1764">
                  <c:v>240</c:v>
                </c:pt>
                <c:pt idx="1765">
                  <c:v>153</c:v>
                </c:pt>
                <c:pt idx="1766">
                  <c:v>180</c:v>
                </c:pt>
                <c:pt idx="1767">
                  <c:v>192</c:v>
                </c:pt>
                <c:pt idx="1768">
                  <c:v>198</c:v>
                </c:pt>
                <c:pt idx="1769">
                  <c:v>345</c:v>
                </c:pt>
                <c:pt idx="1770">
                  <c:v>216</c:v>
                </c:pt>
                <c:pt idx="1771">
                  <c:v>228</c:v>
                </c:pt>
                <c:pt idx="1772">
                  <c:v>234</c:v>
                </c:pt>
                <c:pt idx="1773">
                  <c:v>270</c:v>
                </c:pt>
                <c:pt idx="1774">
                  <c:v>150</c:v>
                </c:pt>
                <c:pt idx="1775">
                  <c:v>261</c:v>
                </c:pt>
                <c:pt idx="1776">
                  <c:v>276</c:v>
                </c:pt>
                <c:pt idx="1777">
                  <c:v>288</c:v>
                </c:pt>
                <c:pt idx="1778">
                  <c:v>336</c:v>
                </c:pt>
                <c:pt idx="1779">
                  <c:v>351</c:v>
                </c:pt>
                <c:pt idx="1780">
                  <c:v>360</c:v>
                </c:pt>
                <c:pt idx="1781">
                  <c:v>345</c:v>
                </c:pt>
                <c:pt idx="1782">
                  <c:v>471</c:v>
                </c:pt>
                <c:pt idx="1783">
                  <c:v>495</c:v>
                </c:pt>
                <c:pt idx="1784">
                  <c:v>660</c:v>
                </c:pt>
                <c:pt idx="1785">
                  <c:v>756</c:v>
                </c:pt>
                <c:pt idx="1786">
                  <c:v>873</c:v>
                </c:pt>
                <c:pt idx="1787">
                  <c:v>810</c:v>
                </c:pt>
                <c:pt idx="1788">
                  <c:v>864</c:v>
                </c:pt>
                <c:pt idx="1789">
                  <c:v>1050</c:v>
                </c:pt>
                <c:pt idx="1790">
                  <c:v>996</c:v>
                </c:pt>
                <c:pt idx="1791">
                  <c:v>1122</c:v>
                </c:pt>
                <c:pt idx="1792">
                  <c:v>1296</c:v>
                </c:pt>
                <c:pt idx="1793">
                  <c:v>1725</c:v>
                </c:pt>
                <c:pt idx="1794">
                  <c:v>1452</c:v>
                </c:pt>
                <c:pt idx="1795">
                  <c:v>1482</c:v>
                </c:pt>
                <c:pt idx="1796">
                  <c:v>1500</c:v>
                </c:pt>
                <c:pt idx="1797">
                  <c:v>1590</c:v>
                </c:pt>
                <c:pt idx="1798">
                  <c:v>1560</c:v>
                </c:pt>
                <c:pt idx="1799">
                  <c:v>1659</c:v>
                </c:pt>
                <c:pt idx="1800">
                  <c:v>1557</c:v>
                </c:pt>
                <c:pt idx="1801">
                  <c:v>1593</c:v>
                </c:pt>
                <c:pt idx="1802">
                  <c:v>1650</c:v>
                </c:pt>
                <c:pt idx="1803">
                  <c:v>1800</c:v>
                </c:pt>
                <c:pt idx="1804">
                  <c:v>1764</c:v>
                </c:pt>
                <c:pt idx="1805">
                  <c:v>1551</c:v>
                </c:pt>
                <c:pt idx="1806">
                  <c:v>1770</c:v>
                </c:pt>
                <c:pt idx="1807">
                  <c:v>1635</c:v>
                </c:pt>
                <c:pt idx="1808">
                  <c:v>1650</c:v>
                </c:pt>
                <c:pt idx="1809">
                  <c:v>1512</c:v>
                </c:pt>
                <c:pt idx="1810">
                  <c:v>1521</c:v>
                </c:pt>
                <c:pt idx="1811">
                  <c:v>1680</c:v>
                </c:pt>
                <c:pt idx="1812">
                  <c:v>1413</c:v>
                </c:pt>
                <c:pt idx="1813">
                  <c:v>1239</c:v>
                </c:pt>
                <c:pt idx="1814">
                  <c:v>1443</c:v>
                </c:pt>
                <c:pt idx="1815">
                  <c:v>1296</c:v>
                </c:pt>
                <c:pt idx="1816">
                  <c:v>1371</c:v>
                </c:pt>
                <c:pt idx="1817">
                  <c:v>1443</c:v>
                </c:pt>
                <c:pt idx="1818">
                  <c:v>1380</c:v>
                </c:pt>
                <c:pt idx="1819">
                  <c:v>1530</c:v>
                </c:pt>
                <c:pt idx="1820">
                  <c:v>1371</c:v>
                </c:pt>
                <c:pt idx="1821">
                  <c:v>1281</c:v>
                </c:pt>
                <c:pt idx="1822">
                  <c:v>1428</c:v>
                </c:pt>
                <c:pt idx="1823">
                  <c:v>1332</c:v>
                </c:pt>
                <c:pt idx="1824">
                  <c:v>1470</c:v>
                </c:pt>
                <c:pt idx="1825">
                  <c:v>1350</c:v>
                </c:pt>
                <c:pt idx="1826">
                  <c:v>1275</c:v>
                </c:pt>
                <c:pt idx="1827">
                  <c:v>1392</c:v>
                </c:pt>
                <c:pt idx="1828">
                  <c:v>1209</c:v>
                </c:pt>
                <c:pt idx="1829">
                  <c:v>885</c:v>
                </c:pt>
                <c:pt idx="1830">
                  <c:v>1254</c:v>
                </c:pt>
                <c:pt idx="1831">
                  <c:v>1326</c:v>
                </c:pt>
                <c:pt idx="1832">
                  <c:v>1194</c:v>
                </c:pt>
                <c:pt idx="1833">
                  <c:v>1104</c:v>
                </c:pt>
                <c:pt idx="1834">
                  <c:v>690</c:v>
                </c:pt>
                <c:pt idx="1835">
                  <c:v>1278</c:v>
                </c:pt>
                <c:pt idx="1836">
                  <c:v>1404</c:v>
                </c:pt>
                <c:pt idx="1837">
                  <c:v>1266</c:v>
                </c:pt>
                <c:pt idx="1838">
                  <c:v>1326</c:v>
                </c:pt>
                <c:pt idx="1839">
                  <c:v>1560</c:v>
                </c:pt>
                <c:pt idx="1840">
                  <c:v>1482</c:v>
                </c:pt>
                <c:pt idx="1841">
                  <c:v>1269</c:v>
                </c:pt>
                <c:pt idx="1842">
                  <c:v>1416</c:v>
                </c:pt>
                <c:pt idx="1843">
                  <c:v>1512</c:v>
                </c:pt>
                <c:pt idx="1844">
                  <c:v>1431</c:v>
                </c:pt>
                <c:pt idx="1845">
                  <c:v>1422</c:v>
                </c:pt>
                <c:pt idx="1846">
                  <c:v>1440</c:v>
                </c:pt>
                <c:pt idx="1847">
                  <c:v>1443</c:v>
                </c:pt>
                <c:pt idx="1848">
                  <c:v>1497</c:v>
                </c:pt>
                <c:pt idx="1849">
                  <c:v>1404</c:v>
                </c:pt>
                <c:pt idx="1850">
                  <c:v>1431</c:v>
                </c:pt>
                <c:pt idx="1851">
                  <c:v>1392</c:v>
                </c:pt>
                <c:pt idx="1852">
                  <c:v>1401</c:v>
                </c:pt>
                <c:pt idx="1853">
                  <c:v>1455</c:v>
                </c:pt>
                <c:pt idx="1854">
                  <c:v>1422</c:v>
                </c:pt>
                <c:pt idx="1855">
                  <c:v>1416</c:v>
                </c:pt>
                <c:pt idx="1856">
                  <c:v>1488</c:v>
                </c:pt>
                <c:pt idx="1857">
                  <c:v>1374</c:v>
                </c:pt>
                <c:pt idx="1858">
                  <c:v>1395</c:v>
                </c:pt>
                <c:pt idx="1859">
                  <c:v>1392</c:v>
                </c:pt>
                <c:pt idx="1860">
                  <c:v>1416</c:v>
                </c:pt>
                <c:pt idx="1861">
                  <c:v>1383</c:v>
                </c:pt>
                <c:pt idx="1862">
                  <c:v>1389</c:v>
                </c:pt>
                <c:pt idx="1863">
                  <c:v>1365</c:v>
                </c:pt>
                <c:pt idx="1864">
                  <c:v>1356</c:v>
                </c:pt>
                <c:pt idx="1865">
                  <c:v>1458</c:v>
                </c:pt>
                <c:pt idx="1866">
                  <c:v>1425</c:v>
                </c:pt>
                <c:pt idx="1867">
                  <c:v>1518</c:v>
                </c:pt>
                <c:pt idx="1868">
                  <c:v>1419</c:v>
                </c:pt>
                <c:pt idx="1869">
                  <c:v>1383</c:v>
                </c:pt>
                <c:pt idx="1870">
                  <c:v>1326</c:v>
                </c:pt>
                <c:pt idx="1871">
                  <c:v>1401</c:v>
                </c:pt>
                <c:pt idx="1872">
                  <c:v>1410</c:v>
                </c:pt>
                <c:pt idx="1873">
                  <c:v>1449</c:v>
                </c:pt>
                <c:pt idx="1874">
                  <c:v>1389</c:v>
                </c:pt>
                <c:pt idx="1875">
                  <c:v>1491</c:v>
                </c:pt>
                <c:pt idx="1876">
                  <c:v>1416</c:v>
                </c:pt>
                <c:pt idx="1877">
                  <c:v>1431</c:v>
                </c:pt>
                <c:pt idx="1878">
                  <c:v>1413</c:v>
                </c:pt>
                <c:pt idx="1879">
                  <c:v>1386</c:v>
                </c:pt>
                <c:pt idx="1880">
                  <c:v>1380</c:v>
                </c:pt>
                <c:pt idx="1881">
                  <c:v>1335</c:v>
                </c:pt>
                <c:pt idx="1882">
                  <c:v>1425</c:v>
                </c:pt>
                <c:pt idx="1883">
                  <c:v>1491</c:v>
                </c:pt>
                <c:pt idx="1884">
                  <c:v>1305</c:v>
                </c:pt>
                <c:pt idx="1885">
                  <c:v>1392</c:v>
                </c:pt>
                <c:pt idx="1886">
                  <c:v>1389</c:v>
                </c:pt>
                <c:pt idx="1887">
                  <c:v>1296</c:v>
                </c:pt>
                <c:pt idx="1888">
                  <c:v>1347</c:v>
                </c:pt>
                <c:pt idx="1889">
                  <c:v>1395</c:v>
                </c:pt>
                <c:pt idx="1890">
                  <c:v>1419</c:v>
                </c:pt>
                <c:pt idx="1891">
                  <c:v>1413</c:v>
                </c:pt>
                <c:pt idx="1892">
                  <c:v>1458</c:v>
                </c:pt>
                <c:pt idx="1893">
                  <c:v>1251</c:v>
                </c:pt>
                <c:pt idx="1894">
                  <c:v>1344</c:v>
                </c:pt>
                <c:pt idx="1895">
                  <c:v>1311</c:v>
                </c:pt>
                <c:pt idx="1896">
                  <c:v>1356</c:v>
                </c:pt>
                <c:pt idx="1897">
                  <c:v>1374</c:v>
                </c:pt>
                <c:pt idx="1898">
                  <c:v>1521</c:v>
                </c:pt>
                <c:pt idx="1899">
                  <c:v>1443</c:v>
                </c:pt>
                <c:pt idx="1900">
                  <c:v>1323</c:v>
                </c:pt>
                <c:pt idx="1901">
                  <c:v>1461</c:v>
                </c:pt>
                <c:pt idx="1902">
                  <c:v>1587</c:v>
                </c:pt>
                <c:pt idx="1903">
                  <c:v>1281</c:v>
                </c:pt>
                <c:pt idx="1904">
                  <c:v>1521</c:v>
                </c:pt>
                <c:pt idx="1905">
                  <c:v>1386</c:v>
                </c:pt>
                <c:pt idx="1906">
                  <c:v>1524</c:v>
                </c:pt>
                <c:pt idx="1907">
                  <c:v>1452</c:v>
                </c:pt>
                <c:pt idx="1908">
                  <c:v>1320</c:v>
                </c:pt>
                <c:pt idx="1909">
                  <c:v>1407</c:v>
                </c:pt>
                <c:pt idx="1910">
                  <c:v>1467</c:v>
                </c:pt>
                <c:pt idx="1911">
                  <c:v>1437</c:v>
                </c:pt>
                <c:pt idx="1912">
                  <c:v>1332</c:v>
                </c:pt>
                <c:pt idx="1913">
                  <c:v>1479</c:v>
                </c:pt>
                <c:pt idx="1914">
                  <c:v>1323</c:v>
                </c:pt>
                <c:pt idx="1915">
                  <c:v>1563</c:v>
                </c:pt>
                <c:pt idx="1916">
                  <c:v>1491</c:v>
                </c:pt>
                <c:pt idx="1917">
                  <c:v>1341</c:v>
                </c:pt>
                <c:pt idx="1918">
                  <c:v>1434</c:v>
                </c:pt>
                <c:pt idx="1919">
                  <c:v>1344</c:v>
                </c:pt>
                <c:pt idx="1920">
                  <c:v>1332</c:v>
                </c:pt>
                <c:pt idx="1921">
                  <c:v>1428</c:v>
                </c:pt>
                <c:pt idx="1922">
                  <c:v>1491</c:v>
                </c:pt>
                <c:pt idx="1923">
                  <c:v>1518</c:v>
                </c:pt>
                <c:pt idx="1924">
                  <c:v>1377</c:v>
                </c:pt>
                <c:pt idx="1925">
                  <c:v>1443</c:v>
                </c:pt>
                <c:pt idx="1926">
                  <c:v>1380</c:v>
                </c:pt>
                <c:pt idx="1927">
                  <c:v>1425</c:v>
                </c:pt>
                <c:pt idx="1928">
                  <c:v>1485</c:v>
                </c:pt>
                <c:pt idx="1929">
                  <c:v>1527</c:v>
                </c:pt>
                <c:pt idx="1930">
                  <c:v>1485</c:v>
                </c:pt>
                <c:pt idx="1931">
                  <c:v>1566</c:v>
                </c:pt>
                <c:pt idx="1932">
                  <c:v>1593</c:v>
                </c:pt>
                <c:pt idx="1933">
                  <c:v>1701</c:v>
                </c:pt>
                <c:pt idx="1934">
                  <c:v>1704</c:v>
                </c:pt>
                <c:pt idx="1935">
                  <c:v>1632</c:v>
                </c:pt>
                <c:pt idx="1936">
                  <c:v>1707</c:v>
                </c:pt>
                <c:pt idx="1937">
                  <c:v>1614</c:v>
                </c:pt>
                <c:pt idx="1938">
                  <c:v>1614</c:v>
                </c:pt>
                <c:pt idx="1939">
                  <c:v>1680</c:v>
                </c:pt>
                <c:pt idx="1940">
                  <c:v>1656</c:v>
                </c:pt>
                <c:pt idx="1941">
                  <c:v>1695</c:v>
                </c:pt>
                <c:pt idx="1942">
                  <c:v>1662</c:v>
                </c:pt>
                <c:pt idx="1943">
                  <c:v>1518</c:v>
                </c:pt>
                <c:pt idx="1944">
                  <c:v>1644</c:v>
                </c:pt>
                <c:pt idx="1945">
                  <c:v>1611</c:v>
                </c:pt>
                <c:pt idx="1946">
                  <c:v>1425</c:v>
                </c:pt>
                <c:pt idx="1947">
                  <c:v>1449</c:v>
                </c:pt>
                <c:pt idx="1948">
                  <c:v>1437</c:v>
                </c:pt>
                <c:pt idx="1949">
                  <c:v>1317</c:v>
                </c:pt>
                <c:pt idx="1950">
                  <c:v>1374</c:v>
                </c:pt>
                <c:pt idx="1951">
                  <c:v>1407</c:v>
                </c:pt>
                <c:pt idx="1952">
                  <c:v>1311</c:v>
                </c:pt>
                <c:pt idx="1953">
                  <c:v>1161</c:v>
                </c:pt>
                <c:pt idx="1954">
                  <c:v>1164</c:v>
                </c:pt>
                <c:pt idx="1955">
                  <c:v>1197</c:v>
                </c:pt>
                <c:pt idx="1956">
                  <c:v>1104</c:v>
                </c:pt>
                <c:pt idx="1957">
                  <c:v>1122</c:v>
                </c:pt>
                <c:pt idx="1958">
                  <c:v>981</c:v>
                </c:pt>
                <c:pt idx="1959">
                  <c:v>1038</c:v>
                </c:pt>
                <c:pt idx="1960">
                  <c:v>966</c:v>
                </c:pt>
                <c:pt idx="1961">
                  <c:v>945</c:v>
                </c:pt>
                <c:pt idx="1962">
                  <c:v>924</c:v>
                </c:pt>
                <c:pt idx="1963">
                  <c:v>978</c:v>
                </c:pt>
                <c:pt idx="1964">
                  <c:v>1029</c:v>
                </c:pt>
                <c:pt idx="1965">
                  <c:v>927</c:v>
                </c:pt>
                <c:pt idx="1966">
                  <c:v>963</c:v>
                </c:pt>
                <c:pt idx="1967">
                  <c:v>930</c:v>
                </c:pt>
                <c:pt idx="1968">
                  <c:v>924</c:v>
                </c:pt>
                <c:pt idx="1969">
                  <c:v>861</c:v>
                </c:pt>
                <c:pt idx="1970">
                  <c:v>837</c:v>
                </c:pt>
                <c:pt idx="1971">
                  <c:v>837</c:v>
                </c:pt>
                <c:pt idx="1972">
                  <c:v>831</c:v>
                </c:pt>
                <c:pt idx="1973">
                  <c:v>786</c:v>
                </c:pt>
                <c:pt idx="1974">
                  <c:v>864</c:v>
                </c:pt>
                <c:pt idx="1975">
                  <c:v>675</c:v>
                </c:pt>
                <c:pt idx="1976">
                  <c:v>813</c:v>
                </c:pt>
                <c:pt idx="1977">
                  <c:v>687</c:v>
                </c:pt>
                <c:pt idx="1978">
                  <c:v>747</c:v>
                </c:pt>
                <c:pt idx="1979">
                  <c:v>804</c:v>
                </c:pt>
                <c:pt idx="1980">
                  <c:v>651</c:v>
                </c:pt>
                <c:pt idx="1981">
                  <c:v>756</c:v>
                </c:pt>
                <c:pt idx="1982">
                  <c:v>831</c:v>
                </c:pt>
                <c:pt idx="1983">
                  <c:v>717</c:v>
                </c:pt>
                <c:pt idx="1984">
                  <c:v>744</c:v>
                </c:pt>
                <c:pt idx="1985">
                  <c:v>765</c:v>
                </c:pt>
                <c:pt idx="1986">
                  <c:v>624</c:v>
                </c:pt>
                <c:pt idx="1987">
                  <c:v>675</c:v>
                </c:pt>
                <c:pt idx="1988">
                  <c:v>804</c:v>
                </c:pt>
                <c:pt idx="1989">
                  <c:v>702</c:v>
                </c:pt>
                <c:pt idx="1990">
                  <c:v>708</c:v>
                </c:pt>
                <c:pt idx="1991">
                  <c:v>627</c:v>
                </c:pt>
                <c:pt idx="1992">
                  <c:v>567</c:v>
                </c:pt>
                <c:pt idx="1993">
                  <c:v>633</c:v>
                </c:pt>
                <c:pt idx="1994">
                  <c:v>633</c:v>
                </c:pt>
                <c:pt idx="1995">
                  <c:v>486</c:v>
                </c:pt>
                <c:pt idx="1996">
                  <c:v>579</c:v>
                </c:pt>
                <c:pt idx="1997">
                  <c:v>546</c:v>
                </c:pt>
                <c:pt idx="1998">
                  <c:v>528</c:v>
                </c:pt>
                <c:pt idx="1999">
                  <c:v>462</c:v>
                </c:pt>
                <c:pt idx="2000">
                  <c:v>501</c:v>
                </c:pt>
                <c:pt idx="2001">
                  <c:v>540</c:v>
                </c:pt>
                <c:pt idx="2002">
                  <c:v>423</c:v>
                </c:pt>
                <c:pt idx="2003">
                  <c:v>453</c:v>
                </c:pt>
                <c:pt idx="2004">
                  <c:v>357</c:v>
                </c:pt>
                <c:pt idx="2005">
                  <c:v>498</c:v>
                </c:pt>
                <c:pt idx="2006">
                  <c:v>393</c:v>
                </c:pt>
                <c:pt idx="2007">
                  <c:v>372</c:v>
                </c:pt>
                <c:pt idx="2008">
                  <c:v>366</c:v>
                </c:pt>
                <c:pt idx="2009">
                  <c:v>387</c:v>
                </c:pt>
                <c:pt idx="2010">
                  <c:v>306</c:v>
                </c:pt>
                <c:pt idx="2011">
                  <c:v>357</c:v>
                </c:pt>
                <c:pt idx="2012">
                  <c:v>348</c:v>
                </c:pt>
                <c:pt idx="2013">
                  <c:v>306</c:v>
                </c:pt>
                <c:pt idx="2014">
                  <c:v>282</c:v>
                </c:pt>
                <c:pt idx="2015">
                  <c:v>279</c:v>
                </c:pt>
                <c:pt idx="2016">
                  <c:v>258</c:v>
                </c:pt>
                <c:pt idx="2017">
                  <c:v>276</c:v>
                </c:pt>
                <c:pt idx="2018">
                  <c:v>252</c:v>
                </c:pt>
                <c:pt idx="2019">
                  <c:v>207</c:v>
                </c:pt>
                <c:pt idx="2020">
                  <c:v>225</c:v>
                </c:pt>
                <c:pt idx="2021">
                  <c:v>237</c:v>
                </c:pt>
                <c:pt idx="2022">
                  <c:v>201</c:v>
                </c:pt>
                <c:pt idx="2023">
                  <c:v>252</c:v>
                </c:pt>
                <c:pt idx="2024">
                  <c:v>213</c:v>
                </c:pt>
                <c:pt idx="2025">
                  <c:v>192</c:v>
                </c:pt>
                <c:pt idx="2026">
                  <c:v>174</c:v>
                </c:pt>
                <c:pt idx="2027">
                  <c:v>195</c:v>
                </c:pt>
                <c:pt idx="2028">
                  <c:v>147</c:v>
                </c:pt>
                <c:pt idx="2029">
                  <c:v>153</c:v>
                </c:pt>
                <c:pt idx="2030">
                  <c:v>189</c:v>
                </c:pt>
                <c:pt idx="2031">
                  <c:v>129</c:v>
                </c:pt>
                <c:pt idx="2032">
                  <c:v>189</c:v>
                </c:pt>
                <c:pt idx="2033">
                  <c:v>198</c:v>
                </c:pt>
                <c:pt idx="2034">
                  <c:v>141</c:v>
                </c:pt>
                <c:pt idx="2035">
                  <c:v>195</c:v>
                </c:pt>
                <c:pt idx="2036">
                  <c:v>138</c:v>
                </c:pt>
                <c:pt idx="2037">
                  <c:v>180</c:v>
                </c:pt>
                <c:pt idx="2038">
                  <c:v>141</c:v>
                </c:pt>
                <c:pt idx="2039">
                  <c:v>189</c:v>
                </c:pt>
                <c:pt idx="2040">
                  <c:v>165</c:v>
                </c:pt>
                <c:pt idx="2041">
                  <c:v>132</c:v>
                </c:pt>
                <c:pt idx="2042">
                  <c:v>162</c:v>
                </c:pt>
                <c:pt idx="2043">
                  <c:v>144</c:v>
                </c:pt>
                <c:pt idx="2044">
                  <c:v>144</c:v>
                </c:pt>
                <c:pt idx="2045">
                  <c:v>150</c:v>
                </c:pt>
                <c:pt idx="2046">
                  <c:v>120</c:v>
                </c:pt>
                <c:pt idx="2047">
                  <c:v>132</c:v>
                </c:pt>
                <c:pt idx="2048">
                  <c:v>117</c:v>
                </c:pt>
                <c:pt idx="2049">
                  <c:v>138</c:v>
                </c:pt>
                <c:pt idx="2050">
                  <c:v>192</c:v>
                </c:pt>
                <c:pt idx="2051">
                  <c:v>153</c:v>
                </c:pt>
                <c:pt idx="2052">
                  <c:v>153</c:v>
                </c:pt>
                <c:pt idx="2053">
                  <c:v>141</c:v>
                </c:pt>
                <c:pt idx="2054">
                  <c:v>138</c:v>
                </c:pt>
                <c:pt idx="2055">
                  <c:v>189</c:v>
                </c:pt>
                <c:pt idx="2056">
                  <c:v>159</c:v>
                </c:pt>
                <c:pt idx="2057">
                  <c:v>174</c:v>
                </c:pt>
                <c:pt idx="2058">
                  <c:v>186</c:v>
                </c:pt>
                <c:pt idx="2059">
                  <c:v>213</c:v>
                </c:pt>
                <c:pt idx="2060">
                  <c:v>192</c:v>
                </c:pt>
                <c:pt idx="2061">
                  <c:v>195</c:v>
                </c:pt>
                <c:pt idx="2062">
                  <c:v>261</c:v>
                </c:pt>
                <c:pt idx="2063">
                  <c:v>225</c:v>
                </c:pt>
                <c:pt idx="2064">
                  <c:v>264</c:v>
                </c:pt>
                <c:pt idx="2065">
                  <c:v>288</c:v>
                </c:pt>
                <c:pt idx="2066">
                  <c:v>300</c:v>
                </c:pt>
                <c:pt idx="2067">
                  <c:v>408</c:v>
                </c:pt>
                <c:pt idx="2068">
                  <c:v>339</c:v>
                </c:pt>
                <c:pt idx="2069">
                  <c:v>483</c:v>
                </c:pt>
                <c:pt idx="2070">
                  <c:v>498</c:v>
                </c:pt>
                <c:pt idx="2071">
                  <c:v>552</c:v>
                </c:pt>
                <c:pt idx="2072">
                  <c:v>621</c:v>
                </c:pt>
                <c:pt idx="2073">
                  <c:v>636</c:v>
                </c:pt>
                <c:pt idx="2074">
                  <c:v>789</c:v>
                </c:pt>
                <c:pt idx="2075">
                  <c:v>900</c:v>
                </c:pt>
                <c:pt idx="2076">
                  <c:v>732</c:v>
                </c:pt>
                <c:pt idx="2077">
                  <c:v>936</c:v>
                </c:pt>
                <c:pt idx="2078">
                  <c:v>1170</c:v>
                </c:pt>
                <c:pt idx="2079">
                  <c:v>1128</c:v>
                </c:pt>
                <c:pt idx="2080">
                  <c:v>1338</c:v>
                </c:pt>
                <c:pt idx="2081">
                  <c:v>1383</c:v>
                </c:pt>
                <c:pt idx="2082">
                  <c:v>1332</c:v>
                </c:pt>
                <c:pt idx="2083">
                  <c:v>1593</c:v>
                </c:pt>
                <c:pt idx="2084">
                  <c:v>1512</c:v>
                </c:pt>
                <c:pt idx="2085">
                  <c:v>1605</c:v>
                </c:pt>
                <c:pt idx="2086">
                  <c:v>1587</c:v>
                </c:pt>
                <c:pt idx="2087">
                  <c:v>1785</c:v>
                </c:pt>
                <c:pt idx="2088">
                  <c:v>1788</c:v>
                </c:pt>
                <c:pt idx="2089">
                  <c:v>1641</c:v>
                </c:pt>
                <c:pt idx="2090">
                  <c:v>1872</c:v>
                </c:pt>
                <c:pt idx="2091">
                  <c:v>1773</c:v>
                </c:pt>
                <c:pt idx="2092">
                  <c:v>1851</c:v>
                </c:pt>
                <c:pt idx="2093">
                  <c:v>1641</c:v>
                </c:pt>
                <c:pt idx="2094">
                  <c:v>1485</c:v>
                </c:pt>
                <c:pt idx="2095">
                  <c:v>1713</c:v>
                </c:pt>
                <c:pt idx="2096">
                  <c:v>1542</c:v>
                </c:pt>
                <c:pt idx="2097">
                  <c:v>1659</c:v>
                </c:pt>
                <c:pt idx="2098">
                  <c:v>1485</c:v>
                </c:pt>
                <c:pt idx="2099">
                  <c:v>1596</c:v>
                </c:pt>
                <c:pt idx="2100">
                  <c:v>1377</c:v>
                </c:pt>
                <c:pt idx="2101">
                  <c:v>1449</c:v>
                </c:pt>
                <c:pt idx="2102">
                  <c:v>1368</c:v>
                </c:pt>
                <c:pt idx="2103">
                  <c:v>1350</c:v>
                </c:pt>
                <c:pt idx="2104">
                  <c:v>1353</c:v>
                </c:pt>
                <c:pt idx="2105">
                  <c:v>1362</c:v>
                </c:pt>
                <c:pt idx="2106">
                  <c:v>1266</c:v>
                </c:pt>
                <c:pt idx="2107">
                  <c:v>1368</c:v>
                </c:pt>
                <c:pt idx="2108">
                  <c:v>1290</c:v>
                </c:pt>
                <c:pt idx="2109">
                  <c:v>1293</c:v>
                </c:pt>
                <c:pt idx="2110">
                  <c:v>1272</c:v>
                </c:pt>
                <c:pt idx="2111">
                  <c:v>1086</c:v>
                </c:pt>
                <c:pt idx="2112">
                  <c:v>1125</c:v>
                </c:pt>
                <c:pt idx="2113">
                  <c:v>1206</c:v>
                </c:pt>
                <c:pt idx="2114">
                  <c:v>1380</c:v>
                </c:pt>
                <c:pt idx="2115">
                  <c:v>1284</c:v>
                </c:pt>
                <c:pt idx="2116">
                  <c:v>1146</c:v>
                </c:pt>
                <c:pt idx="2117">
                  <c:v>1239</c:v>
                </c:pt>
                <c:pt idx="2118">
                  <c:v>1245</c:v>
                </c:pt>
                <c:pt idx="2119">
                  <c:v>855</c:v>
                </c:pt>
                <c:pt idx="2120">
                  <c:v>1011</c:v>
                </c:pt>
                <c:pt idx="2121">
                  <c:v>1389</c:v>
                </c:pt>
                <c:pt idx="2122">
                  <c:v>1341</c:v>
                </c:pt>
                <c:pt idx="2123">
                  <c:v>1305</c:v>
                </c:pt>
                <c:pt idx="2124">
                  <c:v>1317</c:v>
                </c:pt>
                <c:pt idx="2125">
                  <c:v>1296</c:v>
                </c:pt>
                <c:pt idx="2126">
                  <c:v>1491</c:v>
                </c:pt>
                <c:pt idx="2127">
                  <c:v>1209</c:v>
                </c:pt>
                <c:pt idx="2128">
                  <c:v>1497</c:v>
                </c:pt>
                <c:pt idx="2129">
                  <c:v>1494</c:v>
                </c:pt>
                <c:pt idx="2130">
                  <c:v>1422</c:v>
                </c:pt>
                <c:pt idx="2131">
                  <c:v>1548</c:v>
                </c:pt>
                <c:pt idx="2132">
                  <c:v>1413</c:v>
                </c:pt>
                <c:pt idx="2133">
                  <c:v>1353</c:v>
                </c:pt>
                <c:pt idx="2134">
                  <c:v>1428</c:v>
                </c:pt>
                <c:pt idx="2135">
                  <c:v>1416</c:v>
                </c:pt>
                <c:pt idx="2136">
                  <c:v>1560</c:v>
                </c:pt>
                <c:pt idx="2137">
                  <c:v>1410</c:v>
                </c:pt>
                <c:pt idx="2138">
                  <c:v>1473</c:v>
                </c:pt>
                <c:pt idx="2139">
                  <c:v>1464</c:v>
                </c:pt>
                <c:pt idx="2140">
                  <c:v>1455</c:v>
                </c:pt>
                <c:pt idx="2141">
                  <c:v>1497</c:v>
                </c:pt>
                <c:pt idx="2142">
                  <c:v>1347</c:v>
                </c:pt>
                <c:pt idx="2143">
                  <c:v>1476</c:v>
                </c:pt>
                <c:pt idx="2144">
                  <c:v>1386</c:v>
                </c:pt>
                <c:pt idx="2145">
                  <c:v>1530</c:v>
                </c:pt>
                <c:pt idx="2146">
                  <c:v>1437</c:v>
                </c:pt>
                <c:pt idx="2147">
                  <c:v>1218</c:v>
                </c:pt>
                <c:pt idx="2148">
                  <c:v>1164</c:v>
                </c:pt>
                <c:pt idx="2149">
                  <c:v>1446</c:v>
                </c:pt>
                <c:pt idx="2150">
                  <c:v>1368</c:v>
                </c:pt>
                <c:pt idx="2151">
                  <c:v>1353</c:v>
                </c:pt>
                <c:pt idx="2152">
                  <c:v>1098</c:v>
                </c:pt>
                <c:pt idx="2153">
                  <c:v>1317</c:v>
                </c:pt>
                <c:pt idx="2154">
                  <c:v>1302</c:v>
                </c:pt>
                <c:pt idx="2155">
                  <c:v>1401</c:v>
                </c:pt>
                <c:pt idx="2156">
                  <c:v>1518</c:v>
                </c:pt>
                <c:pt idx="2157">
                  <c:v>1389</c:v>
                </c:pt>
                <c:pt idx="2158">
                  <c:v>1203</c:v>
                </c:pt>
                <c:pt idx="2159">
                  <c:v>1368</c:v>
                </c:pt>
                <c:pt idx="2160">
                  <c:v>1272</c:v>
                </c:pt>
                <c:pt idx="2161">
                  <c:v>1371</c:v>
                </c:pt>
                <c:pt idx="2162">
                  <c:v>1419</c:v>
                </c:pt>
                <c:pt idx="2163">
                  <c:v>1302</c:v>
                </c:pt>
                <c:pt idx="2164">
                  <c:v>1350</c:v>
                </c:pt>
                <c:pt idx="2165">
                  <c:v>1497</c:v>
                </c:pt>
                <c:pt idx="2166">
                  <c:v>1302</c:v>
                </c:pt>
                <c:pt idx="2167">
                  <c:v>1386</c:v>
                </c:pt>
                <c:pt idx="2168">
                  <c:v>1320</c:v>
                </c:pt>
                <c:pt idx="2169">
                  <c:v>1434</c:v>
                </c:pt>
                <c:pt idx="2170">
                  <c:v>1362</c:v>
                </c:pt>
                <c:pt idx="2171">
                  <c:v>1353</c:v>
                </c:pt>
                <c:pt idx="2172">
                  <c:v>1149</c:v>
                </c:pt>
                <c:pt idx="2173">
                  <c:v>1230</c:v>
                </c:pt>
                <c:pt idx="2174">
                  <c:v>1446</c:v>
                </c:pt>
                <c:pt idx="2175">
                  <c:v>1320</c:v>
                </c:pt>
                <c:pt idx="2176">
                  <c:v>1305</c:v>
                </c:pt>
                <c:pt idx="2177">
                  <c:v>1380</c:v>
                </c:pt>
                <c:pt idx="2178">
                  <c:v>1272</c:v>
                </c:pt>
                <c:pt idx="2179">
                  <c:v>1398</c:v>
                </c:pt>
                <c:pt idx="2180">
                  <c:v>1374</c:v>
                </c:pt>
                <c:pt idx="2181">
                  <c:v>1353</c:v>
                </c:pt>
                <c:pt idx="2182">
                  <c:v>1299</c:v>
                </c:pt>
                <c:pt idx="2183">
                  <c:v>1245</c:v>
                </c:pt>
                <c:pt idx="2184">
                  <c:v>1287</c:v>
                </c:pt>
                <c:pt idx="2185">
                  <c:v>1326</c:v>
                </c:pt>
                <c:pt idx="2186">
                  <c:v>1377</c:v>
                </c:pt>
                <c:pt idx="2187">
                  <c:v>1434</c:v>
                </c:pt>
                <c:pt idx="2188">
                  <c:v>1479</c:v>
                </c:pt>
                <c:pt idx="2189">
                  <c:v>1461</c:v>
                </c:pt>
                <c:pt idx="2190">
                  <c:v>1413</c:v>
                </c:pt>
                <c:pt idx="2191">
                  <c:v>1479</c:v>
                </c:pt>
                <c:pt idx="2192">
                  <c:v>1449</c:v>
                </c:pt>
                <c:pt idx="2193">
                  <c:v>1500</c:v>
                </c:pt>
                <c:pt idx="2194">
                  <c:v>1335</c:v>
                </c:pt>
                <c:pt idx="2195">
                  <c:v>1410</c:v>
                </c:pt>
                <c:pt idx="2196">
                  <c:v>1428</c:v>
                </c:pt>
                <c:pt idx="2197">
                  <c:v>1344</c:v>
                </c:pt>
                <c:pt idx="2198">
                  <c:v>1602</c:v>
                </c:pt>
                <c:pt idx="2199">
                  <c:v>1644</c:v>
                </c:pt>
                <c:pt idx="2200">
                  <c:v>1389</c:v>
                </c:pt>
                <c:pt idx="2201">
                  <c:v>1545</c:v>
                </c:pt>
                <c:pt idx="2202">
                  <c:v>1386</c:v>
                </c:pt>
                <c:pt idx="2203">
                  <c:v>1440</c:v>
                </c:pt>
                <c:pt idx="2204">
                  <c:v>1506</c:v>
                </c:pt>
                <c:pt idx="2205">
                  <c:v>1485</c:v>
                </c:pt>
                <c:pt idx="2206">
                  <c:v>1293</c:v>
                </c:pt>
                <c:pt idx="2207">
                  <c:v>1422</c:v>
                </c:pt>
                <c:pt idx="2208">
                  <c:v>1461</c:v>
                </c:pt>
                <c:pt idx="2209">
                  <c:v>1365</c:v>
                </c:pt>
                <c:pt idx="2210">
                  <c:v>1506</c:v>
                </c:pt>
                <c:pt idx="2211">
                  <c:v>1572</c:v>
                </c:pt>
                <c:pt idx="2212">
                  <c:v>1530</c:v>
                </c:pt>
                <c:pt idx="2213">
                  <c:v>1455</c:v>
                </c:pt>
                <c:pt idx="2214">
                  <c:v>1425</c:v>
                </c:pt>
                <c:pt idx="2215">
                  <c:v>1527</c:v>
                </c:pt>
                <c:pt idx="2216">
                  <c:v>1608</c:v>
                </c:pt>
                <c:pt idx="2217">
                  <c:v>1617</c:v>
                </c:pt>
                <c:pt idx="2218">
                  <c:v>1593</c:v>
                </c:pt>
                <c:pt idx="2219">
                  <c:v>1566</c:v>
                </c:pt>
                <c:pt idx="2220">
                  <c:v>1695</c:v>
                </c:pt>
                <c:pt idx="2221">
                  <c:v>1569</c:v>
                </c:pt>
                <c:pt idx="2222">
                  <c:v>1806</c:v>
                </c:pt>
                <c:pt idx="2223">
                  <c:v>1581</c:v>
                </c:pt>
                <c:pt idx="2224">
                  <c:v>1629</c:v>
                </c:pt>
                <c:pt idx="2225">
                  <c:v>1701</c:v>
                </c:pt>
                <c:pt idx="2226">
                  <c:v>1668</c:v>
                </c:pt>
                <c:pt idx="2227">
                  <c:v>1578</c:v>
                </c:pt>
                <c:pt idx="2228">
                  <c:v>1692</c:v>
                </c:pt>
                <c:pt idx="2229">
                  <c:v>1602</c:v>
                </c:pt>
                <c:pt idx="2230">
                  <c:v>1623</c:v>
                </c:pt>
                <c:pt idx="2231">
                  <c:v>1716</c:v>
                </c:pt>
                <c:pt idx="2232">
                  <c:v>1548</c:v>
                </c:pt>
                <c:pt idx="2233">
                  <c:v>1485</c:v>
                </c:pt>
                <c:pt idx="2234">
                  <c:v>1485</c:v>
                </c:pt>
                <c:pt idx="2235">
                  <c:v>1569</c:v>
                </c:pt>
                <c:pt idx="2236">
                  <c:v>1434</c:v>
                </c:pt>
                <c:pt idx="2237">
                  <c:v>1413</c:v>
                </c:pt>
                <c:pt idx="2238">
                  <c:v>1347</c:v>
                </c:pt>
                <c:pt idx="2239">
                  <c:v>1326</c:v>
                </c:pt>
                <c:pt idx="2240">
                  <c:v>1308</c:v>
                </c:pt>
                <c:pt idx="2241">
                  <c:v>1239</c:v>
                </c:pt>
                <c:pt idx="2242">
                  <c:v>1158</c:v>
                </c:pt>
                <c:pt idx="2243">
                  <c:v>1215</c:v>
                </c:pt>
                <c:pt idx="2244">
                  <c:v>1188</c:v>
                </c:pt>
                <c:pt idx="2245">
                  <c:v>1101</c:v>
                </c:pt>
                <c:pt idx="2246">
                  <c:v>1089</c:v>
                </c:pt>
                <c:pt idx="2247">
                  <c:v>1185</c:v>
                </c:pt>
                <c:pt idx="2248">
                  <c:v>1017</c:v>
                </c:pt>
                <c:pt idx="2249">
                  <c:v>1029</c:v>
                </c:pt>
                <c:pt idx="2250">
                  <c:v>1035</c:v>
                </c:pt>
                <c:pt idx="2251">
                  <c:v>933</c:v>
                </c:pt>
                <c:pt idx="2252">
                  <c:v>873</c:v>
                </c:pt>
                <c:pt idx="2253">
                  <c:v>870</c:v>
                </c:pt>
                <c:pt idx="2254">
                  <c:v>1002</c:v>
                </c:pt>
                <c:pt idx="2255">
                  <c:v>903</c:v>
                </c:pt>
                <c:pt idx="2256">
                  <c:v>846</c:v>
                </c:pt>
                <c:pt idx="2257">
                  <c:v>1041</c:v>
                </c:pt>
                <c:pt idx="2258">
                  <c:v>837</c:v>
                </c:pt>
                <c:pt idx="2259">
                  <c:v>894</c:v>
                </c:pt>
                <c:pt idx="2260">
                  <c:v>828</c:v>
                </c:pt>
                <c:pt idx="2261">
                  <c:v>927</c:v>
                </c:pt>
                <c:pt idx="2262">
                  <c:v>816</c:v>
                </c:pt>
                <c:pt idx="2263">
                  <c:v>840</c:v>
                </c:pt>
                <c:pt idx="2264">
                  <c:v>747</c:v>
                </c:pt>
                <c:pt idx="2265">
                  <c:v>864</c:v>
                </c:pt>
                <c:pt idx="2266">
                  <c:v>693</c:v>
                </c:pt>
                <c:pt idx="2267">
                  <c:v>759</c:v>
                </c:pt>
              </c:numCache>
            </c:numRef>
          </c:yVal>
          <c:smooth val="0"/>
        </c:ser>
        <c:dLbls>
          <c:showLegendKey val="0"/>
          <c:showVal val="0"/>
          <c:showCatName val="0"/>
          <c:showSerName val="0"/>
          <c:showPercent val="0"/>
          <c:showBubbleSize val="0"/>
        </c:dLbls>
        <c:axId val="351132272"/>
        <c:axId val="351131096"/>
      </c:scatterChart>
      <c:valAx>
        <c:axId val="351132272"/>
        <c:scaling>
          <c:orientation val="minMax"/>
          <c:max val="130"/>
        </c:scaling>
        <c:delete val="0"/>
        <c:axPos val="b"/>
        <c:title>
          <c:tx>
            <c:rich>
              <a:bodyPr rot="0" spcFirstLastPara="0" vertOverflow="ellipsis" vert="horz" wrap="square" anchor="ctr" anchorCtr="1"/>
              <a:lstStyle/>
              <a:p>
                <a:pPr>
                  <a:defRPr lang="en-US" sz="1200" b="1"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a:t>Density (vhc/ml/lane)</a:t>
                </a:r>
                <a:endParaRPr lang="en-US"/>
              </a:p>
            </c:rich>
          </c:tx>
          <c:layout/>
          <c:overlay val="0"/>
        </c:title>
        <c:numFmt formatCode="General" sourceLinked="1"/>
        <c:majorTickMark val="none"/>
        <c:minorTickMark val="none"/>
        <c:tickLblPos val="nextTo"/>
        <c:txPr>
          <a:bodyPr rot="-60000000" spcFirstLastPara="0" vertOverflow="ellipsis" vert="horz" wrap="square" anchor="ctr" anchorCtr="1"/>
          <a:lstStyle/>
          <a:p>
            <a:pPr>
              <a:defRPr lang="en-US"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p>
        </c:txPr>
        <c:crossAx val="351131096"/>
        <c:crosses val="autoZero"/>
        <c:crossBetween val="midCat"/>
        <c:majorUnit val="10"/>
      </c:valAx>
      <c:valAx>
        <c:axId val="351131096"/>
        <c:scaling>
          <c:orientation val="minMax"/>
        </c:scaling>
        <c:delete val="0"/>
        <c:axPos val="l"/>
        <c:title>
          <c:tx>
            <c:rich>
              <a:bodyPr rot="-5400000" spcFirstLastPara="0" vertOverflow="ellipsis" vert="horz" wrap="square" anchor="ctr" anchorCtr="1"/>
              <a:lstStyle/>
              <a:p>
                <a:pPr>
                  <a:defRPr lang="en-US" sz="1200" b="1"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a:t>Flow volue (vhc/hour/lane)</a:t>
                </a:r>
                <a:endParaRPr lang="en-US"/>
              </a:p>
            </c:rich>
          </c:tx>
          <c:layout/>
          <c:overlay val="0"/>
        </c:title>
        <c:numFmt formatCode="General" sourceLinked="1"/>
        <c:majorTickMark val="none"/>
        <c:minorTickMark val="none"/>
        <c:tickLblPos val="nextTo"/>
        <c:txPr>
          <a:bodyPr rot="-60000000" spcFirstLastPara="0" vertOverflow="ellipsis" vert="horz" wrap="square" anchor="ctr" anchorCtr="1"/>
          <a:lstStyle/>
          <a:p>
            <a:pPr>
              <a:defRPr lang="en-US"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p>
        </c:txPr>
        <c:crossAx val="351132272"/>
        <c:crosses val="autoZero"/>
        <c:crossBetween val="midCat"/>
      </c:valAx>
    </c:plotArea>
    <c:plotVisOnly val="1"/>
    <c:dispBlanksAs val="gap"/>
    <c:showDLblsOverMax val="0"/>
  </c:chart>
  <c:txPr>
    <a:bodyPr/>
    <a:lstStyle/>
    <a:p>
      <a:pPr>
        <a:defRPr lang="en-US" sz="1200">
          <a:latin typeface="Times New Roman" panose="02020603050405020304" pitchFamily="18" charset="0"/>
          <a:cs typeface="Times New Roman" panose="02020603050405020304" pitchFamily="18" charset="0"/>
        </a:defRPr>
      </a:pPr>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Sheet1!$C$47</c:f>
              <c:strCache>
                <c:ptCount val="1"/>
                <c:pt idx="0">
                  <c:v>Ground-truth total demand</c:v>
                </c:pt>
              </c:strCache>
            </c:strRef>
          </c:tx>
          <c:marker>
            <c:symbol val="none"/>
          </c:marker>
          <c:dLbls>
            <c:delete val="1"/>
          </c:dLbls>
          <c:xVal>
            <c:numRef>
              <c:f>Sheet1!$B$48:$B$67</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Sheet1!$C$48:$C$67</c:f>
              <c:numCache>
                <c:formatCode>General</c:formatCode>
                <c:ptCount val="20"/>
                <c:pt idx="0">
                  <c:v>8000</c:v>
                </c:pt>
                <c:pt idx="1">
                  <c:v>8000</c:v>
                </c:pt>
                <c:pt idx="2">
                  <c:v>8000</c:v>
                </c:pt>
                <c:pt idx="3">
                  <c:v>8000</c:v>
                </c:pt>
                <c:pt idx="4">
                  <c:v>8000</c:v>
                </c:pt>
                <c:pt idx="5">
                  <c:v>8000</c:v>
                </c:pt>
                <c:pt idx="6">
                  <c:v>8000</c:v>
                </c:pt>
                <c:pt idx="7">
                  <c:v>8000</c:v>
                </c:pt>
                <c:pt idx="8">
                  <c:v>8000</c:v>
                </c:pt>
                <c:pt idx="9">
                  <c:v>8000</c:v>
                </c:pt>
                <c:pt idx="10">
                  <c:v>8000</c:v>
                </c:pt>
                <c:pt idx="11">
                  <c:v>8000</c:v>
                </c:pt>
                <c:pt idx="12">
                  <c:v>8000</c:v>
                </c:pt>
                <c:pt idx="13">
                  <c:v>8000</c:v>
                </c:pt>
                <c:pt idx="14">
                  <c:v>8000</c:v>
                </c:pt>
                <c:pt idx="15">
                  <c:v>8000</c:v>
                </c:pt>
                <c:pt idx="16">
                  <c:v>8000</c:v>
                </c:pt>
                <c:pt idx="17">
                  <c:v>8000</c:v>
                </c:pt>
                <c:pt idx="18">
                  <c:v>8000</c:v>
                </c:pt>
                <c:pt idx="19">
                  <c:v>8000</c:v>
                </c:pt>
              </c:numCache>
            </c:numRef>
          </c:yVal>
          <c:smooth val="0"/>
        </c:ser>
        <c:ser>
          <c:idx val="1"/>
          <c:order val="1"/>
          <c:tx>
            <c:strRef>
              <c:f>Sheet1!$D$47</c:f>
              <c:strCache>
                <c:ptCount val="1"/>
                <c:pt idx="0">
                  <c:v>Estimated total demand</c:v>
                </c:pt>
              </c:strCache>
            </c:strRef>
          </c:tx>
          <c:spPr>
            <a:ln w="19050" cap="rnd" cmpd="sng" algn="ctr">
              <a:solidFill>
                <a:schemeClr val="accent2">
                  <a:shade val="76667"/>
                  <a:shade val="95000"/>
                  <a:satMod val="105000"/>
                </a:schemeClr>
              </a:solidFill>
              <a:prstDash val="dash"/>
              <a:round/>
            </a:ln>
          </c:spPr>
          <c:dLbls>
            <c:delete val="1"/>
          </c:dLbls>
          <c:xVal>
            <c:numRef>
              <c:f>Sheet1!$B$48:$B$67</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Sheet1!$D$48:$D$67</c:f>
              <c:numCache>
                <c:formatCode>General</c:formatCode>
                <c:ptCount val="20"/>
                <c:pt idx="0">
                  <c:v>6000</c:v>
                </c:pt>
                <c:pt idx="1">
                  <c:v>7494.5</c:v>
                </c:pt>
                <c:pt idx="2">
                  <c:v>7868.8465</c:v>
                </c:pt>
                <c:pt idx="3">
                  <c:v>7963.34562926749</c:v>
                </c:pt>
                <c:pt idx="4">
                  <c:v>7987.74586247653</c:v>
                </c:pt>
                <c:pt idx="5">
                  <c:v>7994.44904551777</c:v>
                </c:pt>
                <c:pt idx="6">
                  <c:v>7996.58167130514</c:v>
                </c:pt>
                <c:pt idx="7">
                  <c:v>7997.45790641157</c:v>
                </c:pt>
                <c:pt idx="8">
                  <c:v>7997.93389200372</c:v>
                </c:pt>
                <c:pt idx="9">
                  <c:v>7998.24511724552</c:v>
                </c:pt>
                <c:pt idx="10">
                  <c:v>7998.46670147246</c:v>
                </c:pt>
                <c:pt idx="11">
                  <c:v>7998.62962529805</c:v>
                </c:pt>
                <c:pt idx="12">
                  <c:v>7998.75077068865</c:v>
                </c:pt>
                <c:pt idx="13">
                  <c:v>7998.84119411954</c:v>
                </c:pt>
                <c:pt idx="14">
                  <c:v>7998.90877268409</c:v>
                </c:pt>
                <c:pt idx="15">
                  <c:v>7998.95929951487</c:v>
                </c:pt>
                <c:pt idx="16">
                  <c:v>7998.99708255879</c:v>
                </c:pt>
                <c:pt idx="17">
                  <c:v>7999.02533737265</c:v>
                </c:pt>
                <c:pt idx="18">
                  <c:v>7999.04646714592</c:v>
                </c:pt>
                <c:pt idx="19">
                  <c:v>7999.06226868983</c:v>
                </c:pt>
              </c:numCache>
            </c:numRef>
          </c:yVal>
          <c:smooth val="0"/>
        </c:ser>
        <c:ser>
          <c:idx val="2"/>
          <c:order val="2"/>
          <c:tx>
            <c:strRef>
              <c:f>Sheet1!$E$47</c:f>
              <c:strCache>
                <c:ptCount val="1"/>
                <c:pt idx="0">
                  <c:v>Ground-truth flow on route 1</c:v>
                </c:pt>
              </c:strCache>
            </c:strRef>
          </c:tx>
          <c:spPr>
            <a:ln w="19050" cap="rnd" cmpd="sng" algn="ctr">
              <a:solidFill>
                <a:schemeClr val="accent3">
                  <a:shade val="76667"/>
                  <a:shade val="95000"/>
                  <a:satMod val="105000"/>
                </a:schemeClr>
              </a:solidFill>
              <a:prstDash val="sysDot"/>
              <a:round/>
            </a:ln>
          </c:spPr>
          <c:marker>
            <c:symbol val="none"/>
          </c:marker>
          <c:dLbls>
            <c:delete val="1"/>
          </c:dLbls>
          <c:xVal>
            <c:numRef>
              <c:f>Sheet1!$B$48:$B$67</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Sheet1!$E$48:$E$67</c:f>
              <c:numCache>
                <c:formatCode>General</c:formatCode>
                <c:ptCount val="20"/>
                <c:pt idx="0">
                  <c:v>5400</c:v>
                </c:pt>
                <c:pt idx="1">
                  <c:v>5400</c:v>
                </c:pt>
                <c:pt idx="2">
                  <c:v>5400</c:v>
                </c:pt>
                <c:pt idx="3">
                  <c:v>5400</c:v>
                </c:pt>
                <c:pt idx="4">
                  <c:v>5400</c:v>
                </c:pt>
                <c:pt idx="5">
                  <c:v>5400</c:v>
                </c:pt>
                <c:pt idx="6">
                  <c:v>5400</c:v>
                </c:pt>
                <c:pt idx="7">
                  <c:v>5400</c:v>
                </c:pt>
                <c:pt idx="8">
                  <c:v>5400</c:v>
                </c:pt>
                <c:pt idx="9">
                  <c:v>5400</c:v>
                </c:pt>
                <c:pt idx="10">
                  <c:v>5400</c:v>
                </c:pt>
                <c:pt idx="11">
                  <c:v>5400</c:v>
                </c:pt>
                <c:pt idx="12">
                  <c:v>5400</c:v>
                </c:pt>
                <c:pt idx="13">
                  <c:v>5400</c:v>
                </c:pt>
                <c:pt idx="14">
                  <c:v>5400</c:v>
                </c:pt>
                <c:pt idx="15">
                  <c:v>5400</c:v>
                </c:pt>
                <c:pt idx="16">
                  <c:v>5400</c:v>
                </c:pt>
                <c:pt idx="17">
                  <c:v>5400</c:v>
                </c:pt>
                <c:pt idx="18">
                  <c:v>5400</c:v>
                </c:pt>
                <c:pt idx="19">
                  <c:v>5400</c:v>
                </c:pt>
              </c:numCache>
            </c:numRef>
          </c:yVal>
          <c:smooth val="0"/>
        </c:ser>
        <c:ser>
          <c:idx val="3"/>
          <c:order val="3"/>
          <c:tx>
            <c:strRef>
              <c:f>Sheet1!$F$47</c:f>
              <c:strCache>
                <c:ptCount val="1"/>
                <c:pt idx="0">
                  <c:v>Estimated Flow on route 1</c:v>
                </c:pt>
              </c:strCache>
            </c:strRef>
          </c:tx>
          <c:spPr>
            <a:ln w="12700" cap="rnd" cmpd="sng" algn="ctr">
              <a:solidFill>
                <a:schemeClr val="accent4">
                  <a:shade val="76667"/>
                  <a:shade val="95000"/>
                  <a:satMod val="105000"/>
                </a:schemeClr>
              </a:solidFill>
              <a:prstDash val="solid"/>
              <a:round/>
            </a:ln>
          </c:spPr>
          <c:dLbls>
            <c:delete val="1"/>
          </c:dLbls>
          <c:xVal>
            <c:numRef>
              <c:f>Sheet1!$B$48:$B$67</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Sheet1!$F$48:$F$67</c:f>
              <c:numCache>
                <c:formatCode>General</c:formatCode>
                <c:ptCount val="20"/>
                <c:pt idx="0">
                  <c:v>3000</c:v>
                </c:pt>
                <c:pt idx="1">
                  <c:v>4099.75</c:v>
                </c:pt>
                <c:pt idx="2">
                  <c:v>4550.84585416667</c:v>
                </c:pt>
                <c:pt idx="3">
                  <c:v>4795.5435284705</c:v>
                </c:pt>
                <c:pt idx="4">
                  <c:v>4955.42161040866</c:v>
                </c:pt>
                <c:pt idx="5">
                  <c:v>5069.21679038649</c:v>
                </c:pt>
                <c:pt idx="6">
                  <c:v>5152.87789667795</c:v>
                </c:pt>
                <c:pt idx="7">
                  <c:v>5215.08359819075</c:v>
                </c:pt>
                <c:pt idx="8">
                  <c:v>5261.51363174032</c:v>
                </c:pt>
                <c:pt idx="9">
                  <c:v>5296.21329133498</c:v>
                </c:pt>
                <c:pt idx="10">
                  <c:v>5322.15733808224</c:v>
                </c:pt>
                <c:pt idx="11">
                  <c:v>5341.55781508208</c:v>
                </c:pt>
                <c:pt idx="12">
                  <c:v>5356.06582516921</c:v>
                </c:pt>
                <c:pt idx="13">
                  <c:v>5366.91533738593</c:v>
                </c:pt>
                <c:pt idx="14">
                  <c:v>5375.02896156493</c:v>
                </c:pt>
                <c:pt idx="15">
                  <c:v>5381.09660892244</c:v>
                </c:pt>
                <c:pt idx="16">
                  <c:v>5385.63420709572</c:v>
                </c:pt>
                <c:pt idx="17">
                  <c:v>5389.0275818315</c:v>
                </c:pt>
                <c:pt idx="18">
                  <c:v>5391.56526639871</c:v>
                </c:pt>
                <c:pt idx="19">
                  <c:v>5393.46303590697</c:v>
                </c:pt>
              </c:numCache>
            </c:numRef>
          </c:yVal>
          <c:smooth val="0"/>
        </c:ser>
        <c:ser>
          <c:idx val="4"/>
          <c:order val="4"/>
          <c:tx>
            <c:strRef>
              <c:f>Sheet1!$G$47</c:f>
              <c:strCache>
                <c:ptCount val="1"/>
                <c:pt idx="0">
                  <c:v>Estimated Flow on route 2</c:v>
                </c:pt>
              </c:strCache>
            </c:strRef>
          </c:tx>
          <c:spPr>
            <a:ln w="12700" cap="rnd" cmpd="sng" algn="ctr">
              <a:solidFill>
                <a:schemeClr val="accent5">
                  <a:shade val="76667"/>
                  <a:shade val="95000"/>
                  <a:satMod val="105000"/>
                </a:schemeClr>
              </a:solidFill>
              <a:prstDash val="solid"/>
              <a:round/>
            </a:ln>
          </c:spPr>
          <c:dLbls>
            <c:delete val="1"/>
          </c:dLbls>
          <c:xVal>
            <c:numRef>
              <c:f>Sheet1!$B$48:$B$67</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Sheet1!$G$48:$G$67</c:f>
              <c:numCache>
                <c:formatCode>General</c:formatCode>
                <c:ptCount val="20"/>
                <c:pt idx="0">
                  <c:v>3000</c:v>
                </c:pt>
                <c:pt idx="1">
                  <c:v>3394.75</c:v>
                </c:pt>
                <c:pt idx="2">
                  <c:v>3318.00064583333</c:v>
                </c:pt>
                <c:pt idx="3">
                  <c:v>3167.80210079688</c:v>
                </c:pt>
                <c:pt idx="4">
                  <c:v>3032.32425206787</c:v>
                </c:pt>
                <c:pt idx="5">
                  <c:v>2925.23225513128</c:v>
                </c:pt>
                <c:pt idx="6">
                  <c:v>2843.70377462724</c:v>
                </c:pt>
                <c:pt idx="7">
                  <c:v>2782.37430822082</c:v>
                </c:pt>
                <c:pt idx="8">
                  <c:v>2736.42026026347</c:v>
                </c:pt>
                <c:pt idx="9">
                  <c:v>2702.03182591054</c:v>
                </c:pt>
                <c:pt idx="10">
                  <c:v>2676.30936339015</c:v>
                </c:pt>
                <c:pt idx="11">
                  <c:v>2657.0718102159</c:v>
                </c:pt>
                <c:pt idx="12">
                  <c:v>2642.6849455195</c:v>
                </c:pt>
                <c:pt idx="13">
                  <c:v>2631.92585673353</c:v>
                </c:pt>
                <c:pt idx="14">
                  <c:v>2623.87981111934</c:v>
                </c:pt>
                <c:pt idx="15">
                  <c:v>2617.86269059235</c:v>
                </c:pt>
                <c:pt idx="16">
                  <c:v>2613.36287546304</c:v>
                </c:pt>
                <c:pt idx="17">
                  <c:v>2609.99775554119</c:v>
                </c:pt>
                <c:pt idx="18">
                  <c:v>2607.48120074727</c:v>
                </c:pt>
                <c:pt idx="19">
                  <c:v>2605.59923278271</c:v>
                </c:pt>
              </c:numCache>
            </c:numRef>
          </c:yVal>
          <c:smooth val="0"/>
        </c:ser>
        <c:ser>
          <c:idx val="5"/>
          <c:order val="5"/>
          <c:tx>
            <c:strRef>
              <c:f>Sheet1!$H$47</c:f>
              <c:strCache>
                <c:ptCount val="1"/>
                <c:pt idx="0">
                  <c:v>Ground-truth flow on route 1</c:v>
                </c:pt>
              </c:strCache>
            </c:strRef>
          </c:tx>
          <c:spPr>
            <a:ln w="25400" cap="rnd" cmpd="sng" algn="ctr">
              <a:solidFill>
                <a:schemeClr val="accent6">
                  <a:shade val="76667"/>
                  <a:shade val="95000"/>
                  <a:satMod val="105000"/>
                </a:schemeClr>
              </a:solidFill>
              <a:prstDash val="dash"/>
              <a:round/>
            </a:ln>
          </c:spPr>
          <c:marker>
            <c:symbol val="none"/>
          </c:marker>
          <c:dLbls>
            <c:delete val="1"/>
          </c:dLbls>
          <c:xVal>
            <c:numRef>
              <c:f>Sheet1!$B$48:$B$67</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Sheet1!$H$48:$H$67</c:f>
              <c:numCache>
                <c:formatCode>General</c:formatCode>
                <c:ptCount val="20"/>
                <c:pt idx="0">
                  <c:v>2600</c:v>
                </c:pt>
                <c:pt idx="1">
                  <c:v>2600</c:v>
                </c:pt>
                <c:pt idx="2">
                  <c:v>2600</c:v>
                </c:pt>
                <c:pt idx="3">
                  <c:v>2600</c:v>
                </c:pt>
                <c:pt idx="4">
                  <c:v>2600</c:v>
                </c:pt>
                <c:pt idx="5">
                  <c:v>2600</c:v>
                </c:pt>
                <c:pt idx="6">
                  <c:v>2600</c:v>
                </c:pt>
                <c:pt idx="7">
                  <c:v>2600</c:v>
                </c:pt>
                <c:pt idx="8">
                  <c:v>2600</c:v>
                </c:pt>
                <c:pt idx="9">
                  <c:v>2600</c:v>
                </c:pt>
                <c:pt idx="10">
                  <c:v>2600</c:v>
                </c:pt>
                <c:pt idx="11">
                  <c:v>2600</c:v>
                </c:pt>
                <c:pt idx="12">
                  <c:v>2600</c:v>
                </c:pt>
                <c:pt idx="13">
                  <c:v>2600</c:v>
                </c:pt>
                <c:pt idx="14">
                  <c:v>2600</c:v>
                </c:pt>
                <c:pt idx="15">
                  <c:v>2600</c:v>
                </c:pt>
                <c:pt idx="16">
                  <c:v>2600</c:v>
                </c:pt>
                <c:pt idx="17">
                  <c:v>2600</c:v>
                </c:pt>
                <c:pt idx="18">
                  <c:v>2600</c:v>
                </c:pt>
                <c:pt idx="19">
                  <c:v>2600</c:v>
                </c:pt>
              </c:numCache>
            </c:numRef>
          </c:yVal>
          <c:smooth val="0"/>
        </c:ser>
        <c:dLbls>
          <c:showLegendKey val="0"/>
          <c:showVal val="0"/>
          <c:showCatName val="0"/>
          <c:showSerName val="0"/>
          <c:showPercent val="0"/>
          <c:showBubbleSize val="0"/>
        </c:dLbls>
        <c:axId val="351128744"/>
        <c:axId val="351132664"/>
      </c:scatterChart>
      <c:valAx>
        <c:axId val="351128744"/>
        <c:scaling>
          <c:orientation val="minMax"/>
          <c:max val="20"/>
        </c:scaling>
        <c:delete val="0"/>
        <c:axPos val="b"/>
        <c:title>
          <c:tx>
            <c:rich>
              <a:bodyPr rot="0" spcFirstLastPara="0" vertOverflow="ellipsis" vert="horz" wrap="square" anchor="ctr" anchorCtr="1"/>
              <a:lstStyle/>
              <a:p>
                <a:pPr>
                  <a:defRPr lang="en-US" sz="1600" b="1"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a:t>Iteration</a:t>
                </a:r>
                <a:endParaRPr lang="en-US"/>
              </a:p>
            </c:rich>
          </c:tx>
          <c:layout/>
          <c:overlay val="0"/>
        </c:title>
        <c:numFmt formatCode="General" sourceLinked="1"/>
        <c:majorTickMark val="none"/>
        <c:minorTickMark val="none"/>
        <c:tickLblPos val="nextTo"/>
        <c:txPr>
          <a:bodyPr rot="-60000000" spcFirstLastPara="0" vertOverflow="ellipsis" vert="horz" wrap="square" anchor="ctr" anchorCtr="1"/>
          <a:lstStyle/>
          <a:p>
            <a:pPr>
              <a:defRPr lang="en-US"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p>
        </c:txPr>
        <c:crossAx val="351132664"/>
        <c:crosses val="autoZero"/>
        <c:crossBetween val="midCat"/>
      </c:valAx>
      <c:valAx>
        <c:axId val="351132664"/>
        <c:scaling>
          <c:orientation val="minMax"/>
        </c:scaling>
        <c:delete val="0"/>
        <c:axPos val="l"/>
        <c:title>
          <c:tx>
            <c:rich>
              <a:bodyPr rot="-5400000" spcFirstLastPara="0" vertOverflow="ellipsis" vert="horz" wrap="square" anchor="ctr" anchorCtr="1"/>
              <a:lstStyle/>
              <a:p>
                <a:pPr>
                  <a:defRPr lang="en-US" sz="1600" b="1"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a:t>Flow Volume</a:t>
                </a:r>
                <a:endParaRPr lang="en-US"/>
              </a:p>
            </c:rich>
          </c:tx>
          <c:layout/>
          <c:overlay val="0"/>
        </c:title>
        <c:numFmt formatCode="General" sourceLinked="1"/>
        <c:majorTickMark val="none"/>
        <c:minorTickMark val="none"/>
        <c:tickLblPos val="nextTo"/>
        <c:txPr>
          <a:bodyPr rot="-60000000" spcFirstLastPara="0" vertOverflow="ellipsis" vert="horz" wrap="square" anchor="ctr" anchorCtr="1"/>
          <a:lstStyle/>
          <a:p>
            <a:pPr>
              <a:defRPr lang="en-US"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p>
        </c:txPr>
        <c:crossAx val="351128744"/>
        <c:crosses val="autoZero"/>
        <c:crossBetween val="midCat"/>
      </c:valAx>
    </c:plotArea>
    <c:legend>
      <c:legendPos val="r"/>
      <c:layout>
        <c:manualLayout>
          <c:xMode val="edge"/>
          <c:yMode val="edge"/>
          <c:x val="0.64386970859413"/>
          <c:y val="0.0622529171805341"/>
          <c:w val="0.343860286694937"/>
          <c:h val="0.695574233943649"/>
        </c:manualLayout>
      </c:layout>
      <c:overlay val="0"/>
      <c:txPr>
        <a:bodyPr rot="0" spcFirstLastPara="0" vertOverflow="ellipsis" vert="horz" wrap="square" anchor="ctr" anchorCtr="1"/>
        <a:lstStyle/>
        <a:p>
          <a:pPr>
            <a:defRPr lang="en-US"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p>
      </c:txPr>
    </c:legend>
    <c:plotVisOnly val="1"/>
    <c:dispBlanksAs val="gap"/>
    <c:showDLblsOverMax val="0"/>
  </c:chart>
  <c:txPr>
    <a:bodyPr/>
    <a:lstStyle/>
    <a:p>
      <a:pPr>
        <a:defRPr lang="en-US" sz="1600">
          <a:latin typeface="Times New Roman" panose="02020603050405020304" pitchFamily="18" charset="0"/>
          <a:cs typeface="Times New Roman" panose="02020603050405020304" pitchFamily="18" charset="0"/>
        </a:defRPr>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Sheet1!$K$25</c:f>
              <c:strCache>
                <c:ptCount val="1"/>
                <c:pt idx="0">
                  <c:v>Estimated travel time on route 1</c:v>
                </c:pt>
              </c:strCache>
            </c:strRef>
          </c:tx>
          <c:spPr>
            <a:ln w="12700" cap="rnd" cmpd="sng" algn="ctr">
              <a:solidFill>
                <a:schemeClr val="accent1">
                  <a:shade val="95000"/>
                  <a:satMod val="105000"/>
                </a:schemeClr>
              </a:solidFill>
              <a:prstDash val="solid"/>
              <a:round/>
            </a:ln>
          </c:spPr>
          <c:dLbls>
            <c:delete val="1"/>
          </c:dLbls>
          <c:xVal>
            <c:numRef>
              <c:f>Sheet1!$J$26:$J$45</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Sheet1!$K$26:$K$45</c:f>
              <c:numCache>
                <c:formatCode>General</c:formatCode>
                <c:ptCount val="20"/>
                <c:pt idx="0">
                  <c:v>40</c:v>
                </c:pt>
                <c:pt idx="1">
                  <c:v>47.3316666666655</c:v>
                </c:pt>
                <c:pt idx="2">
                  <c:v>50.3389723611111</c:v>
                </c:pt>
                <c:pt idx="3">
                  <c:v>51.9702901898032</c:v>
                </c:pt>
                <c:pt idx="4">
                  <c:v>53.0361440693908</c:v>
                </c:pt>
                <c:pt idx="5">
                  <c:v>53.7947786025766</c:v>
                </c:pt>
                <c:pt idx="6">
                  <c:v>54.352519311186</c:v>
                </c:pt>
                <c:pt idx="7">
                  <c:v>54.7672239879383</c:v>
                </c:pt>
                <c:pt idx="8">
                  <c:v>55.0767575449355</c:v>
                </c:pt>
                <c:pt idx="9">
                  <c:v>55.3080886088999</c:v>
                </c:pt>
                <c:pt idx="10">
                  <c:v>55.4810489205483</c:v>
                </c:pt>
                <c:pt idx="11">
                  <c:v>55.6103854338805</c:v>
                </c:pt>
                <c:pt idx="12">
                  <c:v>55.7071055011276</c:v>
                </c:pt>
                <c:pt idx="13">
                  <c:v>55.7794355825733</c:v>
                </c:pt>
                <c:pt idx="14">
                  <c:v>55.833526410432</c:v>
                </c:pt>
                <c:pt idx="15">
                  <c:v>55.8739773928162</c:v>
                </c:pt>
                <c:pt idx="16">
                  <c:v>55.9042280473048</c:v>
                </c:pt>
                <c:pt idx="17">
                  <c:v>55.9268505455433</c:v>
                </c:pt>
                <c:pt idx="18">
                  <c:v>55.9437684426574</c:v>
                </c:pt>
                <c:pt idx="19">
                  <c:v>55.9564202393798</c:v>
                </c:pt>
              </c:numCache>
            </c:numRef>
          </c:yVal>
          <c:smooth val="0"/>
        </c:ser>
        <c:ser>
          <c:idx val="1"/>
          <c:order val="1"/>
          <c:tx>
            <c:strRef>
              <c:f>Sheet1!$L$25</c:f>
              <c:strCache>
                <c:ptCount val="1"/>
                <c:pt idx="0">
                  <c:v>Estimated travel time on route 2</c:v>
                </c:pt>
              </c:strCache>
            </c:strRef>
          </c:tx>
          <c:spPr>
            <a:ln w="12700" cap="rnd" cmpd="sng" algn="ctr">
              <a:solidFill>
                <a:schemeClr val="accent2">
                  <a:shade val="95000"/>
                  <a:satMod val="105000"/>
                </a:schemeClr>
              </a:solidFill>
              <a:prstDash val="solid"/>
              <a:round/>
            </a:ln>
          </c:spPr>
          <c:dLbls>
            <c:delete val="1"/>
          </c:dLbls>
          <c:xVal>
            <c:numRef>
              <c:f>Sheet1!$J$26:$J$45</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Sheet1!$L$26:$L$45</c:f>
              <c:numCache>
                <c:formatCode>General</c:formatCode>
                <c:ptCount val="20"/>
                <c:pt idx="0">
                  <c:v>60</c:v>
                </c:pt>
                <c:pt idx="1">
                  <c:v>63.9475</c:v>
                </c:pt>
                <c:pt idx="2">
                  <c:v>63.1800064583326</c:v>
                </c:pt>
                <c:pt idx="3">
                  <c:v>61.6780210079688</c:v>
                </c:pt>
                <c:pt idx="4">
                  <c:v>60.3232425206788</c:v>
                </c:pt>
                <c:pt idx="5">
                  <c:v>59.2523225513128</c:v>
                </c:pt>
                <c:pt idx="6">
                  <c:v>58.4370377462724</c:v>
                </c:pt>
                <c:pt idx="7">
                  <c:v>57.8237430822082</c:v>
                </c:pt>
                <c:pt idx="8">
                  <c:v>57.3642026026347</c:v>
                </c:pt>
                <c:pt idx="9">
                  <c:v>57.020318259106</c:v>
                </c:pt>
                <c:pt idx="10">
                  <c:v>56.7630936339015</c:v>
                </c:pt>
                <c:pt idx="11">
                  <c:v>56.5707181021597</c:v>
                </c:pt>
                <c:pt idx="12">
                  <c:v>56.4268494551943</c:v>
                </c:pt>
                <c:pt idx="13">
                  <c:v>56.3192585673342</c:v>
                </c:pt>
                <c:pt idx="14">
                  <c:v>56.2387981111934</c:v>
                </c:pt>
                <c:pt idx="15">
                  <c:v>56.1786269059235</c:v>
                </c:pt>
                <c:pt idx="16">
                  <c:v>56.1336287546307</c:v>
                </c:pt>
                <c:pt idx="17">
                  <c:v>56.0999775554111</c:v>
                </c:pt>
                <c:pt idx="18">
                  <c:v>56.0748120074727</c:v>
                </c:pt>
                <c:pt idx="19">
                  <c:v>56.0559923278271</c:v>
                </c:pt>
              </c:numCache>
            </c:numRef>
          </c:yVal>
          <c:smooth val="0"/>
        </c:ser>
        <c:ser>
          <c:idx val="2"/>
          <c:order val="2"/>
          <c:tx>
            <c:strRef>
              <c:f>Sheet1!$M$25</c:f>
              <c:strCache>
                <c:ptCount val="1"/>
                <c:pt idx="0">
                  <c:v>User equilibrium travel time</c:v>
                </c:pt>
              </c:strCache>
            </c:strRef>
          </c:tx>
          <c:spPr>
            <a:ln w="25400" cap="rnd" cmpd="sng" algn="ctr">
              <a:solidFill>
                <a:schemeClr val="accent3">
                  <a:shade val="95000"/>
                  <a:satMod val="105000"/>
                </a:schemeClr>
              </a:solidFill>
              <a:prstDash val="sysDash"/>
              <a:round/>
            </a:ln>
          </c:spPr>
          <c:marker>
            <c:symbol val="none"/>
          </c:marker>
          <c:dLbls>
            <c:delete val="1"/>
          </c:dLbls>
          <c:xVal>
            <c:numRef>
              <c:f>Sheet1!$J$26:$J$45</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xVal>
          <c:yVal>
            <c:numRef>
              <c:f>Sheet1!$M$26:$M$45</c:f>
              <c:numCache>
                <c:formatCode>General</c:formatCode>
                <c:ptCount val="20"/>
                <c:pt idx="0">
                  <c:v>56</c:v>
                </c:pt>
                <c:pt idx="1">
                  <c:v>56</c:v>
                </c:pt>
                <c:pt idx="2">
                  <c:v>56</c:v>
                </c:pt>
                <c:pt idx="3">
                  <c:v>56</c:v>
                </c:pt>
                <c:pt idx="4">
                  <c:v>56</c:v>
                </c:pt>
                <c:pt idx="5">
                  <c:v>56</c:v>
                </c:pt>
                <c:pt idx="6">
                  <c:v>56</c:v>
                </c:pt>
                <c:pt idx="7">
                  <c:v>56</c:v>
                </c:pt>
                <c:pt idx="8">
                  <c:v>56</c:v>
                </c:pt>
                <c:pt idx="9">
                  <c:v>56</c:v>
                </c:pt>
                <c:pt idx="10">
                  <c:v>56</c:v>
                </c:pt>
                <c:pt idx="11">
                  <c:v>56</c:v>
                </c:pt>
                <c:pt idx="12">
                  <c:v>56</c:v>
                </c:pt>
                <c:pt idx="13">
                  <c:v>56</c:v>
                </c:pt>
                <c:pt idx="14">
                  <c:v>56</c:v>
                </c:pt>
                <c:pt idx="15">
                  <c:v>56</c:v>
                </c:pt>
                <c:pt idx="16">
                  <c:v>56</c:v>
                </c:pt>
                <c:pt idx="17">
                  <c:v>56</c:v>
                </c:pt>
                <c:pt idx="18">
                  <c:v>56</c:v>
                </c:pt>
                <c:pt idx="19">
                  <c:v>56</c:v>
                </c:pt>
              </c:numCache>
            </c:numRef>
          </c:yVal>
          <c:smooth val="0"/>
        </c:ser>
        <c:dLbls>
          <c:showLegendKey val="0"/>
          <c:showVal val="0"/>
          <c:showCatName val="0"/>
          <c:showSerName val="0"/>
          <c:showPercent val="0"/>
          <c:showBubbleSize val="0"/>
        </c:dLbls>
        <c:axId val="351128352"/>
        <c:axId val="351129920"/>
      </c:scatterChart>
      <c:valAx>
        <c:axId val="351128352"/>
        <c:scaling>
          <c:orientation val="minMax"/>
          <c:max val="20"/>
        </c:scaling>
        <c:delete val="0"/>
        <c:axPos val="b"/>
        <c:title>
          <c:tx>
            <c:rich>
              <a:bodyPr rot="0" spcFirstLastPara="0" vertOverflow="ellipsis" vert="horz" wrap="square" anchor="ctr" anchorCtr="1"/>
              <a:lstStyle/>
              <a:p>
                <a:pPr>
                  <a:defRPr lang="en-US" sz="1800" b="1"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a:t>Iteration </a:t>
                </a:r>
                <a:endParaRPr lang="en-US"/>
              </a:p>
            </c:rich>
          </c:tx>
          <c:layout/>
          <c:overlay val="0"/>
        </c:title>
        <c:numFmt formatCode="General" sourceLinked="1"/>
        <c:majorTickMark val="none"/>
        <c:minorTickMark val="none"/>
        <c:tickLblPos val="nextTo"/>
        <c:txPr>
          <a:bodyPr rot="-60000000" spcFirstLastPara="0" vertOverflow="ellipsis" vert="horz" wrap="square" anchor="ctr" anchorCtr="1"/>
          <a:lstStyle/>
          <a:p>
            <a:pPr>
              <a:defRPr lang="en-US"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p>
        </c:txPr>
        <c:crossAx val="351129920"/>
        <c:crosses val="autoZero"/>
        <c:crossBetween val="midCat"/>
        <c:majorUnit val="5"/>
      </c:valAx>
      <c:valAx>
        <c:axId val="351129920"/>
        <c:scaling>
          <c:orientation val="minMax"/>
          <c:min val="40"/>
        </c:scaling>
        <c:delete val="0"/>
        <c:axPos val="l"/>
        <c:majorGridlines/>
        <c:title>
          <c:tx>
            <c:rich>
              <a:bodyPr rot="-5400000" spcFirstLastPara="0" vertOverflow="ellipsis" vert="horz" wrap="square" anchor="ctr" anchorCtr="1"/>
              <a:lstStyle/>
              <a:p>
                <a:pPr>
                  <a:defRPr lang="en-US" sz="1800" b="1"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a:t>Travel Time (min)</a:t>
                </a:r>
                <a:endParaRPr lang="en-US"/>
              </a:p>
            </c:rich>
          </c:tx>
          <c:layout/>
          <c:overlay val="0"/>
        </c:title>
        <c:numFmt formatCode="General" sourceLinked="1"/>
        <c:majorTickMark val="none"/>
        <c:minorTickMark val="none"/>
        <c:tickLblPos val="nextTo"/>
        <c:txPr>
          <a:bodyPr rot="-60000000" spcFirstLastPara="0" vertOverflow="ellipsis" vert="horz" wrap="square" anchor="ctr" anchorCtr="1"/>
          <a:lstStyle/>
          <a:p>
            <a:pPr>
              <a:defRPr lang="en-US"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p>
        </c:txPr>
        <c:crossAx val="351128352"/>
        <c:crosses val="autoZero"/>
        <c:crossBetween val="midCat"/>
      </c:valAx>
    </c:plotArea>
    <c:legend>
      <c:legendPos val="r"/>
      <c:layout>
        <c:manualLayout>
          <c:xMode val="edge"/>
          <c:yMode val="edge"/>
          <c:x val="0.628144094847241"/>
          <c:y val="0.347965098957225"/>
          <c:w val="0.360911992704066"/>
          <c:h val="0.304069802085555"/>
        </c:manualLayout>
      </c:layout>
      <c:overlay val="0"/>
      <c:txPr>
        <a:bodyPr rot="0" spcFirstLastPara="0" vertOverflow="ellipsis" vert="horz" wrap="square" anchor="ctr" anchorCtr="1"/>
        <a:lstStyle/>
        <a:p>
          <a:pPr>
            <a:defRPr lang="en-US"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p>
      </c:txPr>
    </c:legend>
    <c:plotVisOnly val="1"/>
    <c:dispBlanksAs val="gap"/>
    <c:showDLblsOverMax val="0"/>
  </c:chart>
  <c:txPr>
    <a:bodyPr/>
    <a:lstStyle/>
    <a:p>
      <a:pPr>
        <a:defRPr lang="en-US" sz="1800">
          <a:latin typeface="Times New Roman" panose="02020603050405020304" pitchFamily="18" charset="0"/>
          <a:cs typeface="Times New Roman" panose="02020603050405020304" pitchFamily="18" charset="0"/>
        </a:defRPr>
      </a:pPr>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C5C2048-C1D0-4591-8844-5E2C14C78E44}" type="doc">
      <dgm:prSet loTypeId="urn:microsoft.com/office/officeart/2011/layout/HexagonRadial" loCatId="officeonline" qsTypeId="urn:microsoft.com/office/officeart/2005/8/quickstyle/simple5" qsCatId="simple" csTypeId="urn:microsoft.com/office/officeart/2005/8/colors/accent0_1" csCatId="mainScheme" phldr="1"/>
      <dgm:spPr/>
      <dgm:t>
        <a:bodyPr/>
        <a:lstStyle/>
        <a:p>
          <a:endParaRPr lang="en-US"/>
        </a:p>
      </dgm:t>
    </dgm:pt>
    <dgm:pt modelId="{06E1DD42-581E-4D80-AB7B-D5749E554E70}">
      <dgm:prSet phldrT="[Text]"/>
      <dgm:spPr/>
      <dgm:t>
        <a:bodyPr/>
        <a:lstStyle/>
        <a:p>
          <a:r>
            <a:rPr lang="en-US" dirty="0" smtClean="0"/>
            <a:t>Field Data</a:t>
          </a:r>
          <a:endParaRPr lang="en-US" dirty="0"/>
        </a:p>
      </dgm:t>
    </dgm:pt>
    <dgm:pt modelId="{546D9987-4807-436B-9CDD-EABCAF298597}" cxnId="{0FB5255C-CC71-4585-A1F9-D901761CF419}" type="parTrans">
      <dgm:prSet/>
      <dgm:spPr/>
      <dgm:t>
        <a:bodyPr/>
        <a:lstStyle/>
        <a:p>
          <a:endParaRPr lang="en-US"/>
        </a:p>
      </dgm:t>
    </dgm:pt>
    <dgm:pt modelId="{68E00263-17AC-43F6-8431-CD7F2CA4736D}" cxnId="{0FB5255C-CC71-4585-A1F9-D901761CF419}" type="sibTrans">
      <dgm:prSet/>
      <dgm:spPr/>
      <dgm:t>
        <a:bodyPr/>
        <a:lstStyle/>
        <a:p>
          <a:endParaRPr lang="en-US"/>
        </a:p>
      </dgm:t>
    </dgm:pt>
    <dgm:pt modelId="{22786E4E-63A4-4AB1-A4D3-DE4A1DF198DA}">
      <dgm:prSet phldrT="[Text]"/>
      <dgm:spPr/>
      <dgm:t>
        <a:bodyPr/>
        <a:lstStyle/>
        <a:p>
          <a:r>
            <a:rPr lang="en-US" dirty="0" smtClean="0"/>
            <a:t>Land Use, Safety &amp; Emissions Models</a:t>
          </a:r>
          <a:endParaRPr lang="en-US" dirty="0"/>
        </a:p>
      </dgm:t>
    </dgm:pt>
    <dgm:pt modelId="{1A07D124-82D2-4CC3-85CD-CBB38C64CA71}" cxnId="{490E4EC6-1ED0-4C2F-B022-68E7F4C74DC4}" type="parTrans">
      <dgm:prSet/>
      <dgm:spPr/>
      <dgm:t>
        <a:bodyPr/>
        <a:lstStyle/>
        <a:p>
          <a:endParaRPr lang="en-US"/>
        </a:p>
      </dgm:t>
    </dgm:pt>
    <dgm:pt modelId="{F4B92891-D349-4056-9016-6AC47644FF13}" cxnId="{490E4EC6-1ED0-4C2F-B022-68E7F4C74DC4}" type="sibTrans">
      <dgm:prSet/>
      <dgm:spPr/>
      <dgm:t>
        <a:bodyPr/>
        <a:lstStyle/>
        <a:p>
          <a:endParaRPr lang="en-US"/>
        </a:p>
      </dgm:t>
    </dgm:pt>
    <dgm:pt modelId="{EC34B7C9-187D-48E0-85D2-CF8013D8D789}">
      <dgm:prSet phldrT="[Text]"/>
      <dgm:spPr/>
      <dgm:t>
        <a:bodyPr/>
        <a:lstStyle/>
        <a:p>
          <a:r>
            <a:rPr lang="en-US" dirty="0" smtClean="0"/>
            <a:t>HCM &amp; Signal Timing Models</a:t>
          </a:r>
          <a:endParaRPr lang="en-US" dirty="0"/>
        </a:p>
      </dgm:t>
    </dgm:pt>
    <dgm:pt modelId="{7445C809-C9A3-4D41-AD4C-701FB1DE1AA0}" cxnId="{871D241C-6D2C-45B8-BE2A-C14EFC6CFE31}" type="parTrans">
      <dgm:prSet/>
      <dgm:spPr/>
      <dgm:t>
        <a:bodyPr/>
        <a:lstStyle/>
        <a:p>
          <a:endParaRPr lang="en-US"/>
        </a:p>
      </dgm:t>
    </dgm:pt>
    <dgm:pt modelId="{BA35D2C9-E404-4111-A001-CAB5702D1F9F}" cxnId="{871D241C-6D2C-45B8-BE2A-C14EFC6CFE31}" type="sibTrans">
      <dgm:prSet/>
      <dgm:spPr/>
      <dgm:t>
        <a:bodyPr/>
        <a:lstStyle/>
        <a:p>
          <a:endParaRPr lang="en-US"/>
        </a:p>
      </dgm:t>
    </dgm:pt>
    <dgm:pt modelId="{25D0BC2E-D8B7-4B4C-B8E8-7CC06BC4C312}">
      <dgm:prSet phldrT="[Text]"/>
      <dgm:spPr/>
      <dgm:t>
        <a:bodyPr/>
        <a:lstStyle/>
        <a:p>
          <a:r>
            <a:rPr lang="en-US" dirty="0" smtClean="0"/>
            <a:t>Micro-simulation Models</a:t>
          </a:r>
        </a:p>
      </dgm:t>
    </dgm:pt>
    <dgm:pt modelId="{3FFCDBFD-0652-4C24-9C42-1DA649437987}" cxnId="{2D7BAE02-0E40-47E0-9DD1-695CDC54E521}" type="parTrans">
      <dgm:prSet/>
      <dgm:spPr/>
      <dgm:t>
        <a:bodyPr/>
        <a:lstStyle/>
        <a:p>
          <a:endParaRPr lang="en-US"/>
        </a:p>
      </dgm:t>
    </dgm:pt>
    <dgm:pt modelId="{D860B475-3B07-4606-8F33-5FAE56F84C9C}" cxnId="{2D7BAE02-0E40-47E0-9DD1-695CDC54E521}" type="sibTrans">
      <dgm:prSet/>
      <dgm:spPr/>
      <dgm:t>
        <a:bodyPr/>
        <a:lstStyle/>
        <a:p>
          <a:endParaRPr lang="en-US"/>
        </a:p>
      </dgm:t>
    </dgm:pt>
    <dgm:pt modelId="{B3B2E6F3-6E41-449C-BCBD-25EAE245986D}">
      <dgm:prSet phldrT="[Text]"/>
      <dgm:spPr/>
      <dgm:t>
        <a:bodyPr/>
        <a:lstStyle/>
        <a:p>
          <a:r>
            <a:rPr lang="en-US" dirty="0" smtClean="0"/>
            <a:t>Dynamic Traffic Assignment Models</a:t>
          </a:r>
          <a:endParaRPr lang="en-US" dirty="0"/>
        </a:p>
      </dgm:t>
    </dgm:pt>
    <dgm:pt modelId="{1CAB2E66-AED6-47B5-9271-733643CA42A6}" cxnId="{27BEBAFB-E3F3-43D9-9F2F-8FD57430AC96}" type="parTrans">
      <dgm:prSet/>
      <dgm:spPr/>
      <dgm:t>
        <a:bodyPr/>
        <a:lstStyle/>
        <a:p>
          <a:endParaRPr lang="en-US"/>
        </a:p>
      </dgm:t>
    </dgm:pt>
    <dgm:pt modelId="{793FE863-F68F-4F64-A2A5-3BD1191B6926}" cxnId="{27BEBAFB-E3F3-43D9-9F2F-8FD57430AC96}" type="sibTrans">
      <dgm:prSet/>
      <dgm:spPr/>
      <dgm:t>
        <a:bodyPr/>
        <a:lstStyle/>
        <a:p>
          <a:endParaRPr lang="en-US"/>
        </a:p>
      </dgm:t>
    </dgm:pt>
    <dgm:pt modelId="{76307505-1441-4572-A9C4-2A8C0B8D01F4}">
      <dgm:prSet phldrT="[Text]"/>
      <dgm:spPr/>
      <dgm:t>
        <a:bodyPr/>
        <a:lstStyle/>
        <a:p>
          <a:r>
            <a:rPr lang="en-US" dirty="0" smtClean="0"/>
            <a:t>Travel Demand Forecasting Models</a:t>
          </a:r>
          <a:endParaRPr lang="en-US" dirty="0"/>
        </a:p>
      </dgm:t>
    </dgm:pt>
    <dgm:pt modelId="{990A01C6-98A9-4728-A16C-DB3B92B39F25}" cxnId="{45364C5D-EAD2-40BB-A90E-EFDDCCD3C649}" type="parTrans">
      <dgm:prSet/>
      <dgm:spPr/>
      <dgm:t>
        <a:bodyPr/>
        <a:lstStyle/>
        <a:p>
          <a:endParaRPr lang="en-US"/>
        </a:p>
      </dgm:t>
    </dgm:pt>
    <dgm:pt modelId="{1AF7C470-93FF-42DE-A2E7-4ED04CF4087D}" cxnId="{45364C5D-EAD2-40BB-A90E-EFDDCCD3C649}" type="sibTrans">
      <dgm:prSet/>
      <dgm:spPr/>
      <dgm:t>
        <a:bodyPr/>
        <a:lstStyle/>
        <a:p>
          <a:endParaRPr lang="en-US"/>
        </a:p>
      </dgm:t>
    </dgm:pt>
    <dgm:pt modelId="{12956DA9-1058-4BF2-AC75-EF6695654B89}">
      <dgm:prSet phldrT="[Text]"/>
      <dgm:spPr/>
      <dgm:t>
        <a:bodyPr/>
        <a:lstStyle/>
        <a:p>
          <a:r>
            <a:rPr lang="en-US" dirty="0" smtClean="0"/>
            <a:t>Data Hub</a:t>
          </a:r>
          <a:endParaRPr lang="en-US" dirty="0"/>
        </a:p>
      </dgm:t>
    </dgm:pt>
    <dgm:pt modelId="{1FA80158-147A-48FB-9205-582B5885AFFB}" cxnId="{C8B9392C-6BAA-4EE2-958E-59A2C9C7E5AC}" type="sibTrans">
      <dgm:prSet/>
      <dgm:spPr/>
      <dgm:t>
        <a:bodyPr/>
        <a:lstStyle/>
        <a:p>
          <a:endParaRPr lang="en-US"/>
        </a:p>
      </dgm:t>
    </dgm:pt>
    <dgm:pt modelId="{F5370E3D-0429-4C33-920E-2783B1D5D7CC}" cxnId="{C8B9392C-6BAA-4EE2-958E-59A2C9C7E5AC}" type="parTrans">
      <dgm:prSet/>
      <dgm:spPr/>
      <dgm:t>
        <a:bodyPr/>
        <a:lstStyle/>
        <a:p>
          <a:endParaRPr lang="en-US"/>
        </a:p>
      </dgm:t>
    </dgm:pt>
    <dgm:pt modelId="{4512D27A-FBF0-45FA-A98C-3A05B7B6D26D}" type="pres">
      <dgm:prSet presAssocID="{6C5C2048-C1D0-4591-8844-5E2C14C78E44}" presName="Name0" presStyleCnt="0">
        <dgm:presLayoutVars>
          <dgm:chMax val="1"/>
          <dgm:chPref val="1"/>
          <dgm:dir/>
          <dgm:animOne val="branch"/>
          <dgm:animLvl val="lvl"/>
        </dgm:presLayoutVars>
      </dgm:prSet>
      <dgm:spPr/>
      <dgm:t>
        <a:bodyPr/>
        <a:lstStyle/>
        <a:p>
          <a:endParaRPr lang="en-US"/>
        </a:p>
      </dgm:t>
    </dgm:pt>
    <dgm:pt modelId="{94C7F924-A6FB-454B-A799-AE32A0595BD4}" type="pres">
      <dgm:prSet presAssocID="{12956DA9-1058-4BF2-AC75-EF6695654B89}" presName="Parent" presStyleLbl="node0" presStyleIdx="0" presStyleCnt="1">
        <dgm:presLayoutVars>
          <dgm:chMax val="6"/>
          <dgm:chPref val="6"/>
        </dgm:presLayoutVars>
      </dgm:prSet>
      <dgm:spPr/>
      <dgm:t>
        <a:bodyPr/>
        <a:lstStyle/>
        <a:p>
          <a:endParaRPr lang="en-US"/>
        </a:p>
      </dgm:t>
    </dgm:pt>
    <dgm:pt modelId="{51B488D7-83B9-4BE5-A0DC-056A0629F9A2}" type="pres">
      <dgm:prSet presAssocID="{06E1DD42-581E-4D80-AB7B-D5749E554E70}" presName="Accent1" presStyleCnt="0"/>
      <dgm:spPr/>
    </dgm:pt>
    <dgm:pt modelId="{4D6F8E0B-0AF3-40D5-A5CC-30986F44AAEF}" type="pres">
      <dgm:prSet presAssocID="{06E1DD42-581E-4D80-AB7B-D5749E554E70}" presName="Accent" presStyleLbl="bgShp" presStyleIdx="0" presStyleCnt="6"/>
      <dgm:spPr/>
    </dgm:pt>
    <dgm:pt modelId="{5E593337-AB06-4724-B406-EEC2944C6143}" type="pres">
      <dgm:prSet presAssocID="{06E1DD42-581E-4D80-AB7B-D5749E554E70}" presName="Child1" presStyleLbl="node1" presStyleIdx="0" presStyleCnt="6">
        <dgm:presLayoutVars>
          <dgm:chMax val="0"/>
          <dgm:chPref val="0"/>
          <dgm:bulletEnabled val="1"/>
        </dgm:presLayoutVars>
      </dgm:prSet>
      <dgm:spPr/>
      <dgm:t>
        <a:bodyPr/>
        <a:lstStyle/>
        <a:p>
          <a:endParaRPr lang="en-US"/>
        </a:p>
      </dgm:t>
    </dgm:pt>
    <dgm:pt modelId="{BD553C59-2315-4C03-B89A-59CBC9A074F8}" type="pres">
      <dgm:prSet presAssocID="{22786E4E-63A4-4AB1-A4D3-DE4A1DF198DA}" presName="Accent2" presStyleCnt="0"/>
      <dgm:spPr/>
    </dgm:pt>
    <dgm:pt modelId="{6EDEB104-6957-4173-9B23-BA967E80BC91}" type="pres">
      <dgm:prSet presAssocID="{22786E4E-63A4-4AB1-A4D3-DE4A1DF198DA}" presName="Accent" presStyleLbl="bgShp" presStyleIdx="1" presStyleCnt="6"/>
      <dgm:spPr>
        <a:noFill/>
      </dgm:spPr>
    </dgm:pt>
    <dgm:pt modelId="{6A40E36C-87ED-4EDF-9B6A-511242323940}" type="pres">
      <dgm:prSet presAssocID="{22786E4E-63A4-4AB1-A4D3-DE4A1DF198DA}" presName="Child2" presStyleLbl="node1" presStyleIdx="1" presStyleCnt="6">
        <dgm:presLayoutVars>
          <dgm:chMax val="0"/>
          <dgm:chPref val="0"/>
          <dgm:bulletEnabled val="1"/>
        </dgm:presLayoutVars>
      </dgm:prSet>
      <dgm:spPr/>
      <dgm:t>
        <a:bodyPr/>
        <a:lstStyle/>
        <a:p>
          <a:endParaRPr lang="en-US"/>
        </a:p>
      </dgm:t>
    </dgm:pt>
    <dgm:pt modelId="{521F1CC1-4FD6-4706-A63E-C609DA652840}" type="pres">
      <dgm:prSet presAssocID="{EC34B7C9-187D-48E0-85D2-CF8013D8D789}" presName="Accent3" presStyleCnt="0"/>
      <dgm:spPr/>
    </dgm:pt>
    <dgm:pt modelId="{64E7802A-4DBE-4FD2-93C7-ACDABD584CDD}" type="pres">
      <dgm:prSet presAssocID="{EC34B7C9-187D-48E0-85D2-CF8013D8D789}" presName="Accent" presStyleLbl="bgShp" presStyleIdx="2" presStyleCnt="6"/>
      <dgm:spPr>
        <a:noFill/>
      </dgm:spPr>
    </dgm:pt>
    <dgm:pt modelId="{4538495D-6D78-4449-B692-079373E342C5}" type="pres">
      <dgm:prSet presAssocID="{EC34B7C9-187D-48E0-85D2-CF8013D8D789}" presName="Child3" presStyleLbl="node1" presStyleIdx="2" presStyleCnt="6">
        <dgm:presLayoutVars>
          <dgm:chMax val="0"/>
          <dgm:chPref val="0"/>
          <dgm:bulletEnabled val="1"/>
        </dgm:presLayoutVars>
      </dgm:prSet>
      <dgm:spPr/>
      <dgm:t>
        <a:bodyPr/>
        <a:lstStyle/>
        <a:p>
          <a:endParaRPr lang="en-US"/>
        </a:p>
      </dgm:t>
    </dgm:pt>
    <dgm:pt modelId="{60CA62F0-40F6-496A-9FCA-C28D4AC677ED}" type="pres">
      <dgm:prSet presAssocID="{25D0BC2E-D8B7-4B4C-B8E8-7CC06BC4C312}" presName="Accent4" presStyleCnt="0"/>
      <dgm:spPr/>
    </dgm:pt>
    <dgm:pt modelId="{0BE847A5-7988-45B6-AA97-1331D5481B23}" type="pres">
      <dgm:prSet presAssocID="{25D0BC2E-D8B7-4B4C-B8E8-7CC06BC4C312}" presName="Accent" presStyleLbl="bgShp" presStyleIdx="3" presStyleCnt="6"/>
      <dgm:spPr>
        <a:noFill/>
      </dgm:spPr>
    </dgm:pt>
    <dgm:pt modelId="{3B1B794E-4869-4B2F-AC11-8EB83390829A}" type="pres">
      <dgm:prSet presAssocID="{25D0BC2E-D8B7-4B4C-B8E8-7CC06BC4C312}" presName="Child4" presStyleLbl="node1" presStyleIdx="3" presStyleCnt="6">
        <dgm:presLayoutVars>
          <dgm:chMax val="0"/>
          <dgm:chPref val="0"/>
          <dgm:bulletEnabled val="1"/>
        </dgm:presLayoutVars>
      </dgm:prSet>
      <dgm:spPr/>
      <dgm:t>
        <a:bodyPr/>
        <a:lstStyle/>
        <a:p>
          <a:endParaRPr lang="en-US"/>
        </a:p>
      </dgm:t>
    </dgm:pt>
    <dgm:pt modelId="{31CA7C40-E5DD-4420-BCD4-0389E962177B}" type="pres">
      <dgm:prSet presAssocID="{B3B2E6F3-6E41-449C-BCBD-25EAE245986D}" presName="Accent5" presStyleCnt="0"/>
      <dgm:spPr/>
    </dgm:pt>
    <dgm:pt modelId="{8A807E00-0DB8-4F4D-9343-ACC3EF6B6E03}" type="pres">
      <dgm:prSet presAssocID="{B3B2E6F3-6E41-449C-BCBD-25EAE245986D}" presName="Accent" presStyleLbl="bgShp" presStyleIdx="4" presStyleCnt="6"/>
      <dgm:spPr>
        <a:noFill/>
      </dgm:spPr>
    </dgm:pt>
    <dgm:pt modelId="{4962FA62-0C09-40D6-B79A-E14BEB514BC0}" type="pres">
      <dgm:prSet presAssocID="{B3B2E6F3-6E41-449C-BCBD-25EAE245986D}" presName="Child5" presStyleLbl="node1" presStyleIdx="4" presStyleCnt="6">
        <dgm:presLayoutVars>
          <dgm:chMax val="0"/>
          <dgm:chPref val="0"/>
          <dgm:bulletEnabled val="1"/>
        </dgm:presLayoutVars>
      </dgm:prSet>
      <dgm:spPr/>
      <dgm:t>
        <a:bodyPr/>
        <a:lstStyle/>
        <a:p>
          <a:endParaRPr lang="en-US"/>
        </a:p>
      </dgm:t>
    </dgm:pt>
    <dgm:pt modelId="{1B15AEA7-E5B5-44B8-B216-7C5268CF3862}" type="pres">
      <dgm:prSet presAssocID="{76307505-1441-4572-A9C4-2A8C0B8D01F4}" presName="Accent6" presStyleCnt="0"/>
      <dgm:spPr/>
    </dgm:pt>
    <dgm:pt modelId="{3BF1F0C5-AB90-47D5-A95A-509130FA8144}" type="pres">
      <dgm:prSet presAssocID="{76307505-1441-4572-A9C4-2A8C0B8D01F4}" presName="Accent" presStyleLbl="bgShp" presStyleIdx="5" presStyleCnt="6" custLinFactY="-100000" custLinFactNeighborX="85557" custLinFactNeighborY="-108141"/>
      <dgm:spPr>
        <a:noFill/>
      </dgm:spPr>
      <dgm:t>
        <a:bodyPr/>
        <a:lstStyle/>
        <a:p>
          <a:endParaRPr lang="en-US"/>
        </a:p>
      </dgm:t>
    </dgm:pt>
    <dgm:pt modelId="{F9B44C95-E17A-44EA-9B34-5B7D6E207A4C}" type="pres">
      <dgm:prSet presAssocID="{76307505-1441-4572-A9C4-2A8C0B8D01F4}" presName="Child6" presStyleLbl="node1" presStyleIdx="5" presStyleCnt="6">
        <dgm:presLayoutVars>
          <dgm:chMax val="0"/>
          <dgm:chPref val="0"/>
          <dgm:bulletEnabled val="1"/>
        </dgm:presLayoutVars>
      </dgm:prSet>
      <dgm:spPr/>
      <dgm:t>
        <a:bodyPr/>
        <a:lstStyle/>
        <a:p>
          <a:endParaRPr lang="en-US"/>
        </a:p>
      </dgm:t>
    </dgm:pt>
  </dgm:ptLst>
  <dgm:cxnLst>
    <dgm:cxn modelId="{2D7BAE02-0E40-47E0-9DD1-695CDC54E521}" srcId="{12956DA9-1058-4BF2-AC75-EF6695654B89}" destId="{25D0BC2E-D8B7-4B4C-B8E8-7CC06BC4C312}" srcOrd="3" destOrd="0" parTransId="{3FFCDBFD-0652-4C24-9C42-1DA649437987}" sibTransId="{D860B475-3B07-4606-8F33-5FAE56F84C9C}"/>
    <dgm:cxn modelId="{B9AF5911-0CA6-4190-943D-90E81C821416}" type="presOf" srcId="{22786E4E-63A4-4AB1-A4D3-DE4A1DF198DA}" destId="{6A40E36C-87ED-4EDF-9B6A-511242323940}" srcOrd="0" destOrd="0" presId="urn:microsoft.com/office/officeart/2011/layout/HexagonRadial"/>
    <dgm:cxn modelId="{A1AAC514-9C97-4BD9-861A-E63944F9A72F}" type="presOf" srcId="{B3B2E6F3-6E41-449C-BCBD-25EAE245986D}" destId="{4962FA62-0C09-40D6-B79A-E14BEB514BC0}" srcOrd="0" destOrd="0" presId="urn:microsoft.com/office/officeart/2011/layout/HexagonRadial"/>
    <dgm:cxn modelId="{C8B9392C-6BAA-4EE2-958E-59A2C9C7E5AC}" srcId="{6C5C2048-C1D0-4591-8844-5E2C14C78E44}" destId="{12956DA9-1058-4BF2-AC75-EF6695654B89}" srcOrd="0" destOrd="0" parTransId="{F5370E3D-0429-4C33-920E-2783B1D5D7CC}" sibTransId="{1FA80158-147A-48FB-9205-582B5885AFFB}"/>
    <dgm:cxn modelId="{0FB5255C-CC71-4585-A1F9-D901761CF419}" srcId="{12956DA9-1058-4BF2-AC75-EF6695654B89}" destId="{06E1DD42-581E-4D80-AB7B-D5749E554E70}" srcOrd="0" destOrd="0" parTransId="{546D9987-4807-436B-9CDD-EABCAF298597}" sibTransId="{68E00263-17AC-43F6-8431-CD7F2CA4736D}"/>
    <dgm:cxn modelId="{871D241C-6D2C-45B8-BE2A-C14EFC6CFE31}" srcId="{12956DA9-1058-4BF2-AC75-EF6695654B89}" destId="{EC34B7C9-187D-48E0-85D2-CF8013D8D789}" srcOrd="2" destOrd="0" parTransId="{7445C809-C9A3-4D41-AD4C-701FB1DE1AA0}" sibTransId="{BA35D2C9-E404-4111-A001-CAB5702D1F9F}"/>
    <dgm:cxn modelId="{27BEBAFB-E3F3-43D9-9F2F-8FD57430AC96}" srcId="{12956DA9-1058-4BF2-AC75-EF6695654B89}" destId="{B3B2E6F3-6E41-449C-BCBD-25EAE245986D}" srcOrd="4" destOrd="0" parTransId="{1CAB2E66-AED6-47B5-9271-733643CA42A6}" sibTransId="{793FE863-F68F-4F64-A2A5-3BD1191B6926}"/>
    <dgm:cxn modelId="{315383DD-C9EC-428B-943B-6C0956956986}" type="presOf" srcId="{6C5C2048-C1D0-4591-8844-5E2C14C78E44}" destId="{4512D27A-FBF0-45FA-A98C-3A05B7B6D26D}" srcOrd="0" destOrd="0" presId="urn:microsoft.com/office/officeart/2011/layout/HexagonRadial"/>
    <dgm:cxn modelId="{A90483FC-6EE1-4009-9A21-123CB614888B}" type="presOf" srcId="{76307505-1441-4572-A9C4-2A8C0B8D01F4}" destId="{F9B44C95-E17A-44EA-9B34-5B7D6E207A4C}" srcOrd="0" destOrd="0" presId="urn:microsoft.com/office/officeart/2011/layout/HexagonRadial"/>
    <dgm:cxn modelId="{490E4EC6-1ED0-4C2F-B022-68E7F4C74DC4}" srcId="{12956DA9-1058-4BF2-AC75-EF6695654B89}" destId="{22786E4E-63A4-4AB1-A4D3-DE4A1DF198DA}" srcOrd="1" destOrd="0" parTransId="{1A07D124-82D2-4CC3-85CD-CBB38C64CA71}" sibTransId="{F4B92891-D349-4056-9016-6AC47644FF13}"/>
    <dgm:cxn modelId="{9026376D-1C0C-4619-8851-0EFBED6686F2}" type="presOf" srcId="{06E1DD42-581E-4D80-AB7B-D5749E554E70}" destId="{5E593337-AB06-4724-B406-EEC2944C6143}" srcOrd="0" destOrd="0" presId="urn:microsoft.com/office/officeart/2011/layout/HexagonRadial"/>
    <dgm:cxn modelId="{45364C5D-EAD2-40BB-A90E-EFDDCCD3C649}" srcId="{12956DA9-1058-4BF2-AC75-EF6695654B89}" destId="{76307505-1441-4572-A9C4-2A8C0B8D01F4}" srcOrd="5" destOrd="0" parTransId="{990A01C6-98A9-4728-A16C-DB3B92B39F25}" sibTransId="{1AF7C470-93FF-42DE-A2E7-4ED04CF4087D}"/>
    <dgm:cxn modelId="{30828BDF-DC29-4069-B360-173D0118EDD7}" type="presOf" srcId="{25D0BC2E-D8B7-4B4C-B8E8-7CC06BC4C312}" destId="{3B1B794E-4869-4B2F-AC11-8EB83390829A}" srcOrd="0" destOrd="0" presId="urn:microsoft.com/office/officeart/2011/layout/HexagonRadial"/>
    <dgm:cxn modelId="{C633F9C8-1C49-4953-A7E7-ECC65B687B78}" type="presOf" srcId="{12956DA9-1058-4BF2-AC75-EF6695654B89}" destId="{94C7F924-A6FB-454B-A799-AE32A0595BD4}" srcOrd="0" destOrd="0" presId="urn:microsoft.com/office/officeart/2011/layout/HexagonRadial"/>
    <dgm:cxn modelId="{BE345E7B-B1DE-4974-BEE2-94F80EE73408}" type="presOf" srcId="{EC34B7C9-187D-48E0-85D2-CF8013D8D789}" destId="{4538495D-6D78-4449-B692-079373E342C5}" srcOrd="0" destOrd="0" presId="urn:microsoft.com/office/officeart/2011/layout/HexagonRadial"/>
    <dgm:cxn modelId="{DEC7F6A9-B949-4AAC-8BC7-440FB3EF5C65}" type="presParOf" srcId="{4512D27A-FBF0-45FA-A98C-3A05B7B6D26D}" destId="{94C7F924-A6FB-454B-A799-AE32A0595BD4}" srcOrd="0" destOrd="0" presId="urn:microsoft.com/office/officeart/2011/layout/HexagonRadial"/>
    <dgm:cxn modelId="{546200CD-946C-4D2A-A367-B071ABE946CF}" type="presParOf" srcId="{4512D27A-FBF0-45FA-A98C-3A05B7B6D26D}" destId="{51B488D7-83B9-4BE5-A0DC-056A0629F9A2}" srcOrd="1" destOrd="0" presId="urn:microsoft.com/office/officeart/2011/layout/HexagonRadial"/>
    <dgm:cxn modelId="{4506C71F-B5FC-40E4-B717-F3AD9C5E0A2B}" type="presParOf" srcId="{51B488D7-83B9-4BE5-A0DC-056A0629F9A2}" destId="{4D6F8E0B-0AF3-40D5-A5CC-30986F44AAEF}" srcOrd="0" destOrd="0" presId="urn:microsoft.com/office/officeart/2011/layout/HexagonRadial"/>
    <dgm:cxn modelId="{A26F94B7-0C8F-4E16-9A40-AB8E4A62999B}" type="presParOf" srcId="{4512D27A-FBF0-45FA-A98C-3A05B7B6D26D}" destId="{5E593337-AB06-4724-B406-EEC2944C6143}" srcOrd="2" destOrd="0" presId="urn:microsoft.com/office/officeart/2011/layout/HexagonRadial"/>
    <dgm:cxn modelId="{D13421E8-CE74-4B93-A7BD-AE3BB9692280}" type="presParOf" srcId="{4512D27A-FBF0-45FA-A98C-3A05B7B6D26D}" destId="{BD553C59-2315-4C03-B89A-59CBC9A074F8}" srcOrd="3" destOrd="0" presId="urn:microsoft.com/office/officeart/2011/layout/HexagonRadial"/>
    <dgm:cxn modelId="{1E4B4B31-73AA-470C-AF4D-43E1329D5E40}" type="presParOf" srcId="{BD553C59-2315-4C03-B89A-59CBC9A074F8}" destId="{6EDEB104-6957-4173-9B23-BA967E80BC91}" srcOrd="0" destOrd="0" presId="urn:microsoft.com/office/officeart/2011/layout/HexagonRadial"/>
    <dgm:cxn modelId="{50DC5E65-08D6-4E94-B102-2EA1DF3BEE69}" type="presParOf" srcId="{4512D27A-FBF0-45FA-A98C-3A05B7B6D26D}" destId="{6A40E36C-87ED-4EDF-9B6A-511242323940}" srcOrd="4" destOrd="0" presId="urn:microsoft.com/office/officeart/2011/layout/HexagonRadial"/>
    <dgm:cxn modelId="{217C8302-2ABC-416A-858E-0E28160AB1BD}" type="presParOf" srcId="{4512D27A-FBF0-45FA-A98C-3A05B7B6D26D}" destId="{521F1CC1-4FD6-4706-A63E-C609DA652840}" srcOrd="5" destOrd="0" presId="urn:microsoft.com/office/officeart/2011/layout/HexagonRadial"/>
    <dgm:cxn modelId="{CF6620CC-9B4F-4C53-945D-EEDE23B0198A}" type="presParOf" srcId="{521F1CC1-4FD6-4706-A63E-C609DA652840}" destId="{64E7802A-4DBE-4FD2-93C7-ACDABD584CDD}" srcOrd="0" destOrd="0" presId="urn:microsoft.com/office/officeart/2011/layout/HexagonRadial"/>
    <dgm:cxn modelId="{D3C82537-1088-418A-844E-285909F64B25}" type="presParOf" srcId="{4512D27A-FBF0-45FA-A98C-3A05B7B6D26D}" destId="{4538495D-6D78-4449-B692-079373E342C5}" srcOrd="6" destOrd="0" presId="urn:microsoft.com/office/officeart/2011/layout/HexagonRadial"/>
    <dgm:cxn modelId="{3E9E21A3-CFAC-4FB3-8E68-E1F921D1070B}" type="presParOf" srcId="{4512D27A-FBF0-45FA-A98C-3A05B7B6D26D}" destId="{60CA62F0-40F6-496A-9FCA-C28D4AC677ED}" srcOrd="7" destOrd="0" presId="urn:microsoft.com/office/officeart/2011/layout/HexagonRadial"/>
    <dgm:cxn modelId="{0CC391F6-F174-4B98-BAF3-DCD5AC51E6FA}" type="presParOf" srcId="{60CA62F0-40F6-496A-9FCA-C28D4AC677ED}" destId="{0BE847A5-7988-45B6-AA97-1331D5481B23}" srcOrd="0" destOrd="0" presId="urn:microsoft.com/office/officeart/2011/layout/HexagonRadial"/>
    <dgm:cxn modelId="{443CE62C-5355-451B-AA1D-5B564CD8AF88}" type="presParOf" srcId="{4512D27A-FBF0-45FA-A98C-3A05B7B6D26D}" destId="{3B1B794E-4869-4B2F-AC11-8EB83390829A}" srcOrd="8" destOrd="0" presId="urn:microsoft.com/office/officeart/2011/layout/HexagonRadial"/>
    <dgm:cxn modelId="{894D7C02-F38B-4DD0-96C1-70305BBC1236}" type="presParOf" srcId="{4512D27A-FBF0-45FA-A98C-3A05B7B6D26D}" destId="{31CA7C40-E5DD-4420-BCD4-0389E962177B}" srcOrd="9" destOrd="0" presId="urn:microsoft.com/office/officeart/2011/layout/HexagonRadial"/>
    <dgm:cxn modelId="{0FB2EA38-1947-451A-AD16-F94384897DF9}" type="presParOf" srcId="{31CA7C40-E5DD-4420-BCD4-0389E962177B}" destId="{8A807E00-0DB8-4F4D-9343-ACC3EF6B6E03}" srcOrd="0" destOrd="0" presId="urn:microsoft.com/office/officeart/2011/layout/HexagonRadial"/>
    <dgm:cxn modelId="{2F84E70F-1AE5-46A6-ABF4-474FE80BB85A}" type="presParOf" srcId="{4512D27A-FBF0-45FA-A98C-3A05B7B6D26D}" destId="{4962FA62-0C09-40D6-B79A-E14BEB514BC0}" srcOrd="10" destOrd="0" presId="urn:microsoft.com/office/officeart/2011/layout/HexagonRadial"/>
    <dgm:cxn modelId="{2FCAB0F1-592F-4C2F-AD24-E1FC4163DAE2}" type="presParOf" srcId="{4512D27A-FBF0-45FA-A98C-3A05B7B6D26D}" destId="{1B15AEA7-E5B5-44B8-B216-7C5268CF3862}" srcOrd="11" destOrd="0" presId="urn:microsoft.com/office/officeart/2011/layout/HexagonRadial"/>
    <dgm:cxn modelId="{39B77F77-3935-4EE2-BDAE-D1A4043F2895}" type="presParOf" srcId="{1B15AEA7-E5B5-44B8-B216-7C5268CF3862}" destId="{3BF1F0C5-AB90-47D5-A95A-509130FA8144}" srcOrd="0" destOrd="0" presId="urn:microsoft.com/office/officeart/2011/layout/HexagonRadial"/>
    <dgm:cxn modelId="{D97ED2A1-6DF9-4163-9D0D-7EB384439609}" type="presParOf" srcId="{4512D27A-FBF0-45FA-A98C-3A05B7B6D26D}" destId="{F9B44C95-E17A-44EA-9B34-5B7D6E207A4C}" srcOrd="12" destOrd="0" presId="urn:microsoft.com/office/officeart/2011/layout/HexagonRadial"/>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5C2048-C1D0-4591-8844-5E2C14C78E44}" type="doc">
      <dgm:prSet loTypeId="urn:microsoft.com/office/officeart/2011/layout/HexagonRadial" loCatId="officeonline" qsTypeId="urn:microsoft.com/office/officeart/2005/8/quickstyle/simple5" qsCatId="simple" csTypeId="urn:microsoft.com/office/officeart/2005/8/colors/colorful5" csCatId="colorful" phldr="1"/>
      <dgm:spPr/>
      <dgm:t>
        <a:bodyPr/>
        <a:lstStyle/>
        <a:p>
          <a:endParaRPr lang="en-US"/>
        </a:p>
      </dgm:t>
    </dgm:pt>
    <dgm:pt modelId="{06E1DD42-581E-4D80-AB7B-D5749E554E70}">
      <dgm:prSet phldrT="[Text]"/>
      <dgm:spPr/>
      <dgm:t>
        <a:bodyPr/>
        <a:lstStyle/>
        <a:p>
          <a:r>
            <a:rPr lang="en-US" dirty="0" smtClean="0"/>
            <a:t>Field Data</a:t>
          </a:r>
          <a:endParaRPr lang="en-US" dirty="0"/>
        </a:p>
      </dgm:t>
    </dgm:pt>
    <dgm:pt modelId="{546D9987-4807-436B-9CDD-EABCAF298597}" cxnId="{0FB5255C-CC71-4585-A1F9-D901761CF419}" type="parTrans">
      <dgm:prSet/>
      <dgm:spPr/>
      <dgm:t>
        <a:bodyPr/>
        <a:lstStyle/>
        <a:p>
          <a:endParaRPr lang="en-US"/>
        </a:p>
      </dgm:t>
    </dgm:pt>
    <dgm:pt modelId="{68E00263-17AC-43F6-8431-CD7F2CA4736D}" cxnId="{0FB5255C-CC71-4585-A1F9-D901761CF419}" type="sibTrans">
      <dgm:prSet/>
      <dgm:spPr/>
      <dgm:t>
        <a:bodyPr/>
        <a:lstStyle/>
        <a:p>
          <a:endParaRPr lang="en-US"/>
        </a:p>
      </dgm:t>
    </dgm:pt>
    <dgm:pt modelId="{22786E4E-63A4-4AB1-A4D3-DE4A1DF198DA}">
      <dgm:prSet phldrT="[Text]"/>
      <dgm:spPr/>
      <dgm:t>
        <a:bodyPr/>
        <a:lstStyle/>
        <a:p>
          <a:r>
            <a:rPr lang="en-US" dirty="0" smtClean="0"/>
            <a:t>Land Use, Safety &amp; Emissions Models</a:t>
          </a:r>
          <a:endParaRPr lang="en-US" dirty="0"/>
        </a:p>
      </dgm:t>
    </dgm:pt>
    <dgm:pt modelId="{1A07D124-82D2-4CC3-85CD-CBB38C64CA71}" cxnId="{490E4EC6-1ED0-4C2F-B022-68E7F4C74DC4}" type="parTrans">
      <dgm:prSet/>
      <dgm:spPr/>
      <dgm:t>
        <a:bodyPr/>
        <a:lstStyle/>
        <a:p>
          <a:endParaRPr lang="en-US"/>
        </a:p>
      </dgm:t>
    </dgm:pt>
    <dgm:pt modelId="{F4B92891-D349-4056-9016-6AC47644FF13}" cxnId="{490E4EC6-1ED0-4C2F-B022-68E7F4C74DC4}" type="sibTrans">
      <dgm:prSet/>
      <dgm:spPr/>
      <dgm:t>
        <a:bodyPr/>
        <a:lstStyle/>
        <a:p>
          <a:endParaRPr lang="en-US"/>
        </a:p>
      </dgm:t>
    </dgm:pt>
    <dgm:pt modelId="{EC34B7C9-187D-48E0-85D2-CF8013D8D789}">
      <dgm:prSet phldrT="[Text]"/>
      <dgm:spPr/>
      <dgm:t>
        <a:bodyPr/>
        <a:lstStyle/>
        <a:p>
          <a:r>
            <a:rPr lang="en-US" dirty="0" smtClean="0"/>
            <a:t>HCM &amp; Signal Timing Models</a:t>
          </a:r>
          <a:endParaRPr lang="en-US" dirty="0"/>
        </a:p>
      </dgm:t>
    </dgm:pt>
    <dgm:pt modelId="{7445C809-C9A3-4D41-AD4C-701FB1DE1AA0}" cxnId="{871D241C-6D2C-45B8-BE2A-C14EFC6CFE31}" type="parTrans">
      <dgm:prSet/>
      <dgm:spPr/>
      <dgm:t>
        <a:bodyPr/>
        <a:lstStyle/>
        <a:p>
          <a:endParaRPr lang="en-US"/>
        </a:p>
      </dgm:t>
    </dgm:pt>
    <dgm:pt modelId="{BA35D2C9-E404-4111-A001-CAB5702D1F9F}" cxnId="{871D241C-6D2C-45B8-BE2A-C14EFC6CFE31}" type="sibTrans">
      <dgm:prSet/>
      <dgm:spPr/>
      <dgm:t>
        <a:bodyPr/>
        <a:lstStyle/>
        <a:p>
          <a:endParaRPr lang="en-US"/>
        </a:p>
      </dgm:t>
    </dgm:pt>
    <dgm:pt modelId="{25D0BC2E-D8B7-4B4C-B8E8-7CC06BC4C312}">
      <dgm:prSet phldrT="[Text]"/>
      <dgm:spPr/>
      <dgm:t>
        <a:bodyPr/>
        <a:lstStyle/>
        <a:p>
          <a:r>
            <a:rPr lang="en-US" dirty="0" smtClean="0"/>
            <a:t>Micro-simulation Models</a:t>
          </a:r>
        </a:p>
      </dgm:t>
    </dgm:pt>
    <dgm:pt modelId="{3FFCDBFD-0652-4C24-9C42-1DA649437987}" cxnId="{2D7BAE02-0E40-47E0-9DD1-695CDC54E521}" type="parTrans">
      <dgm:prSet/>
      <dgm:spPr/>
      <dgm:t>
        <a:bodyPr/>
        <a:lstStyle/>
        <a:p>
          <a:endParaRPr lang="en-US"/>
        </a:p>
      </dgm:t>
    </dgm:pt>
    <dgm:pt modelId="{D860B475-3B07-4606-8F33-5FAE56F84C9C}" cxnId="{2D7BAE02-0E40-47E0-9DD1-695CDC54E521}" type="sibTrans">
      <dgm:prSet/>
      <dgm:spPr/>
      <dgm:t>
        <a:bodyPr/>
        <a:lstStyle/>
        <a:p>
          <a:endParaRPr lang="en-US"/>
        </a:p>
      </dgm:t>
    </dgm:pt>
    <dgm:pt modelId="{B3B2E6F3-6E41-449C-BCBD-25EAE245986D}">
      <dgm:prSet phldrT="[Text]"/>
      <dgm:spPr/>
      <dgm:t>
        <a:bodyPr/>
        <a:lstStyle/>
        <a:p>
          <a:r>
            <a:rPr lang="en-US" dirty="0" smtClean="0"/>
            <a:t>Dynamic Traffic Assignment Models</a:t>
          </a:r>
          <a:endParaRPr lang="en-US" dirty="0"/>
        </a:p>
      </dgm:t>
    </dgm:pt>
    <dgm:pt modelId="{1CAB2E66-AED6-47B5-9271-733643CA42A6}" cxnId="{27BEBAFB-E3F3-43D9-9F2F-8FD57430AC96}" type="parTrans">
      <dgm:prSet/>
      <dgm:spPr/>
      <dgm:t>
        <a:bodyPr/>
        <a:lstStyle/>
        <a:p>
          <a:endParaRPr lang="en-US"/>
        </a:p>
      </dgm:t>
    </dgm:pt>
    <dgm:pt modelId="{793FE863-F68F-4F64-A2A5-3BD1191B6926}" cxnId="{27BEBAFB-E3F3-43D9-9F2F-8FD57430AC96}" type="sibTrans">
      <dgm:prSet/>
      <dgm:spPr/>
      <dgm:t>
        <a:bodyPr/>
        <a:lstStyle/>
        <a:p>
          <a:endParaRPr lang="en-US"/>
        </a:p>
      </dgm:t>
    </dgm:pt>
    <dgm:pt modelId="{76307505-1441-4572-A9C4-2A8C0B8D01F4}">
      <dgm:prSet phldrT="[Text]"/>
      <dgm:spPr/>
      <dgm:t>
        <a:bodyPr/>
        <a:lstStyle/>
        <a:p>
          <a:r>
            <a:rPr lang="en-US" dirty="0" smtClean="0"/>
            <a:t>Travel Demand Forecasting Models</a:t>
          </a:r>
          <a:endParaRPr lang="en-US" dirty="0"/>
        </a:p>
      </dgm:t>
    </dgm:pt>
    <dgm:pt modelId="{990A01C6-98A9-4728-A16C-DB3B92B39F25}" cxnId="{45364C5D-EAD2-40BB-A90E-EFDDCCD3C649}" type="parTrans">
      <dgm:prSet/>
      <dgm:spPr/>
      <dgm:t>
        <a:bodyPr/>
        <a:lstStyle/>
        <a:p>
          <a:endParaRPr lang="en-US"/>
        </a:p>
      </dgm:t>
    </dgm:pt>
    <dgm:pt modelId="{1AF7C470-93FF-42DE-A2E7-4ED04CF4087D}" cxnId="{45364C5D-EAD2-40BB-A90E-EFDDCCD3C649}" type="sibTrans">
      <dgm:prSet/>
      <dgm:spPr/>
      <dgm:t>
        <a:bodyPr/>
        <a:lstStyle/>
        <a:p>
          <a:endParaRPr lang="en-US"/>
        </a:p>
      </dgm:t>
    </dgm:pt>
    <dgm:pt modelId="{12956DA9-1058-4BF2-AC75-EF6695654B89}">
      <dgm:prSet phldrT="[Text]" custT="1"/>
      <dgm:spPr/>
      <dgm:t>
        <a:bodyPr/>
        <a:lstStyle/>
        <a:p>
          <a:r>
            <a:rPr lang="en-US" sz="1500" b="1" dirty="0" err="1" smtClean="0"/>
            <a:t>NeXTA</a:t>
          </a:r>
          <a:r>
            <a:rPr lang="en-US" sz="1500" b="1" dirty="0" smtClean="0"/>
            <a:t/>
          </a:r>
          <a:br>
            <a:rPr lang="en-US" sz="1500" b="1" dirty="0" smtClean="0"/>
          </a:br>
          <a:r>
            <a:rPr lang="en-US" sz="1500" b="1" dirty="0" smtClean="0"/>
            <a:t>Data Hub</a:t>
          </a:r>
          <a:endParaRPr lang="en-US" sz="1500" b="1" dirty="0"/>
        </a:p>
      </dgm:t>
    </dgm:pt>
    <dgm:pt modelId="{1FA80158-147A-48FB-9205-582B5885AFFB}" cxnId="{C8B9392C-6BAA-4EE2-958E-59A2C9C7E5AC}" type="sibTrans">
      <dgm:prSet/>
      <dgm:spPr/>
      <dgm:t>
        <a:bodyPr/>
        <a:lstStyle/>
        <a:p>
          <a:endParaRPr lang="en-US"/>
        </a:p>
      </dgm:t>
    </dgm:pt>
    <dgm:pt modelId="{F5370E3D-0429-4C33-920E-2783B1D5D7CC}" cxnId="{C8B9392C-6BAA-4EE2-958E-59A2C9C7E5AC}" type="parTrans">
      <dgm:prSet/>
      <dgm:spPr/>
      <dgm:t>
        <a:bodyPr/>
        <a:lstStyle/>
        <a:p>
          <a:endParaRPr lang="en-US"/>
        </a:p>
      </dgm:t>
    </dgm:pt>
    <dgm:pt modelId="{4512D27A-FBF0-45FA-A98C-3A05B7B6D26D}" type="pres">
      <dgm:prSet presAssocID="{6C5C2048-C1D0-4591-8844-5E2C14C78E44}" presName="Name0" presStyleCnt="0">
        <dgm:presLayoutVars>
          <dgm:chMax val="1"/>
          <dgm:chPref val="1"/>
          <dgm:dir/>
          <dgm:animOne val="branch"/>
          <dgm:animLvl val="lvl"/>
        </dgm:presLayoutVars>
      </dgm:prSet>
      <dgm:spPr/>
      <dgm:t>
        <a:bodyPr/>
        <a:lstStyle/>
        <a:p>
          <a:endParaRPr lang="en-US"/>
        </a:p>
      </dgm:t>
    </dgm:pt>
    <dgm:pt modelId="{94C7F924-A6FB-454B-A799-AE32A0595BD4}" type="pres">
      <dgm:prSet presAssocID="{12956DA9-1058-4BF2-AC75-EF6695654B89}" presName="Parent" presStyleLbl="node0" presStyleIdx="0" presStyleCnt="1">
        <dgm:presLayoutVars>
          <dgm:chMax val="6"/>
          <dgm:chPref val="6"/>
        </dgm:presLayoutVars>
      </dgm:prSet>
      <dgm:spPr/>
      <dgm:t>
        <a:bodyPr/>
        <a:lstStyle/>
        <a:p>
          <a:endParaRPr lang="en-US"/>
        </a:p>
      </dgm:t>
    </dgm:pt>
    <dgm:pt modelId="{51B488D7-83B9-4BE5-A0DC-056A0629F9A2}" type="pres">
      <dgm:prSet presAssocID="{06E1DD42-581E-4D80-AB7B-D5749E554E70}" presName="Accent1" presStyleCnt="0"/>
      <dgm:spPr/>
    </dgm:pt>
    <dgm:pt modelId="{4D6F8E0B-0AF3-40D5-A5CC-30986F44AAEF}" type="pres">
      <dgm:prSet presAssocID="{06E1DD42-581E-4D80-AB7B-D5749E554E70}" presName="Accent" presStyleLbl="bgShp" presStyleIdx="0" presStyleCnt="6"/>
      <dgm:spPr/>
    </dgm:pt>
    <dgm:pt modelId="{5E593337-AB06-4724-B406-EEC2944C6143}" type="pres">
      <dgm:prSet presAssocID="{06E1DD42-581E-4D80-AB7B-D5749E554E70}" presName="Child1" presStyleLbl="node1" presStyleIdx="0" presStyleCnt="6">
        <dgm:presLayoutVars>
          <dgm:chMax val="0"/>
          <dgm:chPref val="0"/>
          <dgm:bulletEnabled val="1"/>
        </dgm:presLayoutVars>
      </dgm:prSet>
      <dgm:spPr/>
      <dgm:t>
        <a:bodyPr/>
        <a:lstStyle/>
        <a:p>
          <a:endParaRPr lang="en-US"/>
        </a:p>
      </dgm:t>
    </dgm:pt>
    <dgm:pt modelId="{BD553C59-2315-4C03-B89A-59CBC9A074F8}" type="pres">
      <dgm:prSet presAssocID="{22786E4E-63A4-4AB1-A4D3-DE4A1DF198DA}" presName="Accent2" presStyleCnt="0"/>
      <dgm:spPr/>
    </dgm:pt>
    <dgm:pt modelId="{6EDEB104-6957-4173-9B23-BA967E80BC91}" type="pres">
      <dgm:prSet presAssocID="{22786E4E-63A4-4AB1-A4D3-DE4A1DF198DA}" presName="Accent" presStyleLbl="bgShp" presStyleIdx="1" presStyleCnt="6"/>
      <dgm:spPr>
        <a:noFill/>
      </dgm:spPr>
    </dgm:pt>
    <dgm:pt modelId="{6A40E36C-87ED-4EDF-9B6A-511242323940}" type="pres">
      <dgm:prSet presAssocID="{22786E4E-63A4-4AB1-A4D3-DE4A1DF198DA}" presName="Child2" presStyleLbl="node1" presStyleIdx="1" presStyleCnt="6">
        <dgm:presLayoutVars>
          <dgm:chMax val="0"/>
          <dgm:chPref val="0"/>
          <dgm:bulletEnabled val="1"/>
        </dgm:presLayoutVars>
      </dgm:prSet>
      <dgm:spPr/>
      <dgm:t>
        <a:bodyPr/>
        <a:lstStyle/>
        <a:p>
          <a:endParaRPr lang="en-US"/>
        </a:p>
      </dgm:t>
    </dgm:pt>
    <dgm:pt modelId="{521F1CC1-4FD6-4706-A63E-C609DA652840}" type="pres">
      <dgm:prSet presAssocID="{EC34B7C9-187D-48E0-85D2-CF8013D8D789}" presName="Accent3" presStyleCnt="0"/>
      <dgm:spPr/>
    </dgm:pt>
    <dgm:pt modelId="{64E7802A-4DBE-4FD2-93C7-ACDABD584CDD}" type="pres">
      <dgm:prSet presAssocID="{EC34B7C9-187D-48E0-85D2-CF8013D8D789}" presName="Accent" presStyleLbl="bgShp" presStyleIdx="2" presStyleCnt="6"/>
      <dgm:spPr>
        <a:noFill/>
      </dgm:spPr>
    </dgm:pt>
    <dgm:pt modelId="{4538495D-6D78-4449-B692-079373E342C5}" type="pres">
      <dgm:prSet presAssocID="{EC34B7C9-187D-48E0-85D2-CF8013D8D789}" presName="Child3" presStyleLbl="node1" presStyleIdx="2" presStyleCnt="6">
        <dgm:presLayoutVars>
          <dgm:chMax val="0"/>
          <dgm:chPref val="0"/>
          <dgm:bulletEnabled val="1"/>
        </dgm:presLayoutVars>
      </dgm:prSet>
      <dgm:spPr/>
      <dgm:t>
        <a:bodyPr/>
        <a:lstStyle/>
        <a:p>
          <a:endParaRPr lang="en-US"/>
        </a:p>
      </dgm:t>
    </dgm:pt>
    <dgm:pt modelId="{60CA62F0-40F6-496A-9FCA-C28D4AC677ED}" type="pres">
      <dgm:prSet presAssocID="{25D0BC2E-D8B7-4B4C-B8E8-7CC06BC4C312}" presName="Accent4" presStyleCnt="0"/>
      <dgm:spPr/>
    </dgm:pt>
    <dgm:pt modelId="{0BE847A5-7988-45B6-AA97-1331D5481B23}" type="pres">
      <dgm:prSet presAssocID="{25D0BC2E-D8B7-4B4C-B8E8-7CC06BC4C312}" presName="Accent" presStyleLbl="bgShp" presStyleIdx="3" presStyleCnt="6"/>
      <dgm:spPr>
        <a:noFill/>
      </dgm:spPr>
    </dgm:pt>
    <dgm:pt modelId="{3B1B794E-4869-4B2F-AC11-8EB83390829A}" type="pres">
      <dgm:prSet presAssocID="{25D0BC2E-D8B7-4B4C-B8E8-7CC06BC4C312}" presName="Child4" presStyleLbl="node1" presStyleIdx="3" presStyleCnt="6">
        <dgm:presLayoutVars>
          <dgm:chMax val="0"/>
          <dgm:chPref val="0"/>
          <dgm:bulletEnabled val="1"/>
        </dgm:presLayoutVars>
      </dgm:prSet>
      <dgm:spPr/>
      <dgm:t>
        <a:bodyPr/>
        <a:lstStyle/>
        <a:p>
          <a:endParaRPr lang="en-US"/>
        </a:p>
      </dgm:t>
    </dgm:pt>
    <dgm:pt modelId="{31CA7C40-E5DD-4420-BCD4-0389E962177B}" type="pres">
      <dgm:prSet presAssocID="{B3B2E6F3-6E41-449C-BCBD-25EAE245986D}" presName="Accent5" presStyleCnt="0"/>
      <dgm:spPr/>
    </dgm:pt>
    <dgm:pt modelId="{8A807E00-0DB8-4F4D-9343-ACC3EF6B6E03}" type="pres">
      <dgm:prSet presAssocID="{B3B2E6F3-6E41-449C-BCBD-25EAE245986D}" presName="Accent" presStyleLbl="bgShp" presStyleIdx="4" presStyleCnt="6"/>
      <dgm:spPr>
        <a:noFill/>
      </dgm:spPr>
    </dgm:pt>
    <dgm:pt modelId="{4962FA62-0C09-40D6-B79A-E14BEB514BC0}" type="pres">
      <dgm:prSet presAssocID="{B3B2E6F3-6E41-449C-BCBD-25EAE245986D}" presName="Child5" presStyleLbl="node1" presStyleIdx="4" presStyleCnt="6">
        <dgm:presLayoutVars>
          <dgm:chMax val="0"/>
          <dgm:chPref val="0"/>
          <dgm:bulletEnabled val="1"/>
        </dgm:presLayoutVars>
      </dgm:prSet>
      <dgm:spPr/>
      <dgm:t>
        <a:bodyPr/>
        <a:lstStyle/>
        <a:p>
          <a:endParaRPr lang="en-US"/>
        </a:p>
      </dgm:t>
    </dgm:pt>
    <dgm:pt modelId="{1B15AEA7-E5B5-44B8-B216-7C5268CF3862}" type="pres">
      <dgm:prSet presAssocID="{76307505-1441-4572-A9C4-2A8C0B8D01F4}" presName="Accent6" presStyleCnt="0"/>
      <dgm:spPr/>
    </dgm:pt>
    <dgm:pt modelId="{3BF1F0C5-AB90-47D5-A95A-509130FA8144}" type="pres">
      <dgm:prSet presAssocID="{76307505-1441-4572-A9C4-2A8C0B8D01F4}" presName="Accent" presStyleLbl="bgShp" presStyleIdx="5" presStyleCnt="6" custLinFactY="-100000" custLinFactNeighborX="85557" custLinFactNeighborY="-108141"/>
      <dgm:spPr>
        <a:noFill/>
      </dgm:spPr>
      <dgm:t>
        <a:bodyPr/>
        <a:lstStyle/>
        <a:p>
          <a:endParaRPr lang="en-US"/>
        </a:p>
      </dgm:t>
    </dgm:pt>
    <dgm:pt modelId="{F9B44C95-E17A-44EA-9B34-5B7D6E207A4C}" type="pres">
      <dgm:prSet presAssocID="{76307505-1441-4572-A9C4-2A8C0B8D01F4}" presName="Child6" presStyleLbl="node1" presStyleIdx="5" presStyleCnt="6">
        <dgm:presLayoutVars>
          <dgm:chMax val="0"/>
          <dgm:chPref val="0"/>
          <dgm:bulletEnabled val="1"/>
        </dgm:presLayoutVars>
      </dgm:prSet>
      <dgm:spPr/>
      <dgm:t>
        <a:bodyPr/>
        <a:lstStyle/>
        <a:p>
          <a:endParaRPr lang="en-US"/>
        </a:p>
      </dgm:t>
    </dgm:pt>
  </dgm:ptLst>
  <dgm:cxnLst>
    <dgm:cxn modelId="{465D98EA-4EAD-4828-895D-BF2F49AA40B2}" type="presOf" srcId="{6C5C2048-C1D0-4591-8844-5E2C14C78E44}" destId="{4512D27A-FBF0-45FA-A98C-3A05B7B6D26D}" srcOrd="0" destOrd="0" presId="urn:microsoft.com/office/officeart/2011/layout/HexagonRadial"/>
    <dgm:cxn modelId="{2D7BAE02-0E40-47E0-9DD1-695CDC54E521}" srcId="{12956DA9-1058-4BF2-AC75-EF6695654B89}" destId="{25D0BC2E-D8B7-4B4C-B8E8-7CC06BC4C312}" srcOrd="3" destOrd="0" parTransId="{3FFCDBFD-0652-4C24-9C42-1DA649437987}" sibTransId="{D860B475-3B07-4606-8F33-5FAE56F84C9C}"/>
    <dgm:cxn modelId="{B9B60828-E0AB-4687-909F-EC0CF826E534}" type="presOf" srcId="{22786E4E-63A4-4AB1-A4D3-DE4A1DF198DA}" destId="{6A40E36C-87ED-4EDF-9B6A-511242323940}" srcOrd="0" destOrd="0" presId="urn:microsoft.com/office/officeart/2011/layout/HexagonRadial"/>
    <dgm:cxn modelId="{F3682B26-389B-4688-89CB-1E78EAFF80A9}" type="presOf" srcId="{EC34B7C9-187D-48E0-85D2-CF8013D8D789}" destId="{4538495D-6D78-4449-B692-079373E342C5}" srcOrd="0" destOrd="0" presId="urn:microsoft.com/office/officeart/2011/layout/HexagonRadial"/>
    <dgm:cxn modelId="{C8B9392C-6BAA-4EE2-958E-59A2C9C7E5AC}" srcId="{6C5C2048-C1D0-4591-8844-5E2C14C78E44}" destId="{12956DA9-1058-4BF2-AC75-EF6695654B89}" srcOrd="0" destOrd="0" parTransId="{F5370E3D-0429-4C33-920E-2783B1D5D7CC}" sibTransId="{1FA80158-147A-48FB-9205-582B5885AFFB}"/>
    <dgm:cxn modelId="{6E884B9F-DFC9-4721-A70F-D32483FCBF84}" type="presOf" srcId="{06E1DD42-581E-4D80-AB7B-D5749E554E70}" destId="{5E593337-AB06-4724-B406-EEC2944C6143}" srcOrd="0" destOrd="0" presId="urn:microsoft.com/office/officeart/2011/layout/HexagonRadial"/>
    <dgm:cxn modelId="{0FB5255C-CC71-4585-A1F9-D901761CF419}" srcId="{12956DA9-1058-4BF2-AC75-EF6695654B89}" destId="{06E1DD42-581E-4D80-AB7B-D5749E554E70}" srcOrd="0" destOrd="0" parTransId="{546D9987-4807-436B-9CDD-EABCAF298597}" sibTransId="{68E00263-17AC-43F6-8431-CD7F2CA4736D}"/>
    <dgm:cxn modelId="{2189DC2F-1A90-4D22-8158-AC697E1ABA02}" type="presOf" srcId="{12956DA9-1058-4BF2-AC75-EF6695654B89}" destId="{94C7F924-A6FB-454B-A799-AE32A0595BD4}" srcOrd="0" destOrd="0" presId="urn:microsoft.com/office/officeart/2011/layout/HexagonRadial"/>
    <dgm:cxn modelId="{871D241C-6D2C-45B8-BE2A-C14EFC6CFE31}" srcId="{12956DA9-1058-4BF2-AC75-EF6695654B89}" destId="{EC34B7C9-187D-48E0-85D2-CF8013D8D789}" srcOrd="2" destOrd="0" parTransId="{7445C809-C9A3-4D41-AD4C-701FB1DE1AA0}" sibTransId="{BA35D2C9-E404-4111-A001-CAB5702D1F9F}"/>
    <dgm:cxn modelId="{27BEBAFB-E3F3-43D9-9F2F-8FD57430AC96}" srcId="{12956DA9-1058-4BF2-AC75-EF6695654B89}" destId="{B3B2E6F3-6E41-449C-BCBD-25EAE245986D}" srcOrd="4" destOrd="0" parTransId="{1CAB2E66-AED6-47B5-9271-733643CA42A6}" sibTransId="{793FE863-F68F-4F64-A2A5-3BD1191B6926}"/>
    <dgm:cxn modelId="{B7B18AC9-AD4C-4527-BD5C-478ACC12B655}" type="presOf" srcId="{76307505-1441-4572-A9C4-2A8C0B8D01F4}" destId="{F9B44C95-E17A-44EA-9B34-5B7D6E207A4C}" srcOrd="0" destOrd="0" presId="urn:microsoft.com/office/officeart/2011/layout/HexagonRadial"/>
    <dgm:cxn modelId="{490E4EC6-1ED0-4C2F-B022-68E7F4C74DC4}" srcId="{12956DA9-1058-4BF2-AC75-EF6695654B89}" destId="{22786E4E-63A4-4AB1-A4D3-DE4A1DF198DA}" srcOrd="1" destOrd="0" parTransId="{1A07D124-82D2-4CC3-85CD-CBB38C64CA71}" sibTransId="{F4B92891-D349-4056-9016-6AC47644FF13}"/>
    <dgm:cxn modelId="{9FF01328-9050-4A8F-8CE2-57ADC0DFBC4A}" type="presOf" srcId="{25D0BC2E-D8B7-4B4C-B8E8-7CC06BC4C312}" destId="{3B1B794E-4869-4B2F-AC11-8EB83390829A}" srcOrd="0" destOrd="0" presId="urn:microsoft.com/office/officeart/2011/layout/HexagonRadial"/>
    <dgm:cxn modelId="{45364C5D-EAD2-40BB-A90E-EFDDCCD3C649}" srcId="{12956DA9-1058-4BF2-AC75-EF6695654B89}" destId="{76307505-1441-4572-A9C4-2A8C0B8D01F4}" srcOrd="5" destOrd="0" parTransId="{990A01C6-98A9-4728-A16C-DB3B92B39F25}" sibTransId="{1AF7C470-93FF-42DE-A2E7-4ED04CF4087D}"/>
    <dgm:cxn modelId="{FF8E5383-392A-49C4-AD74-B21A818B0BD6}" type="presOf" srcId="{B3B2E6F3-6E41-449C-BCBD-25EAE245986D}" destId="{4962FA62-0C09-40D6-B79A-E14BEB514BC0}" srcOrd="0" destOrd="0" presId="urn:microsoft.com/office/officeart/2011/layout/HexagonRadial"/>
    <dgm:cxn modelId="{46C47398-064D-4627-9918-4322701CDEB0}" type="presParOf" srcId="{4512D27A-FBF0-45FA-A98C-3A05B7B6D26D}" destId="{94C7F924-A6FB-454B-A799-AE32A0595BD4}" srcOrd="0" destOrd="0" presId="urn:microsoft.com/office/officeart/2011/layout/HexagonRadial"/>
    <dgm:cxn modelId="{CE287F73-104B-4A08-9521-9516D0509DC2}" type="presParOf" srcId="{4512D27A-FBF0-45FA-A98C-3A05B7B6D26D}" destId="{51B488D7-83B9-4BE5-A0DC-056A0629F9A2}" srcOrd="1" destOrd="0" presId="urn:microsoft.com/office/officeart/2011/layout/HexagonRadial"/>
    <dgm:cxn modelId="{B091038C-4300-4224-9441-A0DF64D0E57D}" type="presParOf" srcId="{51B488D7-83B9-4BE5-A0DC-056A0629F9A2}" destId="{4D6F8E0B-0AF3-40D5-A5CC-30986F44AAEF}" srcOrd="0" destOrd="0" presId="urn:microsoft.com/office/officeart/2011/layout/HexagonRadial"/>
    <dgm:cxn modelId="{94118962-3ADE-4E02-A14A-EDA0957E9196}" type="presParOf" srcId="{4512D27A-FBF0-45FA-A98C-3A05B7B6D26D}" destId="{5E593337-AB06-4724-B406-EEC2944C6143}" srcOrd="2" destOrd="0" presId="urn:microsoft.com/office/officeart/2011/layout/HexagonRadial"/>
    <dgm:cxn modelId="{E9FC20A1-60FD-499B-9B39-292B7CDF2DFC}" type="presParOf" srcId="{4512D27A-FBF0-45FA-A98C-3A05B7B6D26D}" destId="{BD553C59-2315-4C03-B89A-59CBC9A074F8}" srcOrd="3" destOrd="0" presId="urn:microsoft.com/office/officeart/2011/layout/HexagonRadial"/>
    <dgm:cxn modelId="{591F3E66-D6A6-4D21-AF3F-ED490158A6C2}" type="presParOf" srcId="{BD553C59-2315-4C03-B89A-59CBC9A074F8}" destId="{6EDEB104-6957-4173-9B23-BA967E80BC91}" srcOrd="0" destOrd="0" presId="urn:microsoft.com/office/officeart/2011/layout/HexagonRadial"/>
    <dgm:cxn modelId="{BD6AC601-BDAE-4253-8E09-422634499B6B}" type="presParOf" srcId="{4512D27A-FBF0-45FA-A98C-3A05B7B6D26D}" destId="{6A40E36C-87ED-4EDF-9B6A-511242323940}" srcOrd="4" destOrd="0" presId="urn:microsoft.com/office/officeart/2011/layout/HexagonRadial"/>
    <dgm:cxn modelId="{2F855B44-1809-4A3F-870F-4FD91CA29934}" type="presParOf" srcId="{4512D27A-FBF0-45FA-A98C-3A05B7B6D26D}" destId="{521F1CC1-4FD6-4706-A63E-C609DA652840}" srcOrd="5" destOrd="0" presId="urn:microsoft.com/office/officeart/2011/layout/HexagonRadial"/>
    <dgm:cxn modelId="{BB8740E5-26F8-45F6-9ABE-E3CF2E806850}" type="presParOf" srcId="{521F1CC1-4FD6-4706-A63E-C609DA652840}" destId="{64E7802A-4DBE-4FD2-93C7-ACDABD584CDD}" srcOrd="0" destOrd="0" presId="urn:microsoft.com/office/officeart/2011/layout/HexagonRadial"/>
    <dgm:cxn modelId="{8AABD16E-AB9C-4F86-B0E7-4C6C250625E4}" type="presParOf" srcId="{4512D27A-FBF0-45FA-A98C-3A05B7B6D26D}" destId="{4538495D-6D78-4449-B692-079373E342C5}" srcOrd="6" destOrd="0" presId="urn:microsoft.com/office/officeart/2011/layout/HexagonRadial"/>
    <dgm:cxn modelId="{5CD16962-622A-46BF-BED4-6416D881C10A}" type="presParOf" srcId="{4512D27A-FBF0-45FA-A98C-3A05B7B6D26D}" destId="{60CA62F0-40F6-496A-9FCA-C28D4AC677ED}" srcOrd="7" destOrd="0" presId="urn:microsoft.com/office/officeart/2011/layout/HexagonRadial"/>
    <dgm:cxn modelId="{B2857F64-5400-434F-A352-BD18B67368D6}" type="presParOf" srcId="{60CA62F0-40F6-496A-9FCA-C28D4AC677ED}" destId="{0BE847A5-7988-45B6-AA97-1331D5481B23}" srcOrd="0" destOrd="0" presId="urn:microsoft.com/office/officeart/2011/layout/HexagonRadial"/>
    <dgm:cxn modelId="{CDCEBFC2-D9C4-4440-B88A-651872178BDC}" type="presParOf" srcId="{4512D27A-FBF0-45FA-A98C-3A05B7B6D26D}" destId="{3B1B794E-4869-4B2F-AC11-8EB83390829A}" srcOrd="8" destOrd="0" presId="urn:microsoft.com/office/officeart/2011/layout/HexagonRadial"/>
    <dgm:cxn modelId="{D6C07266-2A71-4CC0-8875-55B2492E52FF}" type="presParOf" srcId="{4512D27A-FBF0-45FA-A98C-3A05B7B6D26D}" destId="{31CA7C40-E5DD-4420-BCD4-0389E962177B}" srcOrd="9" destOrd="0" presId="urn:microsoft.com/office/officeart/2011/layout/HexagonRadial"/>
    <dgm:cxn modelId="{8139875B-5748-4467-A326-D63D55D3943E}" type="presParOf" srcId="{31CA7C40-E5DD-4420-BCD4-0389E962177B}" destId="{8A807E00-0DB8-4F4D-9343-ACC3EF6B6E03}" srcOrd="0" destOrd="0" presId="urn:microsoft.com/office/officeart/2011/layout/HexagonRadial"/>
    <dgm:cxn modelId="{50F1B80D-5000-4AF6-ACB2-434044F3A036}" type="presParOf" srcId="{4512D27A-FBF0-45FA-A98C-3A05B7B6D26D}" destId="{4962FA62-0C09-40D6-B79A-E14BEB514BC0}" srcOrd="10" destOrd="0" presId="urn:microsoft.com/office/officeart/2011/layout/HexagonRadial"/>
    <dgm:cxn modelId="{EBBB8F02-3503-45DB-B963-1B041629E0B5}" type="presParOf" srcId="{4512D27A-FBF0-45FA-A98C-3A05B7B6D26D}" destId="{1B15AEA7-E5B5-44B8-B216-7C5268CF3862}" srcOrd="11" destOrd="0" presId="urn:microsoft.com/office/officeart/2011/layout/HexagonRadial"/>
    <dgm:cxn modelId="{F71ED35B-344A-41D8-A8FF-5CADD48A29D1}" type="presParOf" srcId="{1B15AEA7-E5B5-44B8-B216-7C5268CF3862}" destId="{3BF1F0C5-AB90-47D5-A95A-509130FA8144}" srcOrd="0" destOrd="0" presId="urn:microsoft.com/office/officeart/2011/layout/HexagonRadial"/>
    <dgm:cxn modelId="{C4D58037-C220-435D-8043-5DBA10081875}" type="presParOf" srcId="{4512D27A-FBF0-45FA-A98C-3A05B7B6D26D}" destId="{F9B44C95-E17A-44EA-9B34-5B7D6E207A4C}" srcOrd="12" destOrd="0" presId="urn:microsoft.com/office/officeart/2011/layout/HexagonRadial"/>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7F924-A6FB-454B-A799-AE32A0595BD4}">
      <dsp:nvSpPr>
        <dsp:cNvPr id="0" name=""/>
        <dsp:cNvSpPr/>
      </dsp:nvSpPr>
      <dsp:spPr>
        <a:xfrm>
          <a:off x="2045922" y="1332010"/>
          <a:ext cx="1693043" cy="1464551"/>
        </a:xfrm>
        <a:prstGeom prst="hexagon">
          <a:avLst>
            <a:gd name="adj" fmla="val 28570"/>
            <a:gd name="vf" fmla="val 11547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Data Hub</a:t>
          </a:r>
          <a:endParaRPr lang="en-US" sz="1300" kern="1200" dirty="0"/>
        </a:p>
      </dsp:txBody>
      <dsp:txXfrm>
        <a:off x="2326483" y="1574707"/>
        <a:ext cx="1131921" cy="979157"/>
      </dsp:txXfrm>
    </dsp:sp>
    <dsp:sp modelId="{6EDEB104-6957-4173-9B23-BA967E80BC91}">
      <dsp:nvSpPr>
        <dsp:cNvPr id="0" name=""/>
        <dsp:cNvSpPr/>
      </dsp:nvSpPr>
      <dsp:spPr>
        <a:xfrm>
          <a:off x="3106093" y="631321"/>
          <a:ext cx="638780" cy="550393"/>
        </a:xfrm>
        <a:prstGeom prst="hexagon">
          <a:avLst>
            <a:gd name="adj" fmla="val 28900"/>
            <a:gd name="vf" fmla="val 115470"/>
          </a:avLst>
        </a:prstGeom>
        <a:no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E593337-AB06-4724-B406-EEC2944C6143}">
      <dsp:nvSpPr>
        <dsp:cNvPr id="0" name=""/>
        <dsp:cNvSpPr/>
      </dsp:nvSpPr>
      <dsp:spPr>
        <a:xfrm>
          <a:off x="2201876" y="0"/>
          <a:ext cx="1387437" cy="1200296"/>
        </a:xfrm>
        <a:prstGeom prst="hexagon">
          <a:avLst>
            <a:gd name="adj" fmla="val 28570"/>
            <a:gd name="vf" fmla="val 11547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Field Data</a:t>
          </a:r>
          <a:endParaRPr lang="en-US" sz="1300" kern="1200" dirty="0"/>
        </a:p>
      </dsp:txBody>
      <dsp:txXfrm>
        <a:off x="2431804" y="198915"/>
        <a:ext cx="927581" cy="802466"/>
      </dsp:txXfrm>
    </dsp:sp>
    <dsp:sp modelId="{64E7802A-4DBE-4FD2-93C7-ACDABD584CDD}">
      <dsp:nvSpPr>
        <dsp:cNvPr id="0" name=""/>
        <dsp:cNvSpPr/>
      </dsp:nvSpPr>
      <dsp:spPr>
        <a:xfrm>
          <a:off x="3851599" y="1660265"/>
          <a:ext cx="638780" cy="550393"/>
        </a:xfrm>
        <a:prstGeom prst="hexagon">
          <a:avLst>
            <a:gd name="adj" fmla="val 28900"/>
            <a:gd name="vf" fmla="val 115470"/>
          </a:avLst>
        </a:prstGeom>
        <a:no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A40E36C-87ED-4EDF-9B6A-511242323940}">
      <dsp:nvSpPr>
        <dsp:cNvPr id="0" name=""/>
        <dsp:cNvSpPr/>
      </dsp:nvSpPr>
      <dsp:spPr>
        <a:xfrm>
          <a:off x="3474317" y="738262"/>
          <a:ext cx="1387437" cy="1200296"/>
        </a:xfrm>
        <a:prstGeom prst="hexagon">
          <a:avLst>
            <a:gd name="adj" fmla="val 28570"/>
            <a:gd name="vf" fmla="val 11547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Land Use, Safety &amp; Emissions Models</a:t>
          </a:r>
          <a:endParaRPr lang="en-US" sz="1300" kern="1200" dirty="0"/>
        </a:p>
      </dsp:txBody>
      <dsp:txXfrm>
        <a:off x="3704245" y="937177"/>
        <a:ext cx="927581" cy="802466"/>
      </dsp:txXfrm>
    </dsp:sp>
    <dsp:sp modelId="{0BE847A5-7988-45B6-AA97-1331D5481B23}">
      <dsp:nvSpPr>
        <dsp:cNvPr id="0" name=""/>
        <dsp:cNvSpPr/>
      </dsp:nvSpPr>
      <dsp:spPr>
        <a:xfrm>
          <a:off x="3333722" y="2821749"/>
          <a:ext cx="638780" cy="550393"/>
        </a:xfrm>
        <a:prstGeom prst="hexagon">
          <a:avLst>
            <a:gd name="adj" fmla="val 28900"/>
            <a:gd name="vf" fmla="val 115470"/>
          </a:avLst>
        </a:prstGeom>
        <a:no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538495D-6D78-4449-B692-079373E342C5}">
      <dsp:nvSpPr>
        <dsp:cNvPr id="0" name=""/>
        <dsp:cNvSpPr/>
      </dsp:nvSpPr>
      <dsp:spPr>
        <a:xfrm>
          <a:off x="3474317" y="2189601"/>
          <a:ext cx="1387437" cy="1200296"/>
        </a:xfrm>
        <a:prstGeom prst="hexagon">
          <a:avLst>
            <a:gd name="adj" fmla="val 28570"/>
            <a:gd name="vf" fmla="val 11547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HCM &amp; Signal Timing Models</a:t>
          </a:r>
          <a:endParaRPr lang="en-US" sz="1300" kern="1200" dirty="0"/>
        </a:p>
      </dsp:txBody>
      <dsp:txXfrm>
        <a:off x="3704245" y="2388516"/>
        <a:ext cx="927581" cy="802466"/>
      </dsp:txXfrm>
    </dsp:sp>
    <dsp:sp modelId="{8A807E00-0DB8-4F4D-9343-ACC3EF6B6E03}">
      <dsp:nvSpPr>
        <dsp:cNvPr id="0" name=""/>
        <dsp:cNvSpPr/>
      </dsp:nvSpPr>
      <dsp:spPr>
        <a:xfrm>
          <a:off x="2049073" y="2942315"/>
          <a:ext cx="638780" cy="550393"/>
        </a:xfrm>
        <a:prstGeom prst="hexagon">
          <a:avLst>
            <a:gd name="adj" fmla="val 28900"/>
            <a:gd name="vf" fmla="val 115470"/>
          </a:avLst>
        </a:prstGeom>
        <a:no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B1B794E-4869-4B2F-AC11-8EB83390829A}">
      <dsp:nvSpPr>
        <dsp:cNvPr id="0" name=""/>
        <dsp:cNvSpPr/>
      </dsp:nvSpPr>
      <dsp:spPr>
        <a:xfrm>
          <a:off x="2201876" y="2928689"/>
          <a:ext cx="1387437" cy="1200296"/>
        </a:xfrm>
        <a:prstGeom prst="hexagon">
          <a:avLst>
            <a:gd name="adj" fmla="val 28570"/>
            <a:gd name="vf" fmla="val 11547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Micro-simulation Models</a:t>
          </a:r>
        </a:p>
      </dsp:txBody>
      <dsp:txXfrm>
        <a:off x="2431804" y="3127604"/>
        <a:ext cx="927581" cy="802466"/>
      </dsp:txXfrm>
    </dsp:sp>
    <dsp:sp modelId="{3BF1F0C5-AB90-47D5-A95A-509130FA8144}">
      <dsp:nvSpPr>
        <dsp:cNvPr id="0" name=""/>
        <dsp:cNvSpPr/>
      </dsp:nvSpPr>
      <dsp:spPr>
        <a:xfrm>
          <a:off x="1837879" y="768189"/>
          <a:ext cx="638780" cy="550393"/>
        </a:xfrm>
        <a:prstGeom prst="hexagon">
          <a:avLst>
            <a:gd name="adj" fmla="val 28900"/>
            <a:gd name="vf" fmla="val 115470"/>
          </a:avLst>
        </a:prstGeom>
        <a:no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962FA62-0C09-40D6-B79A-E14BEB514BC0}">
      <dsp:nvSpPr>
        <dsp:cNvPr id="0" name=""/>
        <dsp:cNvSpPr/>
      </dsp:nvSpPr>
      <dsp:spPr>
        <a:xfrm>
          <a:off x="923528" y="2190427"/>
          <a:ext cx="1387437" cy="1200296"/>
        </a:xfrm>
        <a:prstGeom prst="hexagon">
          <a:avLst>
            <a:gd name="adj" fmla="val 28570"/>
            <a:gd name="vf" fmla="val 11547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Dynamic Traffic Assignment Models</a:t>
          </a:r>
          <a:endParaRPr lang="en-US" sz="1300" kern="1200" dirty="0"/>
        </a:p>
      </dsp:txBody>
      <dsp:txXfrm>
        <a:off x="1153456" y="2389342"/>
        <a:ext cx="927581" cy="802466"/>
      </dsp:txXfrm>
    </dsp:sp>
    <dsp:sp modelId="{F9B44C95-E17A-44EA-9B34-5B7D6E207A4C}">
      <dsp:nvSpPr>
        <dsp:cNvPr id="0" name=""/>
        <dsp:cNvSpPr/>
      </dsp:nvSpPr>
      <dsp:spPr>
        <a:xfrm>
          <a:off x="923528" y="736611"/>
          <a:ext cx="1387437" cy="1200296"/>
        </a:xfrm>
        <a:prstGeom prst="hexagon">
          <a:avLst>
            <a:gd name="adj" fmla="val 28570"/>
            <a:gd name="vf" fmla="val 115470"/>
          </a:avLst>
        </a:prstGeom>
        <a:gradFill rotWithShape="0">
          <a:gsLst>
            <a:gs pos="0">
              <a:schemeClr val="lt1">
                <a:hueOff val="0"/>
                <a:satOff val="0"/>
                <a:lumOff val="0"/>
                <a:alphaOff val="0"/>
                <a:tint val="100000"/>
                <a:shade val="100000"/>
                <a:satMod val="130000"/>
              </a:schemeClr>
            </a:gs>
            <a:gs pos="100000">
              <a:schemeClr val="l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Travel Demand Forecasting Models</a:t>
          </a:r>
          <a:endParaRPr lang="en-US" sz="1300" kern="1200" dirty="0"/>
        </a:p>
      </dsp:txBody>
      <dsp:txXfrm>
        <a:off x="1153456" y="935526"/>
        <a:ext cx="927581" cy="802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7F924-A6FB-454B-A799-AE32A0595BD4}">
      <dsp:nvSpPr>
        <dsp:cNvPr id="0" name=""/>
        <dsp:cNvSpPr/>
      </dsp:nvSpPr>
      <dsp:spPr>
        <a:xfrm>
          <a:off x="2045922" y="1332010"/>
          <a:ext cx="1693043" cy="1464551"/>
        </a:xfrm>
        <a:prstGeom prst="hexagon">
          <a:avLst>
            <a:gd name="adj" fmla="val 28570"/>
            <a:gd name="vf" fmla="val 11547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b="1" kern="1200" dirty="0" err="1" smtClean="0"/>
            <a:t>NeXTA</a:t>
          </a:r>
          <a:r>
            <a:rPr lang="en-US" sz="1500" b="1" kern="1200" dirty="0" smtClean="0"/>
            <a:t/>
          </a:r>
          <a:br>
            <a:rPr lang="en-US" sz="1500" b="1" kern="1200" dirty="0" smtClean="0"/>
          </a:br>
          <a:r>
            <a:rPr lang="en-US" sz="1500" b="1" kern="1200" dirty="0" smtClean="0"/>
            <a:t>Data Hub</a:t>
          </a:r>
          <a:endParaRPr lang="en-US" sz="1500" b="1" kern="1200" dirty="0"/>
        </a:p>
      </dsp:txBody>
      <dsp:txXfrm>
        <a:off x="2326483" y="1574707"/>
        <a:ext cx="1131921" cy="979157"/>
      </dsp:txXfrm>
    </dsp:sp>
    <dsp:sp modelId="{6EDEB104-6957-4173-9B23-BA967E80BC91}">
      <dsp:nvSpPr>
        <dsp:cNvPr id="0" name=""/>
        <dsp:cNvSpPr/>
      </dsp:nvSpPr>
      <dsp:spPr>
        <a:xfrm>
          <a:off x="3106093" y="631321"/>
          <a:ext cx="638780" cy="550393"/>
        </a:xfrm>
        <a:prstGeom prst="hexagon">
          <a:avLst>
            <a:gd name="adj" fmla="val 28900"/>
            <a:gd name="vf" fmla="val 115470"/>
          </a:avLst>
        </a:prstGeom>
        <a:no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E593337-AB06-4724-B406-EEC2944C6143}">
      <dsp:nvSpPr>
        <dsp:cNvPr id="0" name=""/>
        <dsp:cNvSpPr/>
      </dsp:nvSpPr>
      <dsp:spPr>
        <a:xfrm>
          <a:off x="2201876" y="0"/>
          <a:ext cx="1387437" cy="1200296"/>
        </a:xfrm>
        <a:prstGeom prst="hexagon">
          <a:avLst>
            <a:gd name="adj" fmla="val 28570"/>
            <a:gd name="vf" fmla="val 11547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Field Data</a:t>
          </a:r>
          <a:endParaRPr lang="en-US" sz="1300" kern="1200" dirty="0"/>
        </a:p>
      </dsp:txBody>
      <dsp:txXfrm>
        <a:off x="2431804" y="198915"/>
        <a:ext cx="927581" cy="802466"/>
      </dsp:txXfrm>
    </dsp:sp>
    <dsp:sp modelId="{64E7802A-4DBE-4FD2-93C7-ACDABD584CDD}">
      <dsp:nvSpPr>
        <dsp:cNvPr id="0" name=""/>
        <dsp:cNvSpPr/>
      </dsp:nvSpPr>
      <dsp:spPr>
        <a:xfrm>
          <a:off x="3851599" y="1660265"/>
          <a:ext cx="638780" cy="550393"/>
        </a:xfrm>
        <a:prstGeom prst="hexagon">
          <a:avLst>
            <a:gd name="adj" fmla="val 28900"/>
            <a:gd name="vf" fmla="val 115470"/>
          </a:avLst>
        </a:prstGeom>
        <a:no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A40E36C-87ED-4EDF-9B6A-511242323940}">
      <dsp:nvSpPr>
        <dsp:cNvPr id="0" name=""/>
        <dsp:cNvSpPr/>
      </dsp:nvSpPr>
      <dsp:spPr>
        <a:xfrm>
          <a:off x="3474317" y="738262"/>
          <a:ext cx="1387437" cy="1200296"/>
        </a:xfrm>
        <a:prstGeom prst="hexagon">
          <a:avLst>
            <a:gd name="adj" fmla="val 28570"/>
            <a:gd name="vf" fmla="val 115470"/>
          </a:avLst>
        </a:prstGeom>
        <a:gradFill rotWithShape="0">
          <a:gsLst>
            <a:gs pos="0">
              <a:schemeClr val="accent5">
                <a:hueOff val="-1986775"/>
                <a:satOff val="7962"/>
                <a:lumOff val="1726"/>
                <a:alphaOff val="0"/>
                <a:tint val="100000"/>
                <a:shade val="100000"/>
                <a:satMod val="130000"/>
              </a:schemeClr>
            </a:gs>
            <a:gs pos="100000">
              <a:schemeClr val="accent5">
                <a:hueOff val="-1986775"/>
                <a:satOff val="7962"/>
                <a:lumOff val="1726"/>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Land Use, Safety &amp; Emissions Models</a:t>
          </a:r>
          <a:endParaRPr lang="en-US" sz="1300" kern="1200" dirty="0"/>
        </a:p>
      </dsp:txBody>
      <dsp:txXfrm>
        <a:off x="3704245" y="937177"/>
        <a:ext cx="927581" cy="802466"/>
      </dsp:txXfrm>
    </dsp:sp>
    <dsp:sp modelId="{0BE847A5-7988-45B6-AA97-1331D5481B23}">
      <dsp:nvSpPr>
        <dsp:cNvPr id="0" name=""/>
        <dsp:cNvSpPr/>
      </dsp:nvSpPr>
      <dsp:spPr>
        <a:xfrm>
          <a:off x="3333722" y="2821749"/>
          <a:ext cx="638780" cy="550393"/>
        </a:xfrm>
        <a:prstGeom prst="hexagon">
          <a:avLst>
            <a:gd name="adj" fmla="val 28900"/>
            <a:gd name="vf" fmla="val 115470"/>
          </a:avLst>
        </a:prstGeom>
        <a:no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538495D-6D78-4449-B692-079373E342C5}">
      <dsp:nvSpPr>
        <dsp:cNvPr id="0" name=""/>
        <dsp:cNvSpPr/>
      </dsp:nvSpPr>
      <dsp:spPr>
        <a:xfrm>
          <a:off x="3474317" y="2189601"/>
          <a:ext cx="1387437" cy="1200296"/>
        </a:xfrm>
        <a:prstGeom prst="hexagon">
          <a:avLst>
            <a:gd name="adj" fmla="val 28570"/>
            <a:gd name="vf" fmla="val 115470"/>
          </a:avLst>
        </a:prstGeom>
        <a:gradFill rotWithShape="0">
          <a:gsLst>
            <a:gs pos="0">
              <a:schemeClr val="accent5">
                <a:hueOff val="-3973551"/>
                <a:satOff val="15924"/>
                <a:lumOff val="3451"/>
                <a:alphaOff val="0"/>
                <a:tint val="100000"/>
                <a:shade val="100000"/>
                <a:satMod val="130000"/>
              </a:schemeClr>
            </a:gs>
            <a:gs pos="100000">
              <a:schemeClr val="accent5">
                <a:hueOff val="-3973551"/>
                <a:satOff val="15924"/>
                <a:lumOff val="3451"/>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HCM &amp; Signal Timing Models</a:t>
          </a:r>
          <a:endParaRPr lang="en-US" sz="1300" kern="1200" dirty="0"/>
        </a:p>
      </dsp:txBody>
      <dsp:txXfrm>
        <a:off x="3704245" y="2388516"/>
        <a:ext cx="927581" cy="802466"/>
      </dsp:txXfrm>
    </dsp:sp>
    <dsp:sp modelId="{8A807E00-0DB8-4F4D-9343-ACC3EF6B6E03}">
      <dsp:nvSpPr>
        <dsp:cNvPr id="0" name=""/>
        <dsp:cNvSpPr/>
      </dsp:nvSpPr>
      <dsp:spPr>
        <a:xfrm>
          <a:off x="2049073" y="2942315"/>
          <a:ext cx="638780" cy="550393"/>
        </a:xfrm>
        <a:prstGeom prst="hexagon">
          <a:avLst>
            <a:gd name="adj" fmla="val 28900"/>
            <a:gd name="vf" fmla="val 115470"/>
          </a:avLst>
        </a:prstGeom>
        <a:no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B1B794E-4869-4B2F-AC11-8EB83390829A}">
      <dsp:nvSpPr>
        <dsp:cNvPr id="0" name=""/>
        <dsp:cNvSpPr/>
      </dsp:nvSpPr>
      <dsp:spPr>
        <a:xfrm>
          <a:off x="2201876" y="2928689"/>
          <a:ext cx="1387437" cy="1200296"/>
        </a:xfrm>
        <a:prstGeom prst="hexagon">
          <a:avLst>
            <a:gd name="adj" fmla="val 28570"/>
            <a:gd name="vf" fmla="val 115470"/>
          </a:avLst>
        </a:prstGeom>
        <a:gradFill rotWithShape="0">
          <a:gsLst>
            <a:gs pos="0">
              <a:schemeClr val="accent5">
                <a:hueOff val="-5960326"/>
                <a:satOff val="23887"/>
                <a:lumOff val="5177"/>
                <a:alphaOff val="0"/>
                <a:tint val="100000"/>
                <a:shade val="100000"/>
                <a:satMod val="130000"/>
              </a:schemeClr>
            </a:gs>
            <a:gs pos="100000">
              <a:schemeClr val="accent5">
                <a:hueOff val="-5960326"/>
                <a:satOff val="23887"/>
                <a:lumOff val="5177"/>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Micro-simulation Models</a:t>
          </a:r>
        </a:p>
      </dsp:txBody>
      <dsp:txXfrm>
        <a:off x="2431804" y="3127604"/>
        <a:ext cx="927581" cy="802466"/>
      </dsp:txXfrm>
    </dsp:sp>
    <dsp:sp modelId="{3BF1F0C5-AB90-47D5-A95A-509130FA8144}">
      <dsp:nvSpPr>
        <dsp:cNvPr id="0" name=""/>
        <dsp:cNvSpPr/>
      </dsp:nvSpPr>
      <dsp:spPr>
        <a:xfrm>
          <a:off x="1837879" y="768189"/>
          <a:ext cx="638780" cy="550393"/>
        </a:xfrm>
        <a:prstGeom prst="hexagon">
          <a:avLst>
            <a:gd name="adj" fmla="val 28900"/>
            <a:gd name="vf" fmla="val 115470"/>
          </a:avLst>
        </a:prstGeom>
        <a:no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962FA62-0C09-40D6-B79A-E14BEB514BC0}">
      <dsp:nvSpPr>
        <dsp:cNvPr id="0" name=""/>
        <dsp:cNvSpPr/>
      </dsp:nvSpPr>
      <dsp:spPr>
        <a:xfrm>
          <a:off x="923528" y="2190427"/>
          <a:ext cx="1387437" cy="1200296"/>
        </a:xfrm>
        <a:prstGeom prst="hexagon">
          <a:avLst>
            <a:gd name="adj" fmla="val 28570"/>
            <a:gd name="vf" fmla="val 115470"/>
          </a:avLst>
        </a:prstGeom>
        <a:gradFill rotWithShape="0">
          <a:gsLst>
            <a:gs pos="0">
              <a:schemeClr val="accent5">
                <a:hueOff val="-7947101"/>
                <a:satOff val="31849"/>
                <a:lumOff val="6902"/>
                <a:alphaOff val="0"/>
                <a:tint val="100000"/>
                <a:shade val="100000"/>
                <a:satMod val="130000"/>
              </a:schemeClr>
            </a:gs>
            <a:gs pos="100000">
              <a:schemeClr val="accent5">
                <a:hueOff val="-7947101"/>
                <a:satOff val="31849"/>
                <a:lumOff val="6902"/>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Dynamic Traffic Assignment Models</a:t>
          </a:r>
          <a:endParaRPr lang="en-US" sz="1300" kern="1200" dirty="0"/>
        </a:p>
      </dsp:txBody>
      <dsp:txXfrm>
        <a:off x="1153456" y="2389342"/>
        <a:ext cx="927581" cy="802466"/>
      </dsp:txXfrm>
    </dsp:sp>
    <dsp:sp modelId="{F9B44C95-E17A-44EA-9B34-5B7D6E207A4C}">
      <dsp:nvSpPr>
        <dsp:cNvPr id="0" name=""/>
        <dsp:cNvSpPr/>
      </dsp:nvSpPr>
      <dsp:spPr>
        <a:xfrm>
          <a:off x="923528" y="736611"/>
          <a:ext cx="1387437" cy="1200296"/>
        </a:xfrm>
        <a:prstGeom prst="hexagon">
          <a:avLst>
            <a:gd name="adj" fmla="val 28570"/>
            <a:gd name="vf" fmla="val 115470"/>
          </a:avLst>
        </a:prstGeom>
        <a:gradFill rotWithShape="0">
          <a:gsLst>
            <a:gs pos="0">
              <a:schemeClr val="accent5">
                <a:hueOff val="-9933876"/>
                <a:satOff val="39811"/>
                <a:lumOff val="8628"/>
                <a:alphaOff val="0"/>
                <a:tint val="100000"/>
                <a:shade val="100000"/>
                <a:satMod val="130000"/>
              </a:schemeClr>
            </a:gs>
            <a:gs pos="100000">
              <a:schemeClr val="accent5">
                <a:hueOff val="-9933876"/>
                <a:satOff val="39811"/>
                <a:lumOff val="862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Travel Demand Forecasting Models</a:t>
          </a:r>
          <a:endParaRPr lang="en-US" sz="1300" kern="1200" dirty="0"/>
        </a:p>
      </dsp:txBody>
      <dsp:txXfrm>
        <a:off x="1153456" y="935526"/>
        <a:ext cx="927581" cy="802466"/>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18.vml.rels><?xml version="1.0" encoding="UTF-8" standalone="yes"?>
<Relationships xmlns="http://schemas.openxmlformats.org/package/2006/relationships"><Relationship Id="rId5" Type="http://schemas.openxmlformats.org/officeDocument/2006/relationships/image" Target="../media/image127.wmf"/><Relationship Id="rId4" Type="http://schemas.openxmlformats.org/officeDocument/2006/relationships/image" Target="../media/image126.wmf"/><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32.wmf"/><Relationship Id="rId1" Type="http://schemas.openxmlformats.org/officeDocument/2006/relationships/image" Target="../media/image1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29.emf"/></Relationships>
</file>

<file path=ppt/drawings/drawing1.xml><?xml version="1.0" encoding="utf-8"?>
<c:userShapes xmlns:c="http://schemas.openxmlformats.org/drawingml/2006/chart">
  <cdr:relSizeAnchor xmlns:cdr="http://schemas.openxmlformats.org/drawingml/2006/chartDrawing">
    <cdr:from>
      <cdr:x>0.16667</cdr:x>
      <cdr:y>0.15972</cdr:y>
    </cdr:from>
    <cdr:to>
      <cdr:x>0.28808</cdr:x>
      <cdr:y>0.72973</cdr:y>
    </cdr:to>
    <cdr:sp>
      <cdr:nvSpPr>
        <cdr:cNvPr id="2" name="Straight Connector 1"/>
        <cdr:cNvSpPr/>
      </cdr:nvSpPr>
      <cdr:spPr xmlns:a="http://schemas.openxmlformats.org/drawingml/2006/main">
        <a:xfrm xmlns:a="http://schemas.openxmlformats.org/drawingml/2006/main" rot="5400000" flipH="1" flipV="1">
          <a:off x="838202" y="450315"/>
          <a:ext cx="610611" cy="1607085"/>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txBody xmlns:a="http://schemas.openxmlformats.org/drawingml/2006/main">
        <a:bodyPr vertOverflow="clip" vert="horz" wrap="none" lIns="45720" tIns="45720" rIns="45720" bIns="45720" anchor="t" anchorCtr="0">
          <a:normAutofit/>
        </a:bodyPr>
        <a:lstStyle/>
        <a:p>
          <a:endParaRPr lang="en-US"/>
        </a:p>
      </cdr:txBody>
    </cdr:sp>
  </cdr:relSizeAnchor>
  <cdr:relSizeAnchor xmlns:cdr="http://schemas.openxmlformats.org/drawingml/2006/chartDrawing">
    <cdr:from>
      <cdr:x>0.28476</cdr:x>
      <cdr:y>0.16667</cdr:y>
    </cdr:from>
    <cdr:to>
      <cdr:x>0.28642</cdr:x>
      <cdr:y>0.75</cdr:y>
    </cdr:to>
    <cdr:sp>
      <cdr:nvSpPr>
        <cdr:cNvPr id="3" name="Straight Connector 2"/>
        <cdr:cNvSpPr/>
      </cdr:nvSpPr>
      <cdr:spPr xmlns:a="http://schemas.openxmlformats.org/drawingml/2006/main">
        <a:xfrm xmlns:a="http://schemas.openxmlformats.org/drawingml/2006/main" rot="5400000" flipV="1">
          <a:off x="1638276" y="457204"/>
          <a:ext cx="9549" cy="1600200"/>
        </a:xfrm>
        <a:prstGeom xmlns:a="http://schemas.openxmlformats.org/drawingml/2006/main" prst="line">
          <a:avLst/>
        </a:prstGeom>
        <a:ln>
          <a:prstDash val="sysDash"/>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txBody xmlns:a="http://schemas.openxmlformats.org/drawingml/2006/main">
        <a:bodyPr vertOverflow="clip" vert="horz" wrap="none" lIns="45720" tIns="45720" rIns="45720" bIns="45720" anchor="t" anchorCtr="0">
          <a:normAutofit/>
        </a:bodyPr>
        <a:lstStyle/>
        <a:p>
          <a:endParaRPr lang="en-US"/>
        </a:p>
      </cdr:txBody>
    </cdr:sp>
  </cdr:relSizeAnchor>
  <cdr:relSizeAnchor xmlns:cdr="http://schemas.openxmlformats.org/drawingml/2006/chartDrawing">
    <cdr:from>
      <cdr:x>0.28808</cdr:x>
      <cdr:y>0.16667</cdr:y>
    </cdr:from>
    <cdr:to>
      <cdr:x>0.89394</cdr:x>
      <cdr:y>0.72973</cdr:y>
    </cdr:to>
    <cdr:sp>
      <cdr:nvSpPr>
        <cdr:cNvPr id="4" name="Straight Connector 3"/>
        <cdr:cNvSpPr/>
      </cdr:nvSpPr>
      <cdr:spPr xmlns:a="http://schemas.openxmlformats.org/drawingml/2006/main">
        <a:xfrm xmlns:a="http://schemas.openxmlformats.org/drawingml/2006/main">
          <a:off x="1448812" y="469909"/>
          <a:ext cx="3046988" cy="1587491"/>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txBody xmlns:a="http://schemas.openxmlformats.org/drawingml/2006/main">
        <a:bodyPr vertOverflow="clip" vert="horz" wrap="none" lIns="45720" tIns="45720" rIns="45720" bIns="45720" anchor="t" anchorCtr="0">
          <a:normAutofit/>
        </a:bodyPr>
        <a:lstStyle/>
        <a:p>
          <a:endParaRPr lang="en-US"/>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1440" tIns="45720" rIns="91440" bIns="45720" numCol="1" anchor="t" anchorCtr="0" compatLnSpc="1"/>
          <a:lstStyle>
            <a:lvl1pPr eaLnBrk="1" hangingPunct="1">
              <a:defRPr sz="1200"/>
            </a:lvl1pPr>
          </a:lstStyle>
          <a:p>
            <a:endParaRPr lang="en-US" alt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1440" tIns="45720" rIns="91440" bIns="45720" numCol="1" anchor="t" anchorCtr="0" compatLnSpc="1"/>
          <a:lstStyle>
            <a:lvl1pPr algn="r" eaLnBrk="1" hangingPunct="1">
              <a:defRPr sz="1200"/>
            </a:lvl1pPr>
          </a:lstStyle>
          <a:p>
            <a:fld id="{D83B4CEA-BDBB-490A-913D-48F1F67A7A79}" type="datetime1">
              <a:rPr lang="en-US" altLang="en-US"/>
            </a:fld>
            <a:endParaRPr lang="en-US" altLang="en-US"/>
          </a:p>
        </p:txBody>
      </p:sp>
      <p:sp>
        <p:nvSpPr>
          <p:cNvPr id="4" name="Footer Placeholder 3"/>
          <p:cNvSpPr>
            <a:spLocks noGrp="1"/>
          </p:cNvSpPr>
          <p:nvPr>
            <p:ph type="ftr" sz="quarter" idx="2"/>
          </p:nvPr>
        </p:nvSpPr>
        <p:spPr>
          <a:xfrm>
            <a:off x="0" y="9120188"/>
            <a:ext cx="3170238" cy="479425"/>
          </a:xfrm>
          <a:prstGeom prst="rect">
            <a:avLst/>
          </a:prstGeom>
        </p:spPr>
        <p:txBody>
          <a:bodyPr vert="horz" wrap="square" lIns="91440" tIns="45720" rIns="91440" bIns="45720" numCol="1" anchor="b" anchorCtr="0" compatLnSpc="1"/>
          <a:lstStyle>
            <a:lvl1pPr eaLnBrk="1" hangingPunct="1">
              <a:defRPr sz="1200"/>
            </a:lvl1pPr>
          </a:lstStyle>
          <a:p>
            <a:endParaRPr lang="en-US" alt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1440" tIns="45720" rIns="91440" bIns="45720" numCol="1" anchor="b" anchorCtr="0" compatLnSpc="1"/>
          <a:lstStyle>
            <a:lvl1pPr algn="r" eaLnBrk="1" hangingPunct="1">
              <a:defRPr sz="1200"/>
            </a:lvl1pPr>
          </a:lstStyle>
          <a:p>
            <a:fld id="{5BE944EF-0763-468B-9890-B39BBCB76947}" type="slidenum">
              <a:rPr lang="en-US" altLang="en-US"/>
            </a:fld>
            <a:endParaRPr lang="en-US"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wrap="square" lIns="96661" tIns="48331" rIns="96661" bIns="48331" numCol="1" anchor="t" anchorCtr="0" compatLnSpc="1"/>
          <a:lstStyle>
            <a:lvl1pPr eaLnBrk="1" hangingPunct="1">
              <a:defRPr sz="1300"/>
            </a:lvl1pPr>
          </a:lstStyle>
          <a:p>
            <a:endParaRPr lang="en-US" alt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lstStyle>
            <a:lvl1pPr algn="r" eaLnBrk="1" hangingPunct="1">
              <a:defRPr sz="1300"/>
            </a:lvl1pPr>
          </a:lstStyle>
          <a:p>
            <a:fld id="{CDA0495A-1244-49E3-A6FC-DE881880855E}" type="datetime1">
              <a:rPr lang="en-US" altLang="en-US"/>
            </a:fld>
            <a:endParaRPr lang="en-US" alt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wrap="square" lIns="96661" tIns="48331" rIns="96661" bIns="48331" numCol="1" anchor="ctr" anchorCtr="0" compatLnSpc="1"/>
          <a:lstStyle/>
          <a:p>
            <a:pPr lvl="0"/>
            <a:endParaRPr lang="en-US" altLang="en-US" smtClean="0"/>
          </a:p>
        </p:txBody>
      </p:sp>
      <p:sp>
        <p:nvSpPr>
          <p:cNvPr id="5" name="Notes Placeholder 4"/>
          <p:cNvSpPr>
            <a:spLocks noGrp="1"/>
          </p:cNvSpPr>
          <p:nvPr>
            <p:ph type="body" sz="quarter" idx="3"/>
          </p:nvPr>
        </p:nvSpPr>
        <p:spPr>
          <a:xfrm>
            <a:off x="731838" y="4560888"/>
            <a:ext cx="5851525" cy="4319587"/>
          </a:xfrm>
          <a:prstGeom prst="rect">
            <a:avLst/>
          </a:prstGeom>
        </p:spPr>
        <p:txBody>
          <a:bodyPr vert="horz" wrap="square" lIns="96661" tIns="48331" rIns="96661" bIns="48331" numCol="1" anchor="t" anchorCtr="0" compatLnSpc="1">
            <a:norm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9120188"/>
            <a:ext cx="3170238" cy="479425"/>
          </a:xfrm>
          <a:prstGeom prst="rect">
            <a:avLst/>
          </a:prstGeom>
        </p:spPr>
        <p:txBody>
          <a:bodyPr vert="horz" wrap="square" lIns="96661" tIns="48331" rIns="96661" bIns="48331" numCol="1" anchor="b" anchorCtr="0" compatLnSpc="1"/>
          <a:lstStyle>
            <a:lvl1pPr eaLnBrk="1" hangingPunct="1">
              <a:defRPr sz="1300"/>
            </a:lvl1pPr>
          </a:lstStyle>
          <a:p>
            <a:endParaRPr lang="en-US" alt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lstStyle>
            <a:lvl1pPr algn="r" eaLnBrk="1" hangingPunct="1">
              <a:defRPr sz="1300"/>
            </a:lvl1pPr>
          </a:lstStyle>
          <a:p>
            <a:fld id="{1CDBF33A-7DF3-47F9-89F8-56127B600E5B}" type="slidenum">
              <a:rPr lang="en-US" altLang="en-US"/>
            </a:fld>
            <a:endParaRPr lang="en-US"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p:cNvSpPr>
            <a:spLocks noGrp="1" noRot="1" noChangeAspect="1" noTextEdit="1"/>
          </p:cNvSpPr>
          <p:nvPr>
            <p:ph type="sldImg"/>
          </p:nvPr>
        </p:nvSpPr>
        <p:spPr bwMode="auto">
          <a:noFill/>
          <a:ln>
            <a:solidFill>
              <a:srgbClr val="000000"/>
            </a:solidFill>
            <a:miter lim="800000"/>
          </a:ln>
        </p:spPr>
      </p:sp>
      <p:sp>
        <p:nvSpPr>
          <p:cNvPr id="6146" name="Notes Placeholder 2"/>
          <p:cNvSpPr>
            <a:spLocks noGrp="1"/>
          </p:cNvSpPr>
          <p:nvPr>
            <p:ph type="body" idx="1"/>
          </p:nvPr>
        </p:nvSpPr>
        <p:spPr bwMode="auto">
          <a:noFill/>
        </p:spPr>
        <p:txBody>
          <a:bodyPr/>
          <a:lstStyle/>
          <a:p>
            <a:pPr eaLnBrk="1" hangingPunct="1">
              <a:spcBef>
                <a:spcPct val="0"/>
              </a:spcBef>
            </a:pPr>
            <a:endParaRPr lang="en-US" altLang="en-US" smtClean="0"/>
          </a:p>
        </p:txBody>
      </p:sp>
      <p:sp>
        <p:nvSpPr>
          <p:cNvPr id="6147" name="Slide Number Placeholder 3"/>
          <p:cNvSpPr>
            <a:spLocks noGrp="1"/>
          </p:cNvSpPr>
          <p:nvPr>
            <p:ph type="sldNum" sz="quarter" idx="5"/>
          </p:nvPr>
        </p:nvSpPr>
        <p:spPr bwMode="auto">
          <a:noFill/>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7279F41-A5B0-421D-9848-1B15FA6167AB}" type="slidenum">
              <a:rPr lang="en-US" altLang="en-US" sz="1300"/>
            </a:fld>
            <a:endParaRPr lang="en-US" altLang="en-US"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C1817F9F-8C90-4806-B2CD-DAFB58105BAB}" type="slidenum">
              <a:rPr lang="en-US"/>
            </a:fld>
            <a:endParaRPr lang="en-US"/>
          </a:p>
        </p:txBody>
      </p:sp>
      <p:sp>
        <p:nvSpPr>
          <p:cNvPr id="34819" name="Rectangle 2"/>
          <p:cNvSpPr>
            <a:spLocks noGrp="1" noRot="1" noChangeAspect="1" noChangeArrowheads="1" noTextEdit="1"/>
          </p:cNvSpPr>
          <p:nvPr>
            <p:ph type="sldImg"/>
          </p:nvPr>
        </p:nvSpPr>
        <p:spPr/>
      </p:sp>
      <p:sp>
        <p:nvSpPr>
          <p:cNvPr id="34820"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C22205-E4D1-4433-879F-19A34ADA8455}" type="slidenum">
              <a:rPr lang="en-US" smtClean="0"/>
            </a:fld>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70F5512C-1E78-414A-9E31-A08EE4A6C9B3}" type="slidenum">
              <a:rPr lang="en-US"/>
            </a:fld>
            <a:endParaRPr lang="en-US"/>
          </a:p>
        </p:txBody>
      </p:sp>
      <p:sp>
        <p:nvSpPr>
          <p:cNvPr id="35843" name="Rectangle 2"/>
          <p:cNvSpPr>
            <a:spLocks noGrp="1" noRot="1" noChangeAspect="1" noChangeArrowheads="1" noTextEdit="1"/>
          </p:cNvSpPr>
          <p:nvPr>
            <p:ph type="sldImg"/>
          </p:nvPr>
        </p:nvSpPr>
        <p:spPr/>
      </p:sp>
      <p:sp>
        <p:nvSpPr>
          <p:cNvPr id="35844"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4B1C35-167B-4003-B11E-9D0D119BEBE6}" type="slidenum">
              <a:rPr lang="en-US" smtClean="0"/>
            </a:fld>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457200" y="720725"/>
            <a:ext cx="6400800" cy="3600450"/>
          </a:xfrm>
        </p:spPr>
      </p:sp>
      <p:sp>
        <p:nvSpPr>
          <p:cNvPr id="3789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789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rgbClr val="000000"/>
                </a:solidFill>
                <a:latin typeface="Tahoma" panose="020B0604030504040204" pitchFamily="34" charset="0"/>
              </a:defRPr>
            </a:lvl1pPr>
            <a:lvl2pPr marL="742950" indent="-285750" eaLnBrk="0" hangingPunct="0">
              <a:defRPr sz="2800">
                <a:solidFill>
                  <a:srgbClr val="000000"/>
                </a:solidFill>
                <a:latin typeface="Tahoma" panose="020B0604030504040204" pitchFamily="34" charset="0"/>
              </a:defRPr>
            </a:lvl2pPr>
            <a:lvl3pPr marL="1143000" indent="-228600" eaLnBrk="0" hangingPunct="0">
              <a:defRPr sz="2800">
                <a:solidFill>
                  <a:srgbClr val="000000"/>
                </a:solidFill>
                <a:latin typeface="Tahoma" panose="020B0604030504040204" pitchFamily="34" charset="0"/>
              </a:defRPr>
            </a:lvl3pPr>
            <a:lvl4pPr marL="1600200" indent="-228600" eaLnBrk="0" hangingPunct="0">
              <a:defRPr sz="2800">
                <a:solidFill>
                  <a:srgbClr val="000000"/>
                </a:solidFill>
                <a:latin typeface="Tahoma" panose="020B0604030504040204" pitchFamily="34" charset="0"/>
              </a:defRPr>
            </a:lvl4pPr>
            <a:lvl5pPr marL="2057400" indent="-228600" eaLnBrk="0" hangingPunct="0">
              <a:defRPr sz="2800">
                <a:solidFill>
                  <a:srgbClr val="000000"/>
                </a:solidFill>
                <a:latin typeface="Tahoma" panose="020B0604030504040204" pitchFamily="34" charset="0"/>
              </a:defRPr>
            </a:lvl5pPr>
            <a:lvl6pPr marL="25146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6pPr>
            <a:lvl7pPr marL="29718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7pPr>
            <a:lvl8pPr marL="34290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8pPr>
            <a:lvl9pPr marL="38862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9pPr>
          </a:lstStyle>
          <a:p>
            <a:pPr eaLnBrk="1" hangingPunct="1"/>
            <a:fld id="{8EB8D21F-CAC2-43A2-BF69-D8BAA7FCB79F}" type="slidenum">
              <a:rPr lang="en-US" altLang="en-US" sz="1200">
                <a:solidFill>
                  <a:schemeClr val="tx1"/>
                </a:solidFill>
                <a:latin typeface="Times New Roman" panose="02020603050405020304" pitchFamily="18" charset="0"/>
              </a:rPr>
            </a:fld>
            <a:endParaRPr lang="en-US" altLang="en-US" sz="1200">
              <a:solidFill>
                <a:schemeClr val="tx1"/>
              </a:solidFill>
              <a:latin typeface="Times New Roman" panose="02020603050405020304" pitchFamily="18"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457200" y="720725"/>
            <a:ext cx="6400800" cy="3600450"/>
          </a:xfrm>
        </p:spPr>
      </p:sp>
      <p:sp>
        <p:nvSpPr>
          <p:cNvPr id="3891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891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rgbClr val="000000"/>
                </a:solidFill>
                <a:latin typeface="Tahoma" panose="020B0604030504040204" pitchFamily="34" charset="0"/>
              </a:defRPr>
            </a:lvl1pPr>
            <a:lvl2pPr marL="742950" indent="-285750" eaLnBrk="0" hangingPunct="0">
              <a:defRPr sz="2800">
                <a:solidFill>
                  <a:srgbClr val="000000"/>
                </a:solidFill>
                <a:latin typeface="Tahoma" panose="020B0604030504040204" pitchFamily="34" charset="0"/>
              </a:defRPr>
            </a:lvl2pPr>
            <a:lvl3pPr marL="1143000" indent="-228600" eaLnBrk="0" hangingPunct="0">
              <a:defRPr sz="2800">
                <a:solidFill>
                  <a:srgbClr val="000000"/>
                </a:solidFill>
                <a:latin typeface="Tahoma" panose="020B0604030504040204" pitchFamily="34" charset="0"/>
              </a:defRPr>
            </a:lvl3pPr>
            <a:lvl4pPr marL="1600200" indent="-228600" eaLnBrk="0" hangingPunct="0">
              <a:defRPr sz="2800">
                <a:solidFill>
                  <a:srgbClr val="000000"/>
                </a:solidFill>
                <a:latin typeface="Tahoma" panose="020B0604030504040204" pitchFamily="34" charset="0"/>
              </a:defRPr>
            </a:lvl4pPr>
            <a:lvl5pPr marL="2057400" indent="-228600" eaLnBrk="0" hangingPunct="0">
              <a:defRPr sz="2800">
                <a:solidFill>
                  <a:srgbClr val="000000"/>
                </a:solidFill>
                <a:latin typeface="Tahoma" panose="020B0604030504040204" pitchFamily="34" charset="0"/>
              </a:defRPr>
            </a:lvl5pPr>
            <a:lvl6pPr marL="25146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6pPr>
            <a:lvl7pPr marL="29718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7pPr>
            <a:lvl8pPr marL="34290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8pPr>
            <a:lvl9pPr marL="38862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9pPr>
          </a:lstStyle>
          <a:p>
            <a:pPr eaLnBrk="1" hangingPunct="1"/>
            <a:fld id="{AF8AC2D4-1251-4659-A192-3B3C56D55A1D}" type="slidenum">
              <a:rPr lang="en-US" altLang="en-US" sz="1200">
                <a:solidFill>
                  <a:schemeClr val="tx1"/>
                </a:solidFill>
                <a:latin typeface="Times New Roman" panose="02020603050405020304" pitchFamily="18" charset="0"/>
              </a:rPr>
            </a:fld>
            <a:endParaRPr lang="en-US" altLang="en-US" sz="1200">
              <a:solidFill>
                <a:schemeClr val="tx1"/>
              </a:solidFill>
              <a:latin typeface="Times New Roman" panose="02020603050405020304" pitchFamily="18"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794DE1-6B75-48C3-9FCF-D4CD4B15FBCD}"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to Determine Link-In Capacity at Each Simulation Interval</a:t>
            </a:r>
            <a:endParaRPr lang="en-US" dirty="0" smtClean="0"/>
          </a:p>
          <a:p>
            <a:endParaRPr lang="en-US" dirty="0" smtClean="0"/>
          </a:p>
          <a:p>
            <a:pPr lvl="1"/>
            <a:r>
              <a:rPr lang="en-US" dirty="0" smtClean="0"/>
              <a:t>Free-flow or partially congested </a:t>
            </a:r>
            <a:r>
              <a:rPr lang="en-US" dirty="0" smtClean="0">
                <a:sym typeface="Wingdings" panose="05000000000000000000" pitchFamily="2" charset="2"/>
              </a:rPr>
              <a:t> use pre-specified reduced capacity</a:t>
            </a:r>
            <a:endParaRPr lang="en-US" dirty="0" smtClean="0">
              <a:sym typeface="Wingdings" panose="05000000000000000000" pitchFamily="2" charset="2"/>
            </a:endParaRPr>
          </a:p>
          <a:p>
            <a:pPr lvl="1"/>
            <a:r>
              <a:rPr lang="en-US" dirty="0" smtClean="0">
                <a:sym typeface="Wingdings" panose="05000000000000000000" pitchFamily="2" charset="2"/>
              </a:rPr>
              <a:t>Fully congested according to N-Curve formula</a:t>
            </a:r>
            <a:endParaRPr lang="en-US" dirty="0" smtClean="0">
              <a:sym typeface="Wingdings" panose="05000000000000000000" pitchFamily="2" charset="2"/>
            </a:endParaRPr>
          </a:p>
          <a:p>
            <a:pPr lvl="2"/>
            <a:r>
              <a:rPr lang="en-US" dirty="0" smtClean="0">
                <a:sym typeface="Wingdings" panose="05000000000000000000" pitchFamily="2" charset="2"/>
              </a:rPr>
              <a:t>--&gt; Link-out flow rate from the previous simulation interval </a:t>
            </a:r>
            <a:endParaRPr lang="en-US" dirty="0" smtClean="0"/>
          </a:p>
          <a:p>
            <a:endParaRPr lang="en-US" dirty="0" smtClean="0"/>
          </a:p>
          <a:p>
            <a:r>
              <a:rPr lang="en-US" dirty="0" smtClean="0"/>
              <a:t>How to Determine Link-Out Capacity at Each Simulation Interval</a:t>
            </a:r>
            <a:endParaRPr lang="en-US" dirty="0" smtClean="0"/>
          </a:p>
          <a:p>
            <a:r>
              <a:rPr lang="en-US" dirty="0" smtClean="0"/>
              <a:t>Minimal of the following elements</a:t>
            </a:r>
            <a:endParaRPr lang="en-US" dirty="0" smtClean="0"/>
          </a:p>
          <a:p>
            <a:pPr lvl="1"/>
            <a:r>
              <a:rPr lang="en-US" dirty="0" smtClean="0"/>
              <a:t>Pre-specified Average Capacity </a:t>
            </a:r>
            <a:endParaRPr lang="en-US" dirty="0" smtClean="0"/>
          </a:p>
          <a:p>
            <a:pPr lvl="1"/>
            <a:r>
              <a:rPr lang="en-US" dirty="0" smtClean="0"/>
              <a:t>If a link is fully congested, its link-in capacity will be distributed to incoming links as function of lanes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14214B9-35A5-4A40-A47D-F95C23B87402}" type="slidenum">
              <a:rPr lang="en-US" smtClean="0"/>
            </a:fld>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794DE1-6B75-48C3-9FCF-D4CD4B15FBCD}" type="slidenum">
              <a:rPr lang="en-US" smtClean="0"/>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794DE1-6B75-48C3-9FCF-D4CD4B15FBCD}" type="slidenum">
              <a:rPr lang="en-US" smtClean="0"/>
            </a:fld>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794DE1-6B75-48C3-9FCF-D4CD4B15FBCD}" type="slidenum">
              <a:rPr lang="en-US" smtClean="0"/>
            </a:fld>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794DE1-6B75-48C3-9FCF-D4CD4B15FBCD}" type="slidenum">
              <a:rPr lang="en-US" smtClean="0"/>
            </a:fld>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468881-46A0-4202-B24A-A368991DFB5A}"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21C778D-DD54-4A85-9098-986E8DAE2A9A}" type="slidenum">
              <a:rPr lang="en-US"/>
            </a:fld>
            <a:endParaRPr lang="en-US"/>
          </a:p>
        </p:txBody>
      </p:sp>
      <p:sp>
        <p:nvSpPr>
          <p:cNvPr id="64514" name="Rectangle 2"/>
          <p:cNvSpPr>
            <a:spLocks noGrp="1" noRot="1" noChangeAspect="1" noChangeArrowheads="1" noTextEdit="1"/>
          </p:cNvSpPr>
          <p:nvPr>
            <p:ph type="sldImg"/>
          </p:nvPr>
        </p:nvSpPr>
        <p:spPr/>
      </p:sp>
      <p:sp>
        <p:nvSpPr>
          <p:cNvPr id="64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BB271F4-DDD5-43B6-9E4F-5AE662471911}" type="slidenum">
              <a:rPr lang="en-US"/>
            </a:fld>
            <a:endParaRPr lang="en-US"/>
          </a:p>
        </p:txBody>
      </p:sp>
      <p:sp>
        <p:nvSpPr>
          <p:cNvPr id="68610" name="Rectangle 2"/>
          <p:cNvSpPr>
            <a:spLocks noGrp="1" noRot="1" noChangeAspect="1" noChangeArrowheads="1" noTextEdit="1"/>
          </p:cNvSpPr>
          <p:nvPr>
            <p:ph type="sldImg"/>
          </p:nvPr>
        </p:nvSpPr>
        <p:spPr/>
      </p:sp>
      <p:sp>
        <p:nvSpPr>
          <p:cNvPr id="68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4B1C35-167B-4003-B11E-9D0D119BEBE6}"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04B1C35-167B-4003-B11E-9D0D119BEBE6}"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1C22205-E4D1-4433-879F-19A34ADA8455}"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purpose of the workshops is to</a:t>
            </a:r>
            <a:r>
              <a:rPr lang="en-US" baseline="0" dirty="0" smtClean="0"/>
              <a:t> educate attendees on Dynamic Traffic Assignment modeling using hands-on exercises with the open-source DTALite software tool. In general, the workshop will focus on understanding basic modeling approaches in DTALite, importing  data in </a:t>
            </a:r>
            <a:r>
              <a:rPr lang="en-US" baseline="0" dirty="0" err="1" smtClean="0"/>
              <a:t>NeXTA</a:t>
            </a:r>
            <a:r>
              <a:rPr lang="en-US" baseline="0" dirty="0" smtClean="0"/>
              <a:t>, analyzing toll facilities and work zones, and evaluating simulation results using visualization and reporting features in </a:t>
            </a:r>
            <a:r>
              <a:rPr lang="en-US" baseline="0" dirty="0" err="1" smtClean="0"/>
              <a:t>NeXTA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1C22205-E4D1-4433-879F-19A34ADA8455}"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2FD2A3F-0957-45BA-B219-7766902C62FA}"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project objective was</a:t>
            </a:r>
            <a:r>
              <a:rPr lang="en-US" baseline="0" dirty="0" smtClean="0"/>
              <a:t> to enhance DTALite by providing a rigorous and computationally-efficient tool for evaluating road pricing and crash reduction strategies. The end goal was to enable practitioners to assess corridor and network-wide effects, leverage </a:t>
            </a:r>
            <a:r>
              <a:rPr lang="en-US" baseline="0" dirty="0" err="1" smtClean="0"/>
              <a:t>DTALite’s</a:t>
            </a:r>
            <a:r>
              <a:rPr lang="en-US" baseline="0" dirty="0" smtClean="0"/>
              <a:t> computational efficiency to conduct numerous alternatives analyses, evaluate recurring and non-recurring congestion, and calculate performance measures which can be applied in investment-level planning and decision making.</a:t>
            </a:r>
            <a:endParaRPr lang="en-US" dirty="0"/>
          </a:p>
        </p:txBody>
      </p:sp>
      <p:sp>
        <p:nvSpPr>
          <p:cNvPr id="4" name="Slide Number Placeholder 3"/>
          <p:cNvSpPr>
            <a:spLocks noGrp="1"/>
          </p:cNvSpPr>
          <p:nvPr>
            <p:ph type="sldNum" sz="quarter" idx="10"/>
          </p:nvPr>
        </p:nvSpPr>
        <p:spPr/>
        <p:txBody>
          <a:bodyPr/>
          <a:lstStyle/>
          <a:p>
            <a:fld id="{21C22205-E4D1-4433-879F-19A34ADA8455}"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14214B9-35A5-4A40-A47D-F95C23B87402}"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8F845C-B19E-4979-A768-3C453AAFD0FF}"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C22205-E4D1-4433-879F-19A34ADA8455}"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470" eaLnBrk="1" fontAlgn="auto" hangingPunct="1">
              <a:spcBef>
                <a:spcPts val="0"/>
              </a:spcBef>
              <a:spcAft>
                <a:spcPts val="0"/>
              </a:spcAft>
              <a:defRPr/>
            </a:pPr>
            <a:r>
              <a:rPr lang="en-US" dirty="0" smtClean="0"/>
              <a:t>In general, the traffic simulation assigns vehicles</a:t>
            </a:r>
            <a:r>
              <a:rPr lang="en-US" baseline="0" dirty="0" smtClean="0"/>
              <a:t> to different paths based upon link travel time. The physical process of moving vehicles works in a two-step process. First, a vehicle is moved across a link during the link pass, and then moved between links at the node during the node pass. Link travel times from the traffic simulator are fed to the shortest path model for path selection. The new paths are then fed back into the traffic simulator in the next iteration.</a:t>
            </a:r>
            <a:endParaRPr lang="en-US" dirty="0" smtClean="0"/>
          </a:p>
        </p:txBody>
      </p:sp>
      <p:sp>
        <p:nvSpPr>
          <p:cNvPr id="4" name="Slide Number Placeholder 3"/>
          <p:cNvSpPr>
            <a:spLocks noGrp="1"/>
          </p:cNvSpPr>
          <p:nvPr>
            <p:ph type="sldNum" sz="quarter" idx="10"/>
          </p:nvPr>
        </p:nvSpPr>
        <p:spPr/>
        <p:txBody>
          <a:bodyPr/>
          <a:lstStyle/>
          <a:p>
            <a:fld id="{DB40E8AF-22A2-43C0-8F1E-5A9AF072F8F0}"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D91C79F-76FA-4964-B9AF-E3705E3D9C49}"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DAD3830-DB46-40DE-9F3A-6B788AC1F471}"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470" eaLnBrk="1" fontAlgn="auto" hangingPunct="1">
              <a:spcBef>
                <a:spcPts val="0"/>
              </a:spcBef>
              <a:spcAft>
                <a:spcPts val="0"/>
              </a:spcAft>
              <a:defRPr/>
            </a:pPr>
            <a:r>
              <a:rPr lang="en-US" dirty="0" smtClean="0"/>
              <a:t>Going into more specifics,</a:t>
            </a:r>
            <a:r>
              <a:rPr lang="en-US" baseline="0" dirty="0" smtClean="0"/>
              <a:t> let’s take a closer look at the link pass and node pass. T</a:t>
            </a:r>
            <a:r>
              <a:rPr lang="en-US" dirty="0" smtClean="0"/>
              <a:t>he capacity constraints are enforced at both</a:t>
            </a:r>
            <a:r>
              <a:rPr lang="en-US" baseline="0" dirty="0" smtClean="0"/>
              <a:t> ends of each link. At the beginning of the link, the entrance list keeps track of vehicles entering the link, enforcing the inflow capacity constraint. During the link pass, the vehicles are moved between the entrance list and the exit queue. The exit queue keeps track of vehicles waiting to leave the link, enforcing the outflow capacity constraint. Vehicles are then moved between the exit queue and the entrance list of the next link during the node.</a:t>
            </a:r>
            <a:endParaRPr lang="en-US" dirty="0" smtClean="0"/>
          </a:p>
        </p:txBody>
      </p:sp>
      <p:sp>
        <p:nvSpPr>
          <p:cNvPr id="4" name="Slide Number Placeholder 3"/>
          <p:cNvSpPr>
            <a:spLocks noGrp="1"/>
          </p:cNvSpPr>
          <p:nvPr>
            <p:ph type="sldNum" sz="quarter" idx="10"/>
          </p:nvPr>
        </p:nvSpPr>
        <p:spPr/>
        <p:txBody>
          <a:bodyPr/>
          <a:lstStyle/>
          <a:p>
            <a:fld id="{DB40E8AF-22A2-43C0-8F1E-5A9AF072F8F0}"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I just mentioned, the webinar is divided into four parts, referring to four separate videos which make up this recorded session. This is the first session, where we’ll introduce you to DTALite and </a:t>
            </a:r>
            <a:r>
              <a:rPr lang="en-US" baseline="0" dirty="0" err="1" smtClean="0"/>
              <a:t>NeXTA</a:t>
            </a:r>
            <a:r>
              <a:rPr lang="en-US" baseline="0" dirty="0" smtClean="0"/>
              <a:t>, and provide an overview of our project development so far.</a:t>
            </a:r>
            <a:endParaRPr lang="en-US" dirty="0"/>
          </a:p>
        </p:txBody>
      </p:sp>
      <p:sp>
        <p:nvSpPr>
          <p:cNvPr id="4" name="Slide Number Placeholder 3"/>
          <p:cNvSpPr>
            <a:spLocks noGrp="1"/>
          </p:cNvSpPr>
          <p:nvPr>
            <p:ph type="sldNum" sz="quarter" idx="10"/>
          </p:nvPr>
        </p:nvSpPr>
        <p:spPr/>
        <p:txBody>
          <a:bodyPr/>
          <a:lstStyle/>
          <a:p>
            <a:fld id="{21C22205-E4D1-4433-879F-19A34ADA8455}"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DBF33A-7DF3-47F9-89F8-56127B600E5B}" type="slidenum">
              <a:rPr lang="en-US" altLang="en-US" smtClean="0"/>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C22205-E4D1-4433-879F-19A34ADA8455}"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C22205-E4D1-4433-879F-19A34ADA8455}"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first example, let’s take a look at a simple macroscopic</a:t>
            </a:r>
            <a:r>
              <a:rPr lang="en-US" baseline="0" dirty="0" smtClean="0"/>
              <a:t> model that was converted for use with our mesoscopic model. We directly imported the network attributes, including capacity, speed, and the number of lanes. This creates an underlying assumption that the macroscopic capacities are compatible with the capacities in our mesoscopic model. In effect, we are using the macroscopic capacities for the capacity constraints in the DTA model. In our first simulation run, with very few adjustments, we found wide-scale gridlock, shown in red here. As you can see, they were appropriate in some locations in this model, mostly on freeways, but not so much in others. In this case, ramp capacities were causing significant queuing, and were creating more queuing in the arterial street network.</a:t>
            </a:r>
            <a:endParaRPr lang="en-US" dirty="0"/>
          </a:p>
        </p:txBody>
      </p:sp>
      <p:sp>
        <p:nvSpPr>
          <p:cNvPr id="4" name="Slide Number Placeholder 3"/>
          <p:cNvSpPr>
            <a:spLocks noGrp="1"/>
          </p:cNvSpPr>
          <p:nvPr>
            <p:ph type="sldNum" sz="quarter" idx="10"/>
          </p:nvPr>
        </p:nvSpPr>
        <p:spPr/>
        <p:txBody>
          <a:bodyPr/>
          <a:lstStyle/>
          <a:p>
            <a:fld id="{17087229-1695-4A70-B4E2-BD3AF321A074}" type="slidenum">
              <a:rPr 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087229-1695-4A70-B4E2-BD3AF321A074}"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087229-1695-4A70-B4E2-BD3AF321A074}" type="slidenum">
              <a:rPr 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we find an interesting two-lane on-ramp entering the freeway. It begins as a two-lane facility, and enters the freeway as a one-lane facility. The ramp link was coded with one lane, which accurately represents the outflow capacity at the end of the link. However, since we’re missing a lane over a portion of the link, we’ve underestimated both the inflow capacity and storage capacity.</a:t>
            </a:r>
            <a:endParaRPr lang="en-US" dirty="0"/>
          </a:p>
        </p:txBody>
      </p:sp>
      <p:sp>
        <p:nvSpPr>
          <p:cNvPr id="4" name="Slide Number Placeholder 3"/>
          <p:cNvSpPr>
            <a:spLocks noGrp="1"/>
          </p:cNvSpPr>
          <p:nvPr>
            <p:ph type="sldNum" sz="quarter" idx="10"/>
          </p:nvPr>
        </p:nvSpPr>
        <p:spPr/>
        <p:txBody>
          <a:bodyPr/>
          <a:lstStyle/>
          <a:p>
            <a:fld id="{17087229-1695-4A70-B4E2-BD3AF321A074}" type="slidenum">
              <a:rPr lang="en-US" smtClean="0"/>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DBF33A-7DF3-47F9-89F8-56127B600E5B}" type="slidenum">
              <a:rPr lang="en-US" altLang="en-US" smtClean="0"/>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087229-1695-4A70-B4E2-BD3AF321A074}"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C22205-E4D1-4433-879F-19A34ADA8455}" type="slidenum">
              <a:rPr 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DBF33A-7DF3-47F9-89F8-56127B600E5B}" type="slidenum">
              <a:rPr lang="en-US" altLang="en-US" smtClean="0"/>
            </a:fld>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DBF33A-7DF3-47F9-89F8-56127B600E5B}" type="slidenum">
              <a:rPr lang="en-US" altLang="en-US" smtClean="0"/>
            </a:fld>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ln>
        </p:spPr>
      </p:sp>
      <p:sp>
        <p:nvSpPr>
          <p:cNvPr id="26626" name="Notes Placeholder 2"/>
          <p:cNvSpPr>
            <a:spLocks noGrp="1"/>
          </p:cNvSpPr>
          <p:nvPr>
            <p:ph type="body" idx="1"/>
          </p:nvPr>
        </p:nvSpPr>
        <p:spPr bwMode="auto">
          <a:noFill/>
        </p:spPr>
        <p:txBody>
          <a:bodyPr/>
          <a:lstStyle/>
          <a:p>
            <a:pPr eaLnBrk="1" hangingPunct="1">
              <a:spcBef>
                <a:spcPct val="0"/>
              </a:spcBef>
            </a:pPr>
            <a:endParaRPr lang="en-US" altLang="en-US" smtClean="0"/>
          </a:p>
        </p:txBody>
      </p:sp>
      <p:sp>
        <p:nvSpPr>
          <p:cNvPr id="26627" name="Slide Number Placeholder 3"/>
          <p:cNvSpPr>
            <a:spLocks noGrp="1"/>
          </p:cNvSpPr>
          <p:nvPr>
            <p:ph type="sldNum" sz="quarter" idx="5"/>
          </p:nvPr>
        </p:nvSpPr>
        <p:spPr bwMode="auto">
          <a:noFill/>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749FAD8-0710-4908-9D58-2669FB5D17AC}" type="slidenum">
              <a:rPr lang="en-US" altLang="en-US" sz="1300"/>
            </a:fld>
            <a:endParaRPr lang="en-US" altLang="en-US" sz="13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146" name="Notes Placeholder 2"/>
          <p:cNvSpPr>
            <a:spLocks noGrp="1"/>
          </p:cNvSpPr>
          <p:nvPr>
            <p:ph type="body" idx="1"/>
          </p:nvPr>
        </p:nvSpPr>
        <p:spPr bwMode="auto">
          <a:noFill/>
        </p:spPr>
        <p:txBody>
          <a:bodyPr/>
          <a:lstStyle/>
          <a:p>
            <a:pPr eaLnBrk="1" hangingPunct="1">
              <a:spcBef>
                <a:spcPct val="0"/>
              </a:spcBef>
            </a:pPr>
            <a:endParaRPr lang="en-US" altLang="en-US" smtClean="0"/>
          </a:p>
        </p:txBody>
      </p:sp>
      <p:sp>
        <p:nvSpPr>
          <p:cNvPr id="6147" name="Slide Number Placeholder 3"/>
          <p:cNvSpPr>
            <a:spLocks noGrp="1"/>
          </p:cNvSpPr>
          <p:nvPr>
            <p:ph type="sldNum" sz="quarter" idx="5"/>
          </p:nvPr>
        </p:nvSpPr>
        <p:spPr bwMode="auto">
          <a:noFill/>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7279F41-A5B0-421D-9848-1B15FA6167AB}" type="slidenum">
              <a:rPr lang="en-US" altLang="en-US" sz="1300"/>
            </a:fld>
            <a:endParaRPr lang="en-US" altLang="en-US" sz="13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As</a:t>
            </a:r>
            <a:r>
              <a:rPr lang="en-US" baseline="0" dirty="0" smtClean="0"/>
              <a:t> I just mentioned, the webinar is divided into four parts, referring to four separate videos which make up this recorded session. This is the first session, where we’ll introduce you to DTALite and </a:t>
            </a:r>
            <a:r>
              <a:rPr lang="en-US" baseline="0" dirty="0" err="1" smtClean="0"/>
              <a:t>NeXTA</a:t>
            </a:r>
            <a:r>
              <a:rPr lang="en-US" baseline="0" dirty="0" smtClean="0"/>
              <a:t>, and provide an overview of our project development so far.</a:t>
            </a:r>
            <a:endParaRPr lang="en-US" dirty="0"/>
          </a:p>
        </p:txBody>
      </p:sp>
      <p:sp>
        <p:nvSpPr>
          <p:cNvPr id="4" name="Slide Number Placeholder 3"/>
          <p:cNvSpPr>
            <a:spLocks noGrp="1"/>
          </p:cNvSpPr>
          <p:nvPr>
            <p:ph type="sldNum" sz="quarter" idx="10"/>
          </p:nvPr>
        </p:nvSpPr>
        <p:spPr/>
        <p:txBody>
          <a:bodyPr/>
          <a:lstStyle/>
          <a:p>
            <a:fld id="{21C22205-E4D1-4433-879F-19A34ADA8455}" type="slidenum">
              <a:rPr lang="en-US" smtClean="0"/>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468881-46A0-4202-B24A-A368991DFB5A}" type="slidenum">
              <a:rPr lang="en-US" smtClean="0"/>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C22205-E4D1-4433-879F-19A34ADA8455}" type="slidenum">
              <a:rPr lang="en-US" smtClean="0"/>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2FD2A3F-0957-45BA-B219-7766902C62FA}" type="slidenum">
              <a:rPr lang="en-US" smtClean="0"/>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1C22205-E4D1-4433-879F-19A34ADA8455}" type="slidenum">
              <a:rPr lang="en-US" smtClean="0"/>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1C22205-E4D1-4433-879F-19A34ADA8455}" type="slidenum">
              <a:rPr lang="en-US" smtClean="0"/>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ln>
        </p:spPr>
      </p:sp>
      <p:sp>
        <p:nvSpPr>
          <p:cNvPr id="6451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p>
        </p:txBody>
      </p:sp>
      <p:sp>
        <p:nvSpPr>
          <p:cNvPr id="64516" name="Slide Number Placeholder 3"/>
          <p:cNvSpPr>
            <a:spLocks noGrp="1"/>
          </p:cNvSpPr>
          <p:nvPr>
            <p:ph type="sldNum" sz="quarter" idx="5"/>
          </p:nvPr>
        </p:nvSpPr>
        <p:spPr bwMode="auto">
          <a:noFill/>
          <a:ln>
            <a:miter lim="800000"/>
          </a:ln>
        </p:spPr>
        <p:txBody>
          <a:bodyPr wrap="square" numCol="1" anchorCtr="0" compatLnSpc="1"/>
          <a:lstStyle/>
          <a:p>
            <a:pPr fontAlgn="base">
              <a:spcBef>
                <a:spcPct val="0"/>
              </a:spcBef>
              <a:spcAft>
                <a:spcPct val="0"/>
              </a:spcAft>
            </a:pPr>
            <a:fld id="{DCD96E58-FF45-463B-9382-726C1EE0CA83}" type="slidenum">
              <a:rPr lang="en-US"/>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C22205-E4D1-4433-879F-19A34ADA8455}" type="slidenum">
              <a:rPr lang="en-US" smtClean="0"/>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FAFF9EF-5928-48B8-ACC8-DF7E0EDEC99E}" type="slidenum">
              <a:rPr lang="en-US"/>
            </a:fld>
            <a:endParaRPr lang="en-US"/>
          </a:p>
        </p:txBody>
      </p:sp>
      <p:sp>
        <p:nvSpPr>
          <p:cNvPr id="555010" name="Rectangle 2"/>
          <p:cNvSpPr>
            <a:spLocks noGrp="1" noRot="1" noChangeAspect="1" noChangeArrowheads="1" noTextEdit="1"/>
          </p:cNvSpPr>
          <p:nvPr>
            <p:ph type="sldImg"/>
          </p:nvPr>
        </p:nvSpPr>
        <p:spPr>
          <a:xfrm>
            <a:off x="457200" y="720725"/>
            <a:ext cx="6400800" cy="3600450"/>
          </a:xfrm>
        </p:spPr>
      </p:sp>
      <p:sp>
        <p:nvSpPr>
          <p:cNvPr id="555011" name="Rectangle 3"/>
          <p:cNvSpPr>
            <a:spLocks noGrp="1" noChangeArrowheads="1"/>
          </p:cNvSpPr>
          <p:nvPr>
            <p:ph type="body" idx="1"/>
          </p:nvPr>
        </p:nvSpPr>
        <p:spPr/>
        <p:txBody>
          <a:bodyPr/>
          <a:lstStyle/>
          <a:p>
            <a:r>
              <a:rPr lang="en-US"/>
              <a:t>Formally, OD Demand can be definited as </a:t>
            </a:r>
            <a:endParaRPr lang="en-US"/>
          </a:p>
          <a:p>
            <a:r>
              <a:rPr lang="en-US"/>
              <a:t>Essential input …</a:t>
            </a:r>
            <a:endParaRPr lang="en-US"/>
          </a:p>
          <a:p>
            <a:r>
              <a:rPr lang="en-US"/>
              <a:t>In a traffic assignment system, we load OD demand into a traffic network with traffic control and information supply, provide a wide range of service measures in terms of as path flow, link flow and travel time</a:t>
            </a:r>
            <a:endParaRPr lang="en-US"/>
          </a:p>
          <a:p>
            <a:endParaRPr lang="en-US"/>
          </a:p>
          <a:p>
            <a:r>
              <a:rPr lang="en-US"/>
              <a:t>The Traffic assignment problem has been well studied in terms of formulation, solution algorithms mathematical properties.</a:t>
            </a:r>
            <a:endParaRPr lang="en-US"/>
          </a:p>
          <a:p>
            <a:r>
              <a:rPr lang="en-US"/>
              <a:t>How to obtain reliable OD demand input become the first priority for many most network planning and operational decisions, especially in calibration and validation </a:t>
            </a:r>
            <a:endParaRPr lang="en-US"/>
          </a:p>
          <a:p>
            <a:endParaRPr lang="en-US"/>
          </a:p>
          <a:p>
            <a:r>
              <a:rPr lang="en-US"/>
              <a:t>Even sophisticated traffic assignment procedure, inputing unreliable OD can still lead to problematic results</a:t>
            </a:r>
            <a:endParaRPr lang="en-US"/>
          </a:p>
          <a:p>
            <a:r>
              <a:rPr lang="en-US"/>
              <a:t>Garbage in and garbage out</a:t>
            </a:r>
            <a:endParaRPr lang="en-US"/>
          </a:p>
          <a:p>
            <a:endParaRPr lang="en-US"/>
          </a:p>
          <a:p>
            <a:r>
              <a:rPr lang="en-US"/>
              <a:t>Quality of OD demand info is critical for network planning and operational decisions, because how to provide sufficient  supply in terms of transportation services to meet demand in terms of OD flows</a:t>
            </a:r>
            <a:endParaRPr lang="en-US"/>
          </a:p>
          <a:p>
            <a:endParaRPr lang="en-US"/>
          </a:p>
          <a:p>
            <a:endParaRPr lang="en-US"/>
          </a:p>
          <a:p>
            <a:endParaRPr lang="en-US"/>
          </a:p>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29DF8F71-2FA2-41EC-8713-606C3C8C67AB}" type="slidenum">
              <a:rPr lang="en-US"/>
            </a:fld>
            <a:endParaRPr lang="en-US"/>
          </a:p>
        </p:txBody>
      </p:sp>
      <p:sp>
        <p:nvSpPr>
          <p:cNvPr id="29699" name="Rectangle 2"/>
          <p:cNvSpPr>
            <a:spLocks noGrp="1" noRot="1" noChangeAspect="1" noChangeArrowheads="1" noTextEdit="1"/>
          </p:cNvSpPr>
          <p:nvPr>
            <p:ph type="sldImg"/>
          </p:nvPr>
        </p:nvSpPr>
        <p:spPr/>
      </p:sp>
      <p:sp>
        <p:nvSpPr>
          <p:cNvPr id="29700"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B6950E1-0764-4374-BF1B-9B5997F44A77}" type="slidenum">
              <a:rPr lang="en-US"/>
            </a:fld>
            <a:endParaRPr lang="en-US"/>
          </a:p>
        </p:txBody>
      </p:sp>
      <p:sp>
        <p:nvSpPr>
          <p:cNvPr id="556034" name="Rectangle 2"/>
          <p:cNvSpPr>
            <a:spLocks noGrp="1" noRot="1" noChangeAspect="1" noChangeArrowheads="1" noTextEdit="1"/>
          </p:cNvSpPr>
          <p:nvPr>
            <p:ph type="sldImg"/>
          </p:nvPr>
        </p:nvSpPr>
        <p:spPr>
          <a:xfrm>
            <a:off x="457200" y="720725"/>
            <a:ext cx="6400800" cy="3600450"/>
          </a:xfrm>
        </p:spPr>
      </p:sp>
      <p:sp>
        <p:nvSpPr>
          <p:cNvPr id="556035" name="Rectangle 3"/>
          <p:cNvSpPr>
            <a:spLocks noGrp="1" noChangeArrowheads="1"/>
          </p:cNvSpPr>
          <p:nvPr>
            <p:ph type="body" idx="1"/>
          </p:nvPr>
        </p:nvSpPr>
        <p:spPr/>
        <p:txBody>
          <a:bodyPr>
            <a:normAutofit fontScale="77500" lnSpcReduction="20000"/>
          </a:bodyPr>
          <a:lstStyle/>
          <a:p>
            <a:r>
              <a:rPr lang="en-US" altLang="zh-CN"/>
              <a:t>Information overload?</a:t>
            </a:r>
            <a:endParaRPr lang="en-US" altLang="zh-CN"/>
          </a:p>
          <a:p>
            <a:endParaRPr lang="en-US" altLang="zh-CN"/>
          </a:p>
          <a:p>
            <a:r>
              <a:rPr lang="en-US"/>
              <a:t>Traditional survey methods </a:t>
            </a:r>
            <a:r>
              <a:rPr lang="en-US" altLang="zh-CN"/>
              <a:t>cannot provide </a:t>
            </a:r>
            <a:r>
              <a:rPr lang="en-US" altLang="zh-CN">
                <a:solidFill>
                  <a:srgbClr val="FF3300"/>
                </a:solidFill>
              </a:rPr>
              <a:t>up-to-date</a:t>
            </a:r>
            <a:r>
              <a:rPr lang="en-US" altLang="zh-CN"/>
              <a:t> dynamic demand inputs</a:t>
            </a:r>
            <a:endParaRPr lang="en-US" altLang="zh-CN"/>
          </a:p>
          <a:p>
            <a:pPr lvl="1"/>
            <a:r>
              <a:rPr lang="en-US"/>
              <a:t>Model estimation based on social-economic and geographic data</a:t>
            </a:r>
            <a:endParaRPr lang="en-US"/>
          </a:p>
          <a:p>
            <a:pPr lvl="1"/>
            <a:r>
              <a:rPr lang="en-US"/>
              <a:t>Survey samples from household, destination and roadside interviews</a:t>
            </a:r>
            <a:endParaRPr lang="en-US"/>
          </a:p>
          <a:p>
            <a:r>
              <a:rPr lang="en-US"/>
              <a:t>Advanced surveillance technologies offer more reliable and less costly channels to provide </a:t>
            </a:r>
            <a:r>
              <a:rPr lang="en-US">
                <a:solidFill>
                  <a:srgbClr val="FF3300"/>
                </a:solidFill>
              </a:rPr>
              <a:t>real-time traffic flow measurements</a:t>
            </a:r>
            <a:endParaRPr lang="en-US">
              <a:solidFill>
                <a:srgbClr val="FF3300"/>
              </a:solidFill>
            </a:endParaRPr>
          </a:p>
          <a:p>
            <a:r>
              <a:rPr lang="en-US" altLang="zh-CN"/>
              <a:t>Common used loop detectors</a:t>
            </a:r>
            <a:endParaRPr lang="en-US" altLang="zh-CN"/>
          </a:p>
          <a:p>
            <a:r>
              <a:rPr lang="en-US" altLang="zh-CN"/>
              <a:t>My focus is ow </a:t>
            </a:r>
            <a:endParaRPr lang="en-US" altLang="zh-CN"/>
          </a:p>
          <a:p>
            <a:endParaRPr lang="en-US" altLang="zh-CN"/>
          </a:p>
          <a:p>
            <a:r>
              <a:rPr lang="en-US" altLang="zh-CN"/>
              <a:t>Turning Real-Time Data into Historical Data to</a:t>
            </a:r>
            <a:endParaRPr lang="en-US" altLang="zh-CN"/>
          </a:p>
          <a:p>
            <a:r>
              <a:rPr lang="en-US" altLang="zh-CN"/>
              <a:t>Support Strategic Decisions</a:t>
            </a:r>
            <a:endParaRPr lang="en-US" altLang="zh-CN"/>
          </a:p>
          <a:p>
            <a:endParaRPr lang="en-US" altLang="zh-CN"/>
          </a:p>
          <a:p>
            <a:r>
              <a:rPr lang="en-US" altLang="zh-CN"/>
              <a:t>Long term demand pattern</a:t>
            </a:r>
            <a:endParaRPr lang="en-US" altLang="zh-CN"/>
          </a:p>
          <a:p>
            <a:r>
              <a:rPr lang="en-US" altLang="zh-CN"/>
              <a:t>Time-consuming</a:t>
            </a:r>
            <a:endParaRPr lang="en-US" altLang="zh-CN"/>
          </a:p>
          <a:p>
            <a:endParaRPr lang="en-US" altLang="zh-CN"/>
          </a:p>
          <a:p>
            <a:r>
              <a:rPr lang="en-US" altLang="zh-CN"/>
              <a:t>Household, destination and roadside interview surveys, typically used in the transportation planning analysis, provide valuable samples about the detailed travel activities of each tripmaker, such as the origin and destination, the mode used and the travel time. </a:t>
            </a:r>
            <a:endParaRPr lang="en-US" altLang="zh-CN"/>
          </a:p>
          <a:p>
            <a:r>
              <a:rPr lang="en-US" altLang="zh-CN"/>
              <a:t>Populating OD demand patterns from survey samples, however, is a very costly and time-consuming process. Besides, the above traditional survey methods cannot provide up-to-date dynamic demand inputs required by on-line ATMS and ATIS applications. </a:t>
            </a:r>
            <a:endParaRPr lang="en-US" altLang="zh-CN"/>
          </a:p>
          <a:p>
            <a:endParaRPr lang="en-US" altLang="zh-CN"/>
          </a:p>
          <a:p>
            <a:r>
              <a:rPr lang="en-US"/>
              <a:t>more reliable and less costly channels to </a:t>
            </a:r>
            <a:endParaRPr lang="en-US"/>
          </a:p>
          <a:p>
            <a:r>
              <a:rPr lang="en-US"/>
              <a:t>Dynamic OD demand estimation can be viewed as a inverse problem of DTA</a:t>
            </a:r>
            <a:endParaRPr lang="en-US"/>
          </a:p>
          <a:p>
            <a:endParaRPr lang="en-US"/>
          </a:p>
          <a:p>
            <a:r>
              <a:rPr lang="en-US"/>
              <a:t>Data are overloaded</a:t>
            </a:r>
            <a:endParaRPr lang="en-US"/>
          </a:p>
          <a:p>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74167F9-28E9-4C80-9DD7-C3DE2FDD3AA7}" type="slidenum">
              <a:rPr lang="en-US"/>
            </a:fld>
            <a:endParaRPr lang="en-US"/>
          </a:p>
        </p:txBody>
      </p:sp>
      <p:sp>
        <p:nvSpPr>
          <p:cNvPr id="558082" name="Rectangle 2"/>
          <p:cNvSpPr>
            <a:spLocks noGrp="1" noRot="1" noChangeAspect="1" noChangeArrowheads="1" noTextEdit="1"/>
          </p:cNvSpPr>
          <p:nvPr>
            <p:ph type="sldImg"/>
          </p:nvPr>
        </p:nvSpPr>
        <p:spPr>
          <a:xfrm>
            <a:off x="457200" y="720725"/>
            <a:ext cx="6400800" cy="3600450"/>
          </a:xfrm>
        </p:spPr>
      </p:sp>
      <p:sp>
        <p:nvSpPr>
          <p:cNvPr id="558083" name="Rectangle 3"/>
          <p:cNvSpPr>
            <a:spLocks noGrp="1" noChangeArrowheads="1"/>
          </p:cNvSpPr>
          <p:nvPr>
            <p:ph type="body" idx="1"/>
          </p:nvPr>
        </p:nvSpPr>
        <p:spPr/>
        <p:txBody>
          <a:bodyPr/>
          <a:lstStyle/>
          <a:p>
            <a:r>
              <a:rPr lang="en-US" sz="900"/>
              <a:t>Note: In dynamic context and especially in congested networks, link-flow proportions are not constant and are, themselves, </a:t>
            </a:r>
            <a:r>
              <a:rPr lang="en-US" sz="900" b="1">
                <a:solidFill>
                  <a:srgbClr val="FF3300"/>
                </a:solidFill>
              </a:rPr>
              <a:t>a nonlinear function of the (unknown) OD demand values.</a:t>
            </a:r>
            <a:endParaRPr lang="en-US" sz="900" b="1">
              <a:solidFill>
                <a:srgbClr val="FF3300"/>
              </a:solidFill>
            </a:endParaRPr>
          </a:p>
          <a:p>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F86AFF0-E222-4A59-98D6-6CF872A47684}" type="slidenum">
              <a:rPr lang="en-US"/>
            </a:fld>
            <a:endParaRPr lang="en-US"/>
          </a:p>
        </p:txBody>
      </p:sp>
      <p:sp>
        <p:nvSpPr>
          <p:cNvPr id="445442" name="Rectangle 2"/>
          <p:cNvSpPr>
            <a:spLocks noGrp="1" noRot="1" noChangeAspect="1" noChangeArrowheads="1" noTextEdit="1"/>
          </p:cNvSpPr>
          <p:nvPr>
            <p:ph type="sldImg"/>
          </p:nvPr>
        </p:nvSpPr>
        <p:spPr>
          <a:xfrm>
            <a:off x="457200" y="720725"/>
            <a:ext cx="6400800" cy="3600450"/>
          </a:xfrm>
        </p:spPr>
      </p:sp>
      <p:sp>
        <p:nvSpPr>
          <p:cNvPr id="445443" name="Rectangle 3"/>
          <p:cNvSpPr>
            <a:spLocks noGrp="1" noChangeArrowheads="1"/>
          </p:cNvSpPr>
          <p:nvPr>
            <p:ph type="body" idx="1"/>
          </p:nvPr>
        </p:nvSpPr>
        <p:spPr/>
        <p:txBody>
          <a:bodyPr>
            <a:normAutofit fontScale="92500" lnSpcReduction="20000"/>
          </a:bodyPr>
          <a:lstStyle/>
          <a:p>
            <a:r>
              <a:rPr lang="en-US"/>
              <a:t>OD Demand split  for a network with all counts on entry exit links</a:t>
            </a:r>
            <a:endParaRPr lang="en-US"/>
          </a:p>
          <a:p>
            <a:r>
              <a:rPr lang="en-US"/>
              <a:t>Genea</a:t>
            </a:r>
            <a:endParaRPr lang="en-US"/>
          </a:p>
          <a:p>
            <a:endParaRPr lang="en-US"/>
          </a:p>
          <a:p>
            <a:r>
              <a:rPr lang="en-US"/>
              <a:t>The Link Proportion Matrix captures the </a:t>
            </a:r>
            <a:r>
              <a:rPr lang="en-US" b="1"/>
              <a:t>effects of route</a:t>
            </a:r>
            <a:endParaRPr lang="en-US" b="1"/>
          </a:p>
          <a:p>
            <a:r>
              <a:rPr lang="en-US" b="1"/>
              <a:t>choice</a:t>
            </a:r>
            <a:r>
              <a:rPr lang="en-US"/>
              <a:t>, </a:t>
            </a:r>
            <a:r>
              <a:rPr lang="en-US" b="1"/>
              <a:t>travel time dispersion </a:t>
            </a:r>
            <a:r>
              <a:rPr lang="en-US"/>
              <a:t>and </a:t>
            </a:r>
            <a:r>
              <a:rPr lang="en-US" b="1"/>
              <a:t>departure</a:t>
            </a:r>
            <a:endParaRPr lang="en-US" b="1"/>
          </a:p>
          <a:p>
            <a:r>
              <a:rPr lang="en-US" b="1"/>
              <a:t>time</a:t>
            </a:r>
            <a:endParaRPr lang="en-US" b="1"/>
          </a:p>
          <a:p>
            <a:r>
              <a:rPr lang="en-US"/>
              <a:t>#“</a:t>
            </a:r>
            <a:r>
              <a:rPr lang="en-US" i="1"/>
              <a:t>It is a complete description of the </a:t>
            </a:r>
            <a:r>
              <a:rPr lang="en-US" b="1" i="1"/>
              <a:t>TEMPORAL-SPATIAL</a:t>
            </a:r>
            <a:endParaRPr lang="en-US" b="1" i="1"/>
          </a:p>
          <a:p>
            <a:r>
              <a:rPr lang="en-US" i="1"/>
              <a:t>characteristics of traffic on a Network</a:t>
            </a:r>
            <a:r>
              <a:rPr lang="en-US"/>
              <a:t>”</a:t>
            </a:r>
            <a:endParaRPr lang="en-US"/>
          </a:p>
          <a:p>
            <a:endParaRPr lang="en-US"/>
          </a:p>
          <a:p>
            <a:r>
              <a:rPr lang="en-US"/>
              <a:t>Link flow proportions</a:t>
            </a:r>
            <a:endParaRPr lang="en-US"/>
          </a:p>
          <a:p>
            <a:r>
              <a:rPr lang="en-US"/>
              <a:t>mlj</a:t>
            </a:r>
            <a:endParaRPr lang="en-US"/>
          </a:p>
          <a:p>
            <a:r>
              <a:rPr lang="en-US"/>
              <a:t>od (</a:t>
            </a:r>
            <a:r>
              <a:rPr lang="en-US" b="1"/>
              <a:t>assignment matrix</a:t>
            </a:r>
            <a:r>
              <a:rPr lang="en-US"/>
              <a:t>) is</a:t>
            </a:r>
            <a:endParaRPr lang="en-US"/>
          </a:p>
          <a:p>
            <a:r>
              <a:rPr lang="en-US"/>
              <a:t>the fraction of OD flows </a:t>
            </a:r>
            <a:r>
              <a:rPr lang="en-US" i="1"/>
              <a:t>dod</a:t>
            </a:r>
            <a:r>
              <a:rPr lang="en-US"/>
              <a:t>[t]</a:t>
            </a:r>
            <a:endParaRPr lang="en-US"/>
          </a:p>
          <a:p>
            <a:r>
              <a:rPr lang="en-US"/>
              <a:t>observed on link l at</a:t>
            </a:r>
            <a:endParaRPr lang="en-US"/>
          </a:p>
          <a:p>
            <a:r>
              <a:rPr lang="en-US"/>
              <a:t>observation time j and</a:t>
            </a:r>
            <a:endParaRPr lang="en-US"/>
          </a:p>
          <a:p>
            <a:r>
              <a:rPr lang="en-US"/>
              <a:t>leaving their origins at [t] (i.e.</a:t>
            </a:r>
            <a:endParaRPr lang="en-US"/>
          </a:p>
          <a:p>
            <a:r>
              <a:rPr lang="en-US"/>
              <a:t>at or before time slice j)</a:t>
            </a:r>
            <a:endParaRPr lang="en-US"/>
          </a:p>
          <a:p>
            <a:r>
              <a:rPr lang="en-US"/>
              <a:t>od (</a:t>
            </a:r>
            <a:r>
              <a:rPr lang="en-US" b="1"/>
              <a:t>assignment matrix</a:t>
            </a:r>
            <a:r>
              <a:rPr lang="en-US"/>
              <a:t>) is</a:t>
            </a:r>
            <a:endParaRPr lang="en-US"/>
          </a:p>
          <a:p>
            <a:r>
              <a:rPr lang="en-US"/>
              <a:t>the fraction of OD flows </a:t>
            </a:r>
            <a:r>
              <a:rPr lang="en-US" i="1"/>
              <a:t>dod</a:t>
            </a:r>
            <a:r>
              <a:rPr lang="en-US"/>
              <a:t>[t]</a:t>
            </a:r>
            <a:endParaRPr lang="en-US"/>
          </a:p>
          <a:p>
            <a:r>
              <a:rPr lang="en-US"/>
              <a:t>observed on link l at</a:t>
            </a:r>
            <a:endParaRPr lang="en-US"/>
          </a:p>
          <a:p>
            <a:r>
              <a:rPr lang="en-US"/>
              <a:t>observation time j and</a:t>
            </a:r>
            <a:endParaRPr lang="en-US"/>
          </a:p>
          <a:p>
            <a:r>
              <a:rPr lang="en-US"/>
              <a:t>leaving their origins at [t] (i.</a:t>
            </a:r>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48F6F02C-FCE1-4F07-AE3F-10862B87D6DA}" type="slidenum">
              <a:rPr lang="en-US"/>
            </a:fld>
            <a:endParaRPr lang="en-US"/>
          </a:p>
        </p:txBody>
      </p:sp>
      <p:sp>
        <p:nvSpPr>
          <p:cNvPr id="27651" name="Rectangle 2"/>
          <p:cNvSpPr>
            <a:spLocks noGrp="1" noRot="1" noChangeAspect="1" noChangeArrowheads="1" noTextEdit="1"/>
          </p:cNvSpPr>
          <p:nvPr>
            <p:ph type="sldImg"/>
          </p:nvPr>
        </p:nvSpPr>
        <p:spPr>
          <a:xfrm>
            <a:off x="457200" y="720725"/>
            <a:ext cx="6400800" cy="3600450"/>
          </a:xfrm>
        </p:spPr>
      </p:sp>
      <p:sp>
        <p:nvSpPr>
          <p:cNvPr id="27652"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C896A2-57FA-4C07-B0F0-8F566BF2641A}" type="slidenum">
              <a:rPr lang="en-US" smtClean="0"/>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C896A2-57FA-4C07-B0F0-8F566BF2641A}" type="slidenum">
              <a:rPr lang="en-US" smtClean="0"/>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C896A2-57FA-4C07-B0F0-8F566BF2641A}" type="slidenum">
              <a:rPr lang="en-US" smtClean="0"/>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C896A2-57FA-4C07-B0F0-8F566BF2641A}" type="slidenum">
              <a:rPr lang="en-US" smtClean="0"/>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C896A2-57FA-4C07-B0F0-8F566BF2641A}" type="slidenum">
              <a:rPr lang="en-US" smtClean="0"/>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C896A2-57FA-4C07-B0F0-8F566BF2641A}"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EFD36B10-E8CC-4BA7-ADE7-792437FCE840}" type="slidenum">
              <a:rPr lang="en-US"/>
            </a:fld>
            <a:endParaRPr lang="en-US"/>
          </a:p>
        </p:txBody>
      </p:sp>
      <p:sp>
        <p:nvSpPr>
          <p:cNvPr id="30723" name="Rectangle 2"/>
          <p:cNvSpPr>
            <a:spLocks noGrp="1" noRot="1" noChangeAspect="1" noChangeArrowheads="1" noTextEdit="1"/>
          </p:cNvSpPr>
          <p:nvPr>
            <p:ph type="sldImg"/>
          </p:nvPr>
        </p:nvSpPr>
        <p:spPr/>
      </p:sp>
      <p:sp>
        <p:nvSpPr>
          <p:cNvPr id="30724"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C896A2-57FA-4C07-B0F0-8F566BF2641A}" type="slidenum">
              <a:rPr lang="en-US" smtClean="0"/>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C896A2-57FA-4C07-B0F0-8F566BF2641A}" type="slidenum">
              <a:rPr lang="en-US" smtClean="0"/>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EB7AFCBD-0213-4246-B2D6-279CF3BA01B2}" type="slidenum">
              <a:rPr lang="en-US"/>
            </a:fld>
            <a:endParaRPr lang="en-US"/>
          </a:p>
        </p:txBody>
      </p:sp>
      <p:sp>
        <p:nvSpPr>
          <p:cNvPr id="38915" name="Rectangle 2"/>
          <p:cNvSpPr>
            <a:spLocks noGrp="1" noRot="1" noChangeAspect="1" noChangeArrowheads="1" noTextEdit="1"/>
          </p:cNvSpPr>
          <p:nvPr>
            <p:ph type="sldImg"/>
          </p:nvPr>
        </p:nvSpPr>
        <p:spPr>
          <a:xfrm>
            <a:off x="457200" y="720725"/>
            <a:ext cx="6400800" cy="3600450"/>
          </a:xfrm>
        </p:spPr>
      </p:sp>
      <p:sp>
        <p:nvSpPr>
          <p:cNvPr id="38916"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C896A2-57FA-4C07-B0F0-8F566BF2641A}" type="slidenum">
              <a:rPr lang="en-US" smtClean="0"/>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C896A2-57FA-4C07-B0F0-8F566BF2641A}" type="slidenum">
              <a:rPr lang="en-US" smtClean="0"/>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C896A2-57FA-4C07-B0F0-8F566BF2641A}" type="slidenum">
              <a:rPr lang="en-US" smtClean="0"/>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C896A2-57FA-4C07-B0F0-8F566BF2641A}" type="slidenum">
              <a:rPr lang="en-US" smtClean="0"/>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C896A2-57FA-4C07-B0F0-8F566BF2641A}" type="slidenum">
              <a:rPr lang="en-US" smtClean="0"/>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C896A2-57FA-4C07-B0F0-8F566BF2641A}" type="slidenum">
              <a:rPr lang="en-US" smtClean="0"/>
            </a:fld>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4C896A2-57FA-4C07-B0F0-8F566BF2641A}"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10" name="Slide Number Placeholder 5"/>
          <p:cNvSpPr>
            <a:spLocks noGrp="1"/>
          </p:cNvSpPr>
          <p:nvPr>
            <p:ph type="sldNum" sz="quarter" idx="10"/>
          </p:nvPr>
        </p:nvSpPr>
        <p:spPr/>
        <p:txBody>
          <a:bodyPr/>
          <a:lstStyle>
            <a:lvl1pPr>
              <a:defRPr/>
            </a:lvl1pPr>
          </a:lstStyle>
          <a:p>
            <a:fld id="{F7B42AF5-83B0-4E00-AFE1-55FB3D0E58C4}" type="slidenum">
              <a:rPr lang="en-US" altLang="en-US"/>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showMasterSp="0">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6" name="Slide Number Placeholder 5"/>
          <p:cNvSpPr>
            <a:spLocks noGrp="1"/>
          </p:cNvSpPr>
          <p:nvPr>
            <p:ph type="sldNum" sz="quarter" idx="4"/>
          </p:nvPr>
        </p:nvSpPr>
        <p:spPr>
          <a:xfrm>
            <a:off x="11480801" y="6494464"/>
            <a:ext cx="700617" cy="365125"/>
          </a:xfrm>
          <a:prstGeom prst="rect">
            <a:avLst/>
          </a:prstGeom>
        </p:spPr>
        <p:txBody>
          <a:bodyPr vert="horz" wrap="square" lIns="91440" tIns="45720" rIns="91440" bIns="45720" numCol="1" anchor="t" anchorCtr="0" compatLnSpc="1"/>
          <a:lstStyle>
            <a:lvl1pPr eaLnBrk="1" hangingPunct="1">
              <a:defRPr/>
            </a:lvl1pPr>
          </a:lstStyle>
          <a:p>
            <a:fld id="{5ED9B224-F6ED-4B00-A163-C617FF633513}" type="slidenum">
              <a:rPr lang="en-US" altLang="en-US"/>
            </a:fld>
            <a:endParaRPr lang="en-US"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showMasterSp="0">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684000"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203200" y="1066800"/>
            <a:ext cx="5892800" cy="57912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99200" y="1066800"/>
            <a:ext cx="5892800" cy="57912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showMasterSp="0">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B7D26080-CEA5-4D89-802F-80E6EC2A6C37}" type="datetime1">
              <a:rPr lang="en-US" smtClean="0"/>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A920DFB-16A6-4DB4-A460-FB3C4EE9877C}"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p:spPr>
        <p:txBody>
          <a:bodyPr vert="horz" wrap="square" lIns="91440" tIns="45720" rIns="91440" bIns="45720" numCol="1" anchor="ctr" anchorCtr="0" compatLnSpc="1"/>
          <a:lstStyle/>
          <a:p>
            <a:pPr lvl="0"/>
            <a:r>
              <a:rPr lang="en-US" altLang="en-US" dirty="0" smtClean="0"/>
              <a:t>Click to edit Master title style</a:t>
            </a:r>
            <a:endParaRPr lang="en-US" altLang="en-US" dirty="0" smtClean="0"/>
          </a:p>
        </p:txBody>
      </p:sp>
      <p:sp>
        <p:nvSpPr>
          <p:cNvPr id="1027" name="Text Placeholder 2"/>
          <p:cNvSpPr>
            <a:spLocks noGrp="1"/>
          </p:cNvSpPr>
          <p:nvPr>
            <p:ph type="body" idx="1"/>
          </p:nvPr>
        </p:nvSpPr>
        <p:spPr bwMode="auto">
          <a:xfrm>
            <a:off x="609600" y="1600201"/>
            <a:ext cx="10972800" cy="4525963"/>
          </a:xfrm>
          <a:prstGeom prst="rect">
            <a:avLst/>
          </a:prstGeom>
          <a:noFill/>
          <a:ln>
            <a:noFill/>
          </a:ln>
        </p:spPr>
        <p:txBody>
          <a:bodyPr vert="horz" wrap="square" lIns="91440" tIns="45720" rIns="91440" bIns="45720" numCol="1" anchor="t" anchorCtr="0" compatLnSpc="1"/>
          <a:lstStyle/>
          <a:p>
            <a:pPr lvl="0"/>
            <a:r>
              <a:rPr lang="en-US" altLang="en-US" smtClean="0"/>
              <a:t>Click to edit Master text styles</a:t>
            </a:r>
            <a:endParaRPr lang="en-US" altLang="en-US" smtClean="0"/>
          </a:p>
          <a:p>
            <a:pPr lvl="1"/>
            <a:r>
              <a:rPr lang="en-US" altLang="en-US" smtClean="0"/>
              <a:t>Second level</a:t>
            </a:r>
            <a:endParaRPr lang="en-US" altLang="en-US" smtClean="0"/>
          </a:p>
          <a:p>
            <a:pPr lvl="2"/>
            <a:r>
              <a:rPr lang="en-US" altLang="en-US" smtClean="0"/>
              <a:t>Third level</a:t>
            </a:r>
            <a:endParaRPr lang="en-US" altLang="en-US" smtClean="0"/>
          </a:p>
          <a:p>
            <a:pPr lvl="3"/>
            <a:r>
              <a:rPr lang="en-US" altLang="en-US" smtClean="0"/>
              <a:t>Fourth level</a:t>
            </a:r>
            <a:endParaRPr lang="en-US" altLang="en-US" smtClean="0"/>
          </a:p>
          <a:p>
            <a:pPr lvl="4"/>
            <a:r>
              <a:rPr lang="en-US" altLang="en-US" smtClean="0"/>
              <a:t>Fifth level</a:t>
            </a:r>
            <a:endParaRPr lang="en-US" altLang="en-US" smtClean="0"/>
          </a:p>
        </p:txBody>
      </p:sp>
      <p:sp>
        <p:nvSpPr>
          <p:cNvPr id="9" name="Slide Number Placeholder 5"/>
          <p:cNvSpPr>
            <a:spLocks noGrp="1"/>
          </p:cNvSpPr>
          <p:nvPr>
            <p:ph type="sldNum" sz="quarter" idx="4"/>
          </p:nvPr>
        </p:nvSpPr>
        <p:spPr>
          <a:xfrm>
            <a:off x="11480801" y="6494464"/>
            <a:ext cx="700617" cy="365125"/>
          </a:xfrm>
          <a:prstGeom prst="rect">
            <a:avLst/>
          </a:prstGeom>
        </p:spPr>
        <p:txBody>
          <a:bodyPr vert="horz" wrap="square" lIns="91440" tIns="45720" rIns="91440" bIns="45720" numCol="1" anchor="t" anchorCtr="0" compatLnSpc="1"/>
          <a:lstStyle>
            <a:lvl1pPr eaLnBrk="1" hangingPunct="1">
              <a:defRPr/>
            </a:lvl1pPr>
          </a:lstStyle>
          <a:p>
            <a:fld id="{5ED9B224-F6ED-4B00-A163-C617FF633513}" type="slidenum">
              <a:rPr lang="en-US" altLang="en-US"/>
            </a:fld>
            <a:endParaRPr lang="en-US"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S PGothic" panose="020B0600070205080204" pitchFamily="34"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S PGothic" panose="020B0600070205080204" pitchFamily="34" charset="-128"/>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S PGothic" panose="020B0600070205080204" pitchFamily="34" charset="-128"/>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panose="020B0600070205080204" pitchFamily="34" charset="-128"/>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panose="020B0600070205080204" pitchFamily="34" charset="-128"/>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hyperlink" Target="mailto:xzhou74@asu.edu" TargetMode="External"/><Relationship Id="rId1" Type="http://schemas.openxmlformats.org/officeDocument/2006/relationships/hyperlink" Target="mailto:xzhou99@gmail.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93.jpe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94.jpe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95.jpe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97.jpe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98.jpe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98.jpe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98.jpe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5.emf"/><Relationship Id="rId1" Type="http://schemas.openxmlformats.org/officeDocument/2006/relationships/oleObject" Target="../embeddings/oleObject2.bin"/></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79.jpe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image" Target="../media/image99.jpe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image" Target="../media/image100.jpe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101.jpe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2.xml"/><Relationship Id="rId2" Type="http://schemas.openxmlformats.org/officeDocument/2006/relationships/image" Target="../media/image90.png"/><Relationship Id="rId1" Type="http://schemas.openxmlformats.org/officeDocument/2006/relationships/image" Target="../media/image89.jpe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103.jpe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image" Target="../media/image104.jpe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image" Target="../media/image105.jpeg"/></Relationships>
</file>

<file path=ppt/slides/_rels/slide126.xml.rels><?xml version="1.0" encoding="UTF-8" standalone="yes"?>
<Relationships xmlns="http://schemas.openxmlformats.org/package/2006/relationships"><Relationship Id="rId4" Type="http://schemas.openxmlformats.org/officeDocument/2006/relationships/notesSlide" Target="../notesSlides/notesSlide74.xml"/><Relationship Id="rId3" Type="http://schemas.openxmlformats.org/officeDocument/2006/relationships/slideLayout" Target="../slideLayouts/slideLayout2.xml"/><Relationship Id="rId2" Type="http://schemas.openxmlformats.org/officeDocument/2006/relationships/image" Target="../media/image90.png"/><Relationship Id="rId1" Type="http://schemas.openxmlformats.org/officeDocument/2006/relationships/image" Target="../media/image89.jpe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131.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2.xml"/><Relationship Id="rId2" Type="http://schemas.openxmlformats.org/officeDocument/2006/relationships/image" Target="../media/image86.emf"/><Relationship Id="rId1" Type="http://schemas.openxmlformats.org/officeDocument/2006/relationships/oleObject" Target="../embeddings/oleObject16.bin"/></Relationships>
</file>

<file path=ppt/slides/_rels/slide132.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2.xml"/><Relationship Id="rId2" Type="http://schemas.openxmlformats.org/officeDocument/2006/relationships/image" Target="../media/image77.emf"/><Relationship Id="rId1" Type="http://schemas.openxmlformats.org/officeDocument/2006/relationships/oleObject" Target="../embeddings/oleObject17.bin"/></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8.png"/></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0.png"/><Relationship Id="rId1" Type="http://schemas.openxmlformats.org/officeDocument/2006/relationships/image" Target="../media/image109.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137.xml.rels><?xml version="1.0" encoding="UTF-8" standalone="yes"?>
<Relationships xmlns="http://schemas.openxmlformats.org/package/2006/relationships"><Relationship Id="rId5" Type="http://schemas.openxmlformats.org/officeDocument/2006/relationships/vmlDrawing" Target="../drawings/vmlDrawing17.vml"/><Relationship Id="rId4" Type="http://schemas.openxmlformats.org/officeDocument/2006/relationships/slideLayout" Target="../slideLayouts/slideLayout2.xml"/><Relationship Id="rId3" Type="http://schemas.openxmlformats.org/officeDocument/2006/relationships/image" Target="../media/image113.emf"/><Relationship Id="rId2" Type="http://schemas.openxmlformats.org/officeDocument/2006/relationships/oleObject" Target="../embeddings/oleObject18.bin"/><Relationship Id="rId1" Type="http://schemas.openxmlformats.org/officeDocument/2006/relationships/image" Target="../media/image112.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6" Type="http://schemas.openxmlformats.org/officeDocument/2006/relationships/notesSlide" Target="../notesSlides/notesSlide79.xml"/><Relationship Id="rId5" Type="http://schemas.openxmlformats.org/officeDocument/2006/relationships/slideLayout" Target="../slideLayouts/slideLayout2.xml"/><Relationship Id="rId4" Type="http://schemas.openxmlformats.org/officeDocument/2006/relationships/image" Target="../media/image117.png"/><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image" Target="../media/image114.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6.wmf"/><Relationship Id="rId1" Type="http://schemas.openxmlformats.org/officeDocument/2006/relationships/oleObject" Target="../embeddings/oleObject3.bin"/></Relationships>
</file>

<file path=ppt/slides/_rels/slide140.xml.rels><?xml version="1.0" encoding="UTF-8" standalone="yes"?>
<Relationships xmlns="http://schemas.openxmlformats.org/package/2006/relationships"><Relationship Id="rId7" Type="http://schemas.openxmlformats.org/officeDocument/2006/relationships/notesSlide" Target="../notesSlides/notesSlide80.xml"/><Relationship Id="rId6"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image" Target="../media/image118.GIF"/></Relationships>
</file>

<file path=ppt/slides/_rels/slide141.xml.rels><?xml version="1.0" encoding="UTF-8" standalone="yes"?>
<Relationships xmlns="http://schemas.openxmlformats.org/package/2006/relationships"><Relationship Id="rId9" Type="http://schemas.openxmlformats.org/officeDocument/2006/relationships/oleObject" Target="../embeddings/oleObject23.bin"/><Relationship Id="rId8" Type="http://schemas.openxmlformats.org/officeDocument/2006/relationships/image" Target="../media/image126.wmf"/><Relationship Id="rId7" Type="http://schemas.openxmlformats.org/officeDocument/2006/relationships/oleObject" Target="../embeddings/oleObject22.bin"/><Relationship Id="rId6" Type="http://schemas.openxmlformats.org/officeDocument/2006/relationships/image" Target="../media/image125.wmf"/><Relationship Id="rId5" Type="http://schemas.openxmlformats.org/officeDocument/2006/relationships/oleObject" Target="../embeddings/oleObject21.bin"/><Relationship Id="rId4" Type="http://schemas.openxmlformats.org/officeDocument/2006/relationships/image" Target="../media/image124.wmf"/><Relationship Id="rId3" Type="http://schemas.openxmlformats.org/officeDocument/2006/relationships/oleObject" Target="../embeddings/oleObject20.bin"/><Relationship Id="rId2" Type="http://schemas.openxmlformats.org/officeDocument/2006/relationships/image" Target="../media/image123.wmf"/><Relationship Id="rId13" Type="http://schemas.openxmlformats.org/officeDocument/2006/relationships/notesSlide" Target="../notesSlides/notesSlide81.xml"/><Relationship Id="rId12" Type="http://schemas.openxmlformats.org/officeDocument/2006/relationships/vmlDrawing" Target="../drawings/vmlDrawing18.vml"/><Relationship Id="rId11" Type="http://schemas.openxmlformats.org/officeDocument/2006/relationships/slideLayout" Target="../slideLayouts/slideLayout3.xml"/><Relationship Id="rId10" Type="http://schemas.openxmlformats.org/officeDocument/2006/relationships/image" Target="../media/image127.wmf"/><Relationship Id="rId1" Type="http://schemas.openxmlformats.org/officeDocument/2006/relationships/oleObject" Target="../embeddings/oleObject19.bin"/></Relationships>
</file>

<file path=ppt/slides/_rels/slide142.xml.rels><?xml version="1.0" encoding="UTF-8" standalone="yes"?>
<Relationships xmlns="http://schemas.openxmlformats.org/package/2006/relationships"><Relationship Id="rId9" Type="http://schemas.openxmlformats.org/officeDocument/2006/relationships/notesSlide" Target="../notesSlides/notesSlide82.xml"/><Relationship Id="rId8" Type="http://schemas.openxmlformats.org/officeDocument/2006/relationships/vmlDrawing" Target="../drawings/vmlDrawing19.vml"/><Relationship Id="rId7" Type="http://schemas.openxmlformats.org/officeDocument/2006/relationships/slideLayout" Target="../slideLayouts/slideLayout4.xml"/><Relationship Id="rId6" Type="http://schemas.openxmlformats.org/officeDocument/2006/relationships/image" Target="../media/image130.wmf"/><Relationship Id="rId5" Type="http://schemas.openxmlformats.org/officeDocument/2006/relationships/oleObject" Target="../embeddings/oleObject26.bin"/><Relationship Id="rId4" Type="http://schemas.openxmlformats.org/officeDocument/2006/relationships/image" Target="../media/image129.wmf"/><Relationship Id="rId3" Type="http://schemas.openxmlformats.org/officeDocument/2006/relationships/oleObject" Target="../embeddings/oleObject25.bin"/><Relationship Id="rId2" Type="http://schemas.openxmlformats.org/officeDocument/2006/relationships/image" Target="../media/image128.wmf"/><Relationship Id="rId1" Type="http://schemas.openxmlformats.org/officeDocument/2006/relationships/oleObject" Target="../embeddings/oleObject24.bin"/></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chart" Target="../charts/char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7" Type="http://schemas.openxmlformats.org/officeDocument/2006/relationships/notesSlide" Target="../notesSlides/notesSlide86.xml"/><Relationship Id="rId6" Type="http://schemas.openxmlformats.org/officeDocument/2006/relationships/vmlDrawing" Target="../drawings/vmlDrawing20.vml"/><Relationship Id="rId5" Type="http://schemas.openxmlformats.org/officeDocument/2006/relationships/slideLayout" Target="../slideLayouts/slideLayout2.xml"/><Relationship Id="rId4" Type="http://schemas.openxmlformats.org/officeDocument/2006/relationships/image" Target="../media/image132.wmf"/><Relationship Id="rId3" Type="http://schemas.openxmlformats.org/officeDocument/2006/relationships/oleObject" Target="../embeddings/oleObject28.bin"/><Relationship Id="rId2" Type="http://schemas.openxmlformats.org/officeDocument/2006/relationships/image" Target="../media/image131.wmf"/><Relationship Id="rId1" Type="http://schemas.openxmlformats.org/officeDocument/2006/relationships/oleObject" Target="../embeddings/oleObject27.bin"/></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image" Target="../media/image134.png"/></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chart" Target="../charts/chart5.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7.emf"/><Relationship Id="rId1" Type="http://schemas.openxmlformats.org/officeDocument/2006/relationships/oleObject" Target="../embeddings/oleObject4.bin"/></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chart" Target="../charts/chart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2.xml"/><Relationship Id="rId1" Type="http://schemas.openxmlformats.org/officeDocument/2006/relationships/image" Target="../media/image135.png"/></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image" Target="../media/image136.png"/></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image" Target="../media/image137.png"/></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image" Target="../media/image138.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4" Type="http://schemas.openxmlformats.org/officeDocument/2006/relationships/notesSlide" Target="../notesSlides/notesSlide99.xml"/><Relationship Id="rId3" Type="http://schemas.openxmlformats.org/officeDocument/2006/relationships/slideLayout" Target="../slideLayouts/slideLayout2.xml"/><Relationship Id="rId2" Type="http://schemas.openxmlformats.org/officeDocument/2006/relationships/image" Target="../media/image140.png"/><Relationship Id="rId1" Type="http://schemas.openxmlformats.org/officeDocument/2006/relationships/image" Target="../media/image139.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8.emf"/><Relationship Id="rId1" Type="http://schemas.openxmlformats.org/officeDocument/2006/relationships/oleObject" Target="../embeddings/oleObject5.bin"/></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1.png"/></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2.png"/></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3.png"/></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4.png"/></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5.png"/></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6.pn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image" Target="../media/image147.pn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image" Target="../media/image147.png"/></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image" Target="../media/image148.png"/></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1.xml"/><Relationship Id="rId1" Type="http://schemas.openxmlformats.org/officeDocument/2006/relationships/image" Target="../media/image149.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0.png"/></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2.png"/><Relationship Id="rId1" Type="http://schemas.openxmlformats.org/officeDocument/2006/relationships/image" Target="../media/image151.png"/></Relationships>
</file>

<file path=ppt/slides/_rels/slide1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4.png"/><Relationship Id="rId1" Type="http://schemas.openxmlformats.org/officeDocument/2006/relationships/image" Target="../media/image153.png"/></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5.png"/></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6.png"/></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7.png"/></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7.png"/></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8.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1.png"/><Relationship Id="rId1" Type="http://schemas.openxmlformats.org/officeDocument/2006/relationships/image" Target="../media/image160.png"/></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2.png"/></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image" Target="../media/image163.png"/></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2.xml"/><Relationship Id="rId1" Type="http://schemas.openxmlformats.org/officeDocument/2006/relationships/image" Target="../media/image164.png"/></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2.xml"/><Relationship Id="rId1" Type="http://schemas.openxmlformats.org/officeDocument/2006/relationships/image" Target="../media/image164.png"/></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image" Target="../media/image164.png"/></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2.xml"/><Relationship Id="rId1" Type="http://schemas.openxmlformats.org/officeDocument/2006/relationships/image" Target="../media/image165.png"/></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image" Target="../media/image166.emf"/></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xml"/><Relationship Id="rId1" Type="http://schemas.openxmlformats.org/officeDocument/2006/relationships/image" Target="../media/image167.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90.xml.rels><?xml version="1.0" encoding="UTF-8" standalone="yes"?>
<Relationships xmlns="http://schemas.openxmlformats.org/package/2006/relationships"><Relationship Id="rId4" Type="http://schemas.openxmlformats.org/officeDocument/2006/relationships/notesSlide" Target="../notesSlides/notesSlide111.xml"/><Relationship Id="rId3" Type="http://schemas.openxmlformats.org/officeDocument/2006/relationships/slideLayout" Target="../slideLayouts/slideLayout2.xml"/><Relationship Id="rId2" Type="http://schemas.openxmlformats.org/officeDocument/2006/relationships/image" Target="../media/image169.jpeg"/><Relationship Id="rId1" Type="http://schemas.openxmlformats.org/officeDocument/2006/relationships/image" Target="../media/image168.png"/></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xml"/><Relationship Id="rId1" Type="http://schemas.openxmlformats.org/officeDocument/2006/relationships/image" Target="../media/image170.jpeg"/></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image" Target="../media/image171.png"/></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xml"/><Relationship Id="rId1" Type="http://schemas.openxmlformats.org/officeDocument/2006/relationships/image" Target="../media/image172.png"/></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image" Target="../media/image173.png"/></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image" Target="../media/image174.png"/></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image" Target="../media/image175.png"/></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image" Target="../media/image176.png"/></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2.xml"/><Relationship Id="rId1" Type="http://schemas.openxmlformats.org/officeDocument/2006/relationships/image" Target="../media/image177.png"/></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2.xml"/><Relationship Id="rId1" Type="http://schemas.openxmlformats.org/officeDocument/2006/relationships/image" Target="../media/image17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2.xml"/><Relationship Id="rId1" Type="http://schemas.openxmlformats.org/officeDocument/2006/relationships/image" Target="../media/image179.pn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4" Type="http://schemas.openxmlformats.org/officeDocument/2006/relationships/notesSlide" Target="../notesSlides/notesSlide123.xml"/><Relationship Id="rId3" Type="http://schemas.openxmlformats.org/officeDocument/2006/relationships/slideLayout" Target="../slideLayouts/slideLayout2.xml"/><Relationship Id="rId2" Type="http://schemas.openxmlformats.org/officeDocument/2006/relationships/image" Target="../media/image181.png"/><Relationship Id="rId1" Type="http://schemas.openxmlformats.org/officeDocument/2006/relationships/image" Target="../media/image180.png"/></Relationships>
</file>

<file path=ppt/slides/_rels/slide203.xml.rels><?xml version="1.0" encoding="UTF-8" standalone="yes"?>
<Relationships xmlns="http://schemas.openxmlformats.org/package/2006/relationships"><Relationship Id="rId4" Type="http://schemas.openxmlformats.org/officeDocument/2006/relationships/notesSlide" Target="../notesSlides/notesSlide124.xml"/><Relationship Id="rId3" Type="http://schemas.openxmlformats.org/officeDocument/2006/relationships/slideLayout" Target="../slideLayouts/slideLayout2.xml"/><Relationship Id="rId2" Type="http://schemas.openxmlformats.org/officeDocument/2006/relationships/image" Target="../media/image183.png"/><Relationship Id="rId1" Type="http://schemas.openxmlformats.org/officeDocument/2006/relationships/image" Target="../media/image182.png"/></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image" Target="../media/image184.png"/></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2.xml"/><Relationship Id="rId1" Type="http://schemas.openxmlformats.org/officeDocument/2006/relationships/image" Target="../media/image185.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6.png"/></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7.png"/></Relationships>
</file>

<file path=ppt/slides/_rels/slide209.xml.rels><?xml version="1.0" encoding="UTF-8" standalone="yes"?>
<Relationships xmlns="http://schemas.openxmlformats.org/package/2006/relationships"><Relationship Id="rId4" Type="http://schemas.openxmlformats.org/officeDocument/2006/relationships/notesSlide" Target="../notesSlides/notesSlide127.xml"/><Relationship Id="rId3" Type="http://schemas.openxmlformats.org/officeDocument/2006/relationships/slideLayout" Target="../slideLayouts/slideLayout2.xml"/><Relationship Id="rId2" Type="http://schemas.openxmlformats.org/officeDocument/2006/relationships/image" Target="../media/image189.jpeg"/><Relationship Id="rId1" Type="http://schemas.openxmlformats.org/officeDocument/2006/relationships/image" Target="../media/image18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4" Type="http://schemas.openxmlformats.org/officeDocument/2006/relationships/notesSlide" Target="../notesSlides/notesSlide128.xml"/><Relationship Id="rId3" Type="http://schemas.openxmlformats.org/officeDocument/2006/relationships/slideLayout" Target="../slideLayouts/slideLayout2.xml"/><Relationship Id="rId2" Type="http://schemas.openxmlformats.org/officeDocument/2006/relationships/image" Target="../media/image191.jpeg"/><Relationship Id="rId1" Type="http://schemas.openxmlformats.org/officeDocument/2006/relationships/image" Target="../media/image190.jpeg"/></Relationships>
</file>

<file path=ppt/slides/_rels/slide2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92.jpeg"/><Relationship Id="rId2" Type="http://schemas.openxmlformats.org/officeDocument/2006/relationships/hyperlink" Target="http://www.uwyo.edu/civil/faculty_staff/faculty/milan-zlatkovic/index.html" TargetMode="External"/><Relationship Id="rId1" Type="http://schemas.openxmlformats.org/officeDocument/2006/relationships/hyperlink" Target="https://scholar.google.com/citations?view_op=view_org&amp;hl=en&amp;org=13567583592055994254" TargetMode="External"/></Relationships>
</file>

<file path=ppt/slides/_rels/slide2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3.png"/></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4.png"/></Relationships>
</file>

<file path=ppt/slides/_rels/slide2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5.png"/></Relationships>
</file>

<file path=ppt/slides/_rels/slide2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image" Target="../media/image197.jpeg"/></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1.xml"/><Relationship Id="rId1" Type="http://schemas.openxmlformats.org/officeDocument/2006/relationships/hyperlink" Target="https://github.com/xzhou99/Agent-Plus/blob/master/cpp_source_code_v2_VRP/AgentPlus_VRP/AgentPlus/AgentPlus.cpp" TargetMode="External"/></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8.png"/></Relationships>
</file>

<file path=ppt/slides/_rels/slide2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9.jpeg"/></Relationships>
</file>

<file path=ppt/slides/_rels/slide2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0.png"/><Relationship Id="rId1" Type="http://schemas.openxmlformats.org/officeDocument/2006/relationships/image" Target="../media/image199.jpeg"/></Relationships>
</file>

<file path=ppt/slides/_rels/slide2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1.png"/><Relationship Id="rId1" Type="http://schemas.openxmlformats.org/officeDocument/2006/relationships/image" Target="../media/image199.jpeg"/></Relationships>
</file>

<file path=ppt/slides/_rels/slide2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2.png"/><Relationship Id="rId1" Type="http://schemas.openxmlformats.org/officeDocument/2006/relationships/image" Target="../media/image199.jpeg"/></Relationships>
</file>

<file path=ppt/slides/_rels/slide2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image" Target="../media/image199.jpeg"/></Relationships>
</file>

<file path=ppt/slides/_rels/slide2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5.png"/><Relationship Id="rId1" Type="http://schemas.openxmlformats.org/officeDocument/2006/relationships/image" Target="../media/image199.jpeg"/></Relationships>
</file>

<file path=ppt/slides/_rels/slide2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6.png"/><Relationship Id="rId1" Type="http://schemas.openxmlformats.org/officeDocument/2006/relationships/image" Target="../media/image199.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image" Target="../media/image207.png"/></Relationships>
</file>

<file path=ppt/slides/_rels/slide2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1.emf"/><Relationship Id="rId1" Type="http://schemas.openxmlformats.org/officeDocument/2006/relationships/image" Target="../media/image210.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3.emf"/><Relationship Id="rId1" Type="http://schemas.openxmlformats.org/officeDocument/2006/relationships/image" Target="../media/image212.emf"/></Relationships>
</file>

<file path=ppt/slides/_rels/slide2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4.emf"/></Relationships>
</file>

<file path=ppt/slides/_rels/slide2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math.stackexchange.com/questions/1466459/assignment-problem-using-branch-and-bound-method" TargetMode="External"/><Relationship Id="rId1" Type="http://schemas.openxmlformats.org/officeDocument/2006/relationships/image" Target="../media/image215.png"/></Relationships>
</file>

<file path=ppt/slides/_rels/slide2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image" Target="../media/image216.png"/></Relationships>
</file>

<file path=ppt/slides/_rels/slide23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22.png"/><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image" Target="../media/image219.png"/></Relationships>
</file>

<file path=ppt/slides/_rels/slide2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4.png"/><Relationship Id="rId1" Type="http://schemas.openxmlformats.org/officeDocument/2006/relationships/image" Target="../media/image22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5.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9" Type="http://schemas.openxmlformats.org/officeDocument/2006/relationships/diagramColors" Target="../diagrams/colors2.xml"/><Relationship Id="rId8" Type="http://schemas.openxmlformats.org/officeDocument/2006/relationships/diagramQuickStyle" Target="../diagrams/quickStyle2.xml"/><Relationship Id="rId7" Type="http://schemas.openxmlformats.org/officeDocument/2006/relationships/diagramLayout" Target="../diagrams/layout2.xml"/><Relationship Id="rId6" Type="http://schemas.openxmlformats.org/officeDocument/2006/relationships/diagramData" Target="../diagrams/data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1" Type="http://schemas.openxmlformats.org/officeDocument/2006/relationships/slideLayout" Target="../slideLayouts/slideLayout2.xml"/><Relationship Id="rId10" Type="http://schemas.microsoft.com/office/2007/relationships/diagramDrawing" Target="../diagrams/drawing2.xml"/><Relationship Id="rId1" Type="http://schemas.openxmlformats.org/officeDocument/2006/relationships/diagramData" Target="../diagrams/data1.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github.com/xzhou99/dtalite_beta_test" TargetMode="External"/><Relationship Id="rId2" Type="http://schemas.openxmlformats.org/officeDocument/2006/relationships/hyperlink" Target="https://github.com/xzhou99/learning-transportation/tree/master/lessons" TargetMode="External"/><Relationship Id="rId1" Type="http://schemas.openxmlformats.org/officeDocument/2006/relationships/hyperlink" Target="https://github.com/xzhou99/dtalite_software_release" TargetMode="Externa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25.emf"/><Relationship Id="rId1"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29.emf"/><Relationship Id="rId1" Type="http://schemas.openxmlformats.org/officeDocument/2006/relationships/oleObject" Target="../embeddings/oleObject7.bin"/></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hart" Target="../charts/chart2.xml"/><Relationship Id="rId1" Type="http://schemas.openxmlformats.org/officeDocument/2006/relationships/chart" Target="../charts/chart1.xml"/></Relationships>
</file>

<file path=ppt/slides/_rels/slide39.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30.emf"/><Relationship Id="rId1" Type="http://schemas.openxmlformats.org/officeDocument/2006/relationships/oleObject" Target="../embeddings/oleObject8.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vmlDrawing" Target="../drawings/vmlDrawing9.vml"/><Relationship Id="rId5" Type="http://schemas.openxmlformats.org/officeDocument/2006/relationships/slideLayout" Target="../slideLayouts/slideLayout2.xml"/><Relationship Id="rId4" Type="http://schemas.openxmlformats.org/officeDocument/2006/relationships/image" Target="../media/image31.emf"/><Relationship Id="rId3" Type="http://schemas.openxmlformats.org/officeDocument/2006/relationships/oleObject" Target="../embeddings/oleObject10.bin"/><Relationship Id="rId2" Type="http://schemas.openxmlformats.org/officeDocument/2006/relationships/image" Target="../media/image29.emf"/><Relationship Id="rId1" Type="http://schemas.openxmlformats.org/officeDocument/2006/relationships/oleObject" Target="../embeddings/oleObject9.bin"/></Relationships>
</file>

<file path=ppt/slides/_rels/slide41.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32.emf"/><Relationship Id="rId1" Type="http://schemas.openxmlformats.org/officeDocument/2006/relationships/oleObject" Target="../embeddings/oleObject11.bin"/></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33.emf"/><Relationship Id="rId1" Type="http://schemas.openxmlformats.org/officeDocument/2006/relationships/oleObject" Target="../embeddings/oleObject12.bin"/></Relationships>
</file>

<file path=ppt/slides/_rels/slide43.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4.xml"/><Relationship Id="rId2" Type="http://schemas.openxmlformats.org/officeDocument/2006/relationships/image" Target="../media/image34.emf"/><Relationship Id="rId1" Type="http://schemas.openxmlformats.org/officeDocument/2006/relationships/oleObject" Target="../embeddings/oleObject13.bin"/></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7.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64.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image" Target="../media/image73.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chart" Target="../charts/chart3.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4.wmf"/><Relationship Id="rId1" Type="http://schemas.openxmlformats.org/officeDocument/2006/relationships/oleObject" Target="../embeddings/oleObject1.bin"/></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hyperlink" Target="mailto:xzhou74@asu.edu" TargetMode="External"/></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xml"/><Relationship Id="rId2" Type="http://schemas.openxmlformats.org/officeDocument/2006/relationships/hyperlink" Target="mailto:xzhou74@asu.edu" TargetMode="External"/><Relationship Id="rId1" Type="http://schemas.openxmlformats.org/officeDocument/2006/relationships/hyperlink" Target="mailto:xzhou99@gmail.com"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85.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77.emf"/><Relationship Id="rId1" Type="http://schemas.openxmlformats.org/officeDocument/2006/relationships/oleObject" Target="../embeddings/oleObject14.bin"/></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image" Target="../media/image78.png"/></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hyperlink" Target="https://github.com/xzhou99/learning-transportation/tree/master/Lessons/Lesson%202/Data%20Set" TargetMode="Externa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1.png"/><Relationship Id="rId1" Type="http://schemas.openxmlformats.org/officeDocument/2006/relationships/image" Target="../media/image84.png"/></Relationships>
</file>

<file path=ppt/slides/_rels/slide93.xml.rels><?xml version="1.0" encoding="UTF-8" standalone="yes"?>
<Relationships xmlns="http://schemas.openxmlformats.org/package/2006/relationships"><Relationship Id="rId5" Type="http://schemas.openxmlformats.org/officeDocument/2006/relationships/vmlDrawing" Target="../drawings/vmlDrawing14.vml"/><Relationship Id="rId4" Type="http://schemas.openxmlformats.org/officeDocument/2006/relationships/slideLayout" Target="../slideLayouts/slideLayout2.xml"/><Relationship Id="rId3" Type="http://schemas.openxmlformats.org/officeDocument/2006/relationships/image" Target="../media/image86.emf"/><Relationship Id="rId2" Type="http://schemas.openxmlformats.org/officeDocument/2006/relationships/oleObject" Target="../embeddings/oleObject15.bin"/><Relationship Id="rId1" Type="http://schemas.openxmlformats.org/officeDocument/2006/relationships/image" Target="../media/image85.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jpeg"/></Relationships>
</file>

<file path=ppt/slides/_rels/slide96.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2.xml"/><Relationship Id="rId2" Type="http://schemas.openxmlformats.org/officeDocument/2006/relationships/image" Target="../media/image90.png"/><Relationship Id="rId1" Type="http://schemas.openxmlformats.org/officeDocument/2006/relationships/image" Target="../media/image89.jpe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ubtitle 2"/>
          <p:cNvSpPr>
            <a:spLocks noGrp="1"/>
          </p:cNvSpPr>
          <p:nvPr>
            <p:ph type="subTitle" idx="1"/>
          </p:nvPr>
        </p:nvSpPr>
        <p:spPr>
          <a:xfrm>
            <a:off x="1524000" y="1473281"/>
            <a:ext cx="9137650" cy="4447071"/>
          </a:xfrm>
        </p:spPr>
        <p:txBody>
          <a:bodyPr/>
          <a:lstStyle/>
          <a:p>
            <a:r>
              <a:rPr lang="en-US" altLang="en-US" sz="4000" b="1" dirty="0">
                <a:solidFill>
                  <a:srgbClr val="DE0000"/>
                </a:solidFill>
                <a:latin typeface="Arial" panose="020B0604020202020204" pitchFamily="34" charset="0"/>
                <a:cs typeface="Arial" panose="020B0604020202020204" pitchFamily="34" charset="0"/>
              </a:rPr>
              <a:t>Open-Source Dynamic Traffic Assignment Package</a:t>
            </a:r>
            <a:endParaRPr lang="en-US" altLang="en-US" sz="4000" b="1" dirty="0">
              <a:solidFill>
                <a:srgbClr val="DE0000"/>
              </a:solidFill>
              <a:latin typeface="Arial" panose="020B0604020202020204" pitchFamily="34" charset="0"/>
              <a:cs typeface="Arial" panose="020B0604020202020204" pitchFamily="34" charset="0"/>
            </a:endParaRPr>
          </a:p>
          <a:p>
            <a:r>
              <a:rPr lang="en-US" altLang="en-US" sz="4000" b="1" dirty="0" err="1">
                <a:solidFill>
                  <a:srgbClr val="DE0000"/>
                </a:solidFill>
                <a:latin typeface="Arial" panose="020B0604020202020204" pitchFamily="34" charset="0"/>
                <a:cs typeface="Arial" panose="020B0604020202020204" pitchFamily="34" charset="0"/>
              </a:rPr>
              <a:t>DTALite</a:t>
            </a:r>
            <a:r>
              <a:rPr lang="en-US" altLang="en-US" sz="4000" b="1" dirty="0">
                <a:solidFill>
                  <a:srgbClr val="DE0000"/>
                </a:solidFill>
                <a:latin typeface="Arial" panose="020B0604020202020204" pitchFamily="34" charset="0"/>
                <a:cs typeface="Arial" panose="020B0604020202020204" pitchFamily="34" charset="0"/>
              </a:rPr>
              <a:t>/NEXTA</a:t>
            </a:r>
            <a:endParaRPr lang="en-US" altLang="en-US" sz="4000" b="1" dirty="0">
              <a:solidFill>
                <a:srgbClr val="DE0000"/>
              </a:solidFill>
              <a:latin typeface="Arial" panose="020B0604020202020204" pitchFamily="34" charset="0"/>
              <a:cs typeface="Arial" panose="020B0604020202020204" pitchFamily="34" charset="0"/>
            </a:endParaRPr>
          </a:p>
          <a:p>
            <a:pPr eaLnBrk="1" hangingPunct="1"/>
            <a:r>
              <a:rPr lang="en-US" altLang="en-US" sz="2800" b="1" dirty="0" err="1">
                <a:solidFill>
                  <a:schemeClr val="tx1"/>
                </a:solidFill>
                <a:latin typeface="Arial" panose="020B0604020202020204" pitchFamily="34" charset="0"/>
                <a:cs typeface="Arial" panose="020B0604020202020204" pitchFamily="34" charset="0"/>
              </a:rPr>
              <a:t>Xuesong (Simon)</a:t>
            </a:r>
            <a:r>
              <a:rPr lang="en-US" altLang="en-US" sz="2800" b="1" dirty="0">
                <a:solidFill>
                  <a:schemeClr val="tx1"/>
                </a:solidFill>
                <a:latin typeface="Arial" panose="020B0604020202020204" pitchFamily="34" charset="0"/>
                <a:cs typeface="Arial" panose="020B0604020202020204" pitchFamily="34" charset="0"/>
              </a:rPr>
              <a:t> Zhou</a:t>
            </a:r>
            <a:endParaRPr lang="en-US" altLang="en-US" sz="2800" b="1" dirty="0">
              <a:solidFill>
                <a:schemeClr val="tx1"/>
              </a:solidFill>
              <a:latin typeface="Arial" panose="020B0604020202020204" pitchFamily="34" charset="0"/>
              <a:cs typeface="Arial" panose="020B0604020202020204" pitchFamily="34" charset="0"/>
            </a:endParaRPr>
          </a:p>
          <a:p>
            <a:pPr eaLnBrk="1" hangingPunct="1"/>
            <a:endParaRPr lang="en-US" altLang="en-US" sz="2800" b="1" dirty="0">
              <a:solidFill>
                <a:schemeClr val="tx1"/>
              </a:solidFill>
              <a:latin typeface="Arial" panose="020B0604020202020204" pitchFamily="34" charset="0"/>
              <a:cs typeface="Arial" panose="020B0604020202020204" pitchFamily="34" charset="0"/>
            </a:endParaRPr>
          </a:p>
          <a:p>
            <a:pPr eaLnBrk="1" hangingPunct="1"/>
            <a:r>
              <a:rPr lang="en-US" altLang="en-US" sz="2800" dirty="0">
                <a:solidFill>
                  <a:srgbClr val="FFFF00"/>
                </a:solidFill>
                <a:latin typeface="Arial" panose="020B0604020202020204" pitchFamily="34" charset="0"/>
                <a:cs typeface="Arial" panose="020B0604020202020204" pitchFamily="34" charset="0"/>
                <a:hlinkClick r:id="rId1"/>
              </a:rPr>
              <a:t>xzhou99@gmail.com</a:t>
            </a:r>
            <a:endParaRPr lang="en-US" altLang="en-US" sz="2800" dirty="0">
              <a:solidFill>
                <a:srgbClr val="FFFF00"/>
              </a:solidFill>
              <a:latin typeface="Arial" panose="020B0604020202020204" pitchFamily="34" charset="0"/>
              <a:cs typeface="Arial" panose="020B0604020202020204" pitchFamily="34" charset="0"/>
            </a:endParaRPr>
          </a:p>
          <a:p>
            <a:pPr eaLnBrk="1" hangingPunct="1"/>
            <a:r>
              <a:rPr lang="en-US" altLang="en-US" sz="2800" dirty="0">
                <a:solidFill>
                  <a:srgbClr val="FFFF00"/>
                </a:solidFill>
                <a:latin typeface="Arial" panose="020B0604020202020204" pitchFamily="34" charset="0"/>
                <a:cs typeface="Arial" panose="020B0604020202020204" pitchFamily="34" charset="0"/>
                <a:hlinkClick r:id="rId2"/>
              </a:rPr>
              <a:t>xzhou74@asu.edu</a:t>
            </a:r>
            <a:endParaRPr lang="en-US" altLang="en-US" sz="2800" dirty="0">
              <a:solidFill>
                <a:srgbClr val="FFFF00"/>
              </a:solidFill>
              <a:latin typeface="Arial" panose="020B0604020202020204" pitchFamily="34" charset="0"/>
              <a:cs typeface="Arial" panose="020B0604020202020204" pitchFamily="34" charset="0"/>
            </a:endParaRPr>
          </a:p>
          <a:p>
            <a:pPr eaLnBrk="1" hangingPunct="1"/>
            <a:endParaRPr lang="en-US" altLang="en-US" sz="2800" dirty="0">
              <a:solidFill>
                <a:srgbClr val="FFFF00"/>
              </a:solidFill>
              <a:latin typeface="Arial" panose="020B0604020202020204" pitchFamily="34" charset="0"/>
              <a:cs typeface="Arial" panose="020B0604020202020204" pitchFamily="34" charset="0"/>
            </a:endParaRPr>
          </a:p>
          <a:p>
            <a:pPr eaLnBrk="1" hangingPunct="1"/>
            <a:endParaRPr lang="en-US" altLang="en-US" sz="2800" dirty="0">
              <a:solidFill>
                <a:schemeClr val="tx1"/>
              </a:solidFill>
              <a:latin typeface="Arial" panose="020B0604020202020204" pitchFamily="34" charset="0"/>
              <a:cs typeface="Arial" panose="020B0604020202020204" pitchFamily="34" charset="0"/>
            </a:endParaRPr>
          </a:p>
          <a:p>
            <a:endParaRPr lang="en-US" altLang="en-US" dirty="0" smtClean="0">
              <a:solidFill>
                <a:schemeClr val="tx1"/>
              </a:solidFill>
              <a:latin typeface="Arial" panose="020B0604020202020204" pitchFamily="34" charset="0"/>
              <a:cs typeface="Arial" panose="020B0604020202020204" pitchFamily="34" charset="0"/>
            </a:endParaRPr>
          </a:p>
          <a:p>
            <a:r>
              <a:rPr lang="en-US" altLang="en-US" dirty="0" smtClean="0">
                <a:solidFill>
                  <a:srgbClr val="898989"/>
                </a:solidFill>
              </a:rPr>
              <a:t> </a:t>
            </a:r>
            <a:endParaRPr lang="en-US" altLang="en-US" dirty="0" smtClean="0">
              <a:solidFill>
                <a:srgbClr val="898989"/>
              </a:solidFill>
            </a:endParaRPr>
          </a:p>
          <a:p>
            <a:pPr eaLnBrk="1" hangingPunct="1"/>
            <a:endParaRPr lang="en-US" altLang="en-US" dirty="0" smtClean="0">
              <a:solidFill>
                <a:srgbClr val="898989"/>
              </a:solidFill>
            </a:endParaRPr>
          </a:p>
        </p:txBody>
      </p:sp>
      <p:sp>
        <p:nvSpPr>
          <p:cNvPr id="5123" name="Slide Number Placeholder 7"/>
          <p:cNvSpPr>
            <a:spLocks noGrp="1"/>
          </p:cNvSpPr>
          <p:nvPr>
            <p:ph type="sldNum" sz="quarter" idx="10"/>
          </p:nvPr>
        </p:nvSpPr>
        <p:spPr bwMode="auto">
          <a:xfrm>
            <a:off x="9999663" y="6483351"/>
            <a:ext cx="558800" cy="365125"/>
          </a:xfrm>
          <a:noFill/>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4D15C20-9BF6-40BA-9D4D-A6C0A1716165}" type="slidenum">
              <a:rPr lang="en-US" altLang="en-US" sz="1400">
                <a:cs typeface="Arial" panose="020B0604020202020204" pitchFamily="34" charset="0"/>
              </a:rPr>
            </a:fld>
            <a:endParaRPr lang="en-US" altLang="en-US" sz="1400" dirty="0">
              <a:cs typeface="Arial" panose="020B06040202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524000" y="152400"/>
            <a:ext cx="9144000" cy="1143000"/>
          </a:xfrm>
        </p:spPr>
        <p:txBody>
          <a:bodyPr>
            <a:normAutofit fontScale="90000"/>
          </a:bodyPr>
          <a:lstStyle/>
          <a:p>
            <a:pPr eaLnBrk="1" hangingPunct="1"/>
            <a:r>
              <a:rPr lang="en-US" dirty="0" smtClean="0"/>
              <a:t>Newell’s N-Curve Approach (Used in DTALite)</a:t>
            </a:r>
            <a:endParaRPr lang="en-US" dirty="0" smtClean="0"/>
          </a:p>
        </p:txBody>
      </p:sp>
      <p:sp>
        <p:nvSpPr>
          <p:cNvPr id="18435" name="Rectangle 3"/>
          <p:cNvSpPr>
            <a:spLocks noGrp="1" noChangeArrowheads="1"/>
          </p:cNvSpPr>
          <p:nvPr>
            <p:ph type="body" idx="1"/>
          </p:nvPr>
        </p:nvSpPr>
        <p:spPr>
          <a:xfrm>
            <a:off x="1828800" y="1143001"/>
            <a:ext cx="8382000" cy="4983163"/>
          </a:xfrm>
        </p:spPr>
        <p:txBody>
          <a:bodyPr>
            <a:normAutofit/>
          </a:bodyPr>
          <a:lstStyle/>
          <a:p>
            <a:pPr eaLnBrk="1" hangingPunct="1">
              <a:lnSpc>
                <a:spcPct val="90000"/>
              </a:lnSpc>
            </a:pPr>
            <a:r>
              <a:rPr lang="en-US" sz="2800" dirty="0"/>
              <a:t>N</a:t>
            </a:r>
            <a:r>
              <a:rPr lang="en-US" sz="2800" baseline="-25000" dirty="0"/>
              <a:t>i </a:t>
            </a:r>
            <a:r>
              <a:rPr lang="en-US" sz="2800" dirty="0"/>
              <a:t>(t): cumulative flow counts at location </a:t>
            </a:r>
            <a:r>
              <a:rPr lang="en-US" sz="2800" dirty="0" err="1"/>
              <a:t>i</a:t>
            </a:r>
            <a:r>
              <a:rPr lang="en-US" sz="2800" dirty="0"/>
              <a:t> at time t</a:t>
            </a:r>
            <a:endParaRPr lang="en-US" sz="2800" dirty="0"/>
          </a:p>
          <a:p>
            <a:pPr lvl="1" eaLnBrk="1" hangingPunct="1">
              <a:lnSpc>
                <a:spcPct val="90000"/>
              </a:lnSpc>
            </a:pPr>
            <a:r>
              <a:rPr lang="en-US" sz="2400" dirty="0"/>
              <a:t>q=[N</a:t>
            </a:r>
            <a:r>
              <a:rPr lang="en-US" sz="2400" baseline="-25000" dirty="0"/>
              <a:t>i</a:t>
            </a:r>
            <a:r>
              <a:rPr lang="en-US" sz="2400" dirty="0"/>
              <a:t>(t+1)-N</a:t>
            </a:r>
            <a:r>
              <a:rPr lang="en-US" sz="2400" baseline="-25000" dirty="0"/>
              <a:t>i</a:t>
            </a:r>
            <a:r>
              <a:rPr lang="en-US" sz="2400" dirty="0"/>
              <a:t>(t)]/</a:t>
            </a:r>
            <a:r>
              <a:rPr lang="en-US" sz="1800" dirty="0" err="1"/>
              <a:t>Δt</a:t>
            </a:r>
            <a:endParaRPr lang="en-US" sz="1800" dirty="0"/>
          </a:p>
          <a:p>
            <a:pPr lvl="1" eaLnBrk="1" hangingPunct="1">
              <a:lnSpc>
                <a:spcPct val="90000"/>
              </a:lnSpc>
            </a:pPr>
            <a:r>
              <a:rPr lang="en-US" sz="2400" dirty="0"/>
              <a:t>K=[N</a:t>
            </a:r>
            <a:r>
              <a:rPr lang="en-US" sz="2400" baseline="-25000" dirty="0"/>
              <a:t>i+1</a:t>
            </a:r>
            <a:r>
              <a:rPr lang="en-US" sz="2400" dirty="0"/>
              <a:t>(t)-N</a:t>
            </a:r>
            <a:r>
              <a:rPr lang="en-US" sz="2400" baseline="-25000" dirty="0"/>
              <a:t>i</a:t>
            </a:r>
            <a:r>
              <a:rPr lang="en-US" sz="2400" dirty="0"/>
              <a:t>(t)]/</a:t>
            </a:r>
            <a:r>
              <a:rPr lang="en-US" sz="1800" dirty="0"/>
              <a:t>ΔX</a:t>
            </a:r>
            <a:endParaRPr lang="en-US" sz="1800" dirty="0"/>
          </a:p>
          <a:p>
            <a:pPr eaLnBrk="1" hangingPunct="1">
              <a:lnSpc>
                <a:spcPct val="90000"/>
              </a:lnSpc>
            </a:pPr>
            <a:r>
              <a:rPr lang="en-US" sz="2800" dirty="0"/>
              <a:t>Focus on N-curve at transfer points</a:t>
            </a:r>
            <a:endParaRPr lang="en-US" sz="2800" dirty="0"/>
          </a:p>
          <a:p>
            <a:pPr lvl="1" eaLnBrk="1" hangingPunct="1">
              <a:lnSpc>
                <a:spcPct val="90000"/>
              </a:lnSpc>
            </a:pPr>
            <a:r>
              <a:rPr lang="en-US" sz="2400" dirty="0"/>
              <a:t>N=Min {</a:t>
            </a:r>
            <a:r>
              <a:rPr lang="en-US" sz="2400" dirty="0" err="1"/>
              <a:t>N</a:t>
            </a:r>
            <a:r>
              <a:rPr lang="en-US" sz="2400" baseline="-25000" dirty="0" err="1"/>
              <a:t>upstream</a:t>
            </a:r>
            <a:r>
              <a:rPr lang="en-US" sz="2400" dirty="0"/>
              <a:t>, </a:t>
            </a:r>
            <a:r>
              <a:rPr lang="en-US" sz="2400" dirty="0" err="1"/>
              <a:t>N</a:t>
            </a:r>
            <a:r>
              <a:rPr lang="en-US" sz="2400" baseline="-25000" dirty="0" err="1"/>
              <a:t>downstream</a:t>
            </a:r>
            <a:r>
              <a:rPr lang="en-US" sz="2400" dirty="0"/>
              <a:t>}</a:t>
            </a:r>
            <a:endParaRPr lang="en-US" sz="2400" dirty="0"/>
          </a:p>
          <a:p>
            <a:pPr eaLnBrk="1" hangingPunct="1">
              <a:lnSpc>
                <a:spcPct val="90000"/>
              </a:lnSpc>
            </a:pPr>
            <a:r>
              <a:rPr lang="en-US" sz="2800" dirty="0"/>
              <a:t>Focus on change of N along a characteristic line (wave) at sections</a:t>
            </a:r>
            <a:endParaRPr lang="en-US" sz="2800" dirty="0"/>
          </a:p>
          <a:p>
            <a:pPr lvl="1" eaLnBrk="1" hangingPunct="1">
              <a:lnSpc>
                <a:spcPct val="90000"/>
              </a:lnSpc>
            </a:pPr>
            <a:r>
              <a:rPr lang="en-US" sz="2400" dirty="0" err="1"/>
              <a:t>dN</a:t>
            </a:r>
            <a:r>
              <a:rPr lang="en-US" sz="2400" dirty="0"/>
              <a:t> = (</a:t>
            </a:r>
            <a:r>
              <a:rPr lang="en-US" sz="2400" dirty="0">
                <a:sym typeface="Symbol" panose="05050102010706020507" pitchFamily="18" charset="2"/>
              </a:rPr>
              <a:t></a:t>
            </a:r>
            <a:r>
              <a:rPr lang="en-US" sz="2400" dirty="0"/>
              <a:t>N/</a:t>
            </a:r>
            <a:r>
              <a:rPr lang="en-US" sz="2400" dirty="0">
                <a:sym typeface="Symbol" panose="05050102010706020507" pitchFamily="18" charset="2"/>
              </a:rPr>
              <a:t></a:t>
            </a:r>
            <a:r>
              <a:rPr lang="en-US" sz="2400" dirty="0"/>
              <a:t>x)</a:t>
            </a:r>
            <a:r>
              <a:rPr lang="en-US" sz="2400" dirty="0" err="1"/>
              <a:t>dx</a:t>
            </a:r>
            <a:r>
              <a:rPr lang="en-US" sz="2400" dirty="0"/>
              <a:t> + (</a:t>
            </a:r>
            <a:r>
              <a:rPr lang="en-US" sz="2400" dirty="0">
                <a:sym typeface="Symbol" panose="05050102010706020507" pitchFamily="18" charset="2"/>
              </a:rPr>
              <a:t></a:t>
            </a:r>
            <a:r>
              <a:rPr lang="en-US" sz="2400" dirty="0"/>
              <a:t>D/</a:t>
            </a:r>
            <a:r>
              <a:rPr lang="en-US" sz="2400" dirty="0">
                <a:sym typeface="Symbol" panose="05050102010706020507" pitchFamily="18" charset="2"/>
              </a:rPr>
              <a:t></a:t>
            </a:r>
            <a:r>
              <a:rPr lang="en-US" sz="2400" dirty="0"/>
              <a:t>t)</a:t>
            </a:r>
            <a:r>
              <a:rPr lang="en-US" sz="2400" dirty="0" err="1"/>
              <a:t>dt</a:t>
            </a:r>
            <a:r>
              <a:rPr lang="en-US" sz="2400" dirty="0"/>
              <a:t> = - </a:t>
            </a:r>
            <a:r>
              <a:rPr lang="en-US" sz="2400" dirty="0" err="1"/>
              <a:t>kdx</a:t>
            </a:r>
            <a:r>
              <a:rPr lang="en-US" sz="2400" dirty="0"/>
              <a:t> + </a:t>
            </a:r>
            <a:r>
              <a:rPr lang="en-US" sz="2400" dirty="0" err="1"/>
              <a:t>qdt</a:t>
            </a:r>
            <a:r>
              <a:rPr lang="en-US" sz="2400" dirty="0"/>
              <a:t> = </a:t>
            </a:r>
            <a:endParaRPr lang="en-US" sz="2400" dirty="0"/>
          </a:p>
          <a:p>
            <a:pPr lvl="1" eaLnBrk="1" hangingPunct="1">
              <a:lnSpc>
                <a:spcPct val="90000"/>
              </a:lnSpc>
              <a:buFont typeface="Wingdings" panose="05000000000000000000" pitchFamily="2" charset="2"/>
              <a:buNone/>
            </a:pPr>
            <a:r>
              <a:rPr lang="en-US" sz="2400" dirty="0"/>
              <a:t>		    (-k+ q </a:t>
            </a:r>
            <a:r>
              <a:rPr lang="en-US" sz="1800" dirty="0">
                <a:sym typeface="Symbol" panose="05050102010706020507" pitchFamily="18" charset="2"/>
              </a:rPr>
              <a:t></a:t>
            </a:r>
            <a:r>
              <a:rPr lang="en-US" sz="2400" dirty="0"/>
              <a:t> </a:t>
            </a:r>
            <a:r>
              <a:rPr lang="en-US" sz="2400" dirty="0">
                <a:solidFill>
                  <a:srgbClr val="FF0000"/>
                </a:solidFill>
              </a:rPr>
              <a:t>wave</a:t>
            </a:r>
            <a:r>
              <a:rPr lang="en-US" sz="2400" dirty="0"/>
              <a:t>)</a:t>
            </a:r>
            <a:r>
              <a:rPr lang="en-US" sz="2400" dirty="0" err="1"/>
              <a:t>dx</a:t>
            </a:r>
            <a:endParaRPr lang="en-US" sz="2400" dirty="0"/>
          </a:p>
          <a:p>
            <a:pPr lvl="1" eaLnBrk="1" hangingPunct="1">
              <a:lnSpc>
                <a:spcPct val="90000"/>
              </a:lnSpc>
            </a:pPr>
            <a:r>
              <a:rPr lang="en-US" sz="2400" dirty="0"/>
              <a:t>if </a:t>
            </a:r>
            <a:r>
              <a:rPr lang="en-US" sz="2400" dirty="0">
                <a:solidFill>
                  <a:srgbClr val="FF0000"/>
                </a:solidFill>
              </a:rPr>
              <a:t>wave</a:t>
            </a:r>
            <a:r>
              <a:rPr lang="en-US" sz="2400" dirty="0"/>
              <a:t>=</a:t>
            </a:r>
            <a:r>
              <a:rPr lang="en-US" sz="2400" dirty="0" err="1"/>
              <a:t>v</a:t>
            </a:r>
            <a:r>
              <a:rPr lang="en-US" sz="2400" baseline="-25000" dirty="0" err="1"/>
              <a:t>free</a:t>
            </a:r>
            <a:r>
              <a:rPr lang="en-US" sz="2400" dirty="0"/>
              <a:t>, </a:t>
            </a:r>
            <a:r>
              <a:rPr lang="en-US" sz="2400" dirty="0" err="1"/>
              <a:t>dN</a:t>
            </a:r>
            <a:r>
              <a:rPr lang="en-US" sz="2400" dirty="0"/>
              <a:t>=( -k + k) </a:t>
            </a:r>
            <a:r>
              <a:rPr lang="en-US" sz="2400" dirty="0" err="1"/>
              <a:t>dx</a:t>
            </a:r>
            <a:r>
              <a:rPr lang="en-US" sz="2400" dirty="0"/>
              <a:t>=0 </a:t>
            </a:r>
            <a:endParaRPr lang="en-US" sz="2400" dirty="0"/>
          </a:p>
          <a:p>
            <a:pPr lvl="1" eaLnBrk="1" hangingPunct="1">
              <a:lnSpc>
                <a:spcPct val="90000"/>
              </a:lnSpc>
            </a:pPr>
            <a:r>
              <a:rPr lang="en-US" sz="2400" dirty="0"/>
              <a:t>if </a:t>
            </a:r>
            <a:r>
              <a:rPr lang="en-US" sz="2400" dirty="0">
                <a:solidFill>
                  <a:srgbClr val="FF0000"/>
                </a:solidFill>
              </a:rPr>
              <a:t>wave</a:t>
            </a:r>
            <a:r>
              <a:rPr lang="en-US" sz="2400" dirty="0"/>
              <a:t>=w, </a:t>
            </a:r>
            <a:r>
              <a:rPr lang="en-US" sz="2400" dirty="0" err="1"/>
              <a:t>dN</a:t>
            </a:r>
            <a:r>
              <a:rPr lang="en-US" sz="2400" dirty="0"/>
              <a:t>=-(</a:t>
            </a:r>
            <a:r>
              <a:rPr lang="en-US" sz="2400" dirty="0" err="1"/>
              <a:t>k+qw</a:t>
            </a:r>
            <a:r>
              <a:rPr lang="en-US" sz="2400" dirty="0"/>
              <a:t>)</a:t>
            </a:r>
            <a:r>
              <a:rPr lang="en-US" sz="2400" dirty="0" err="1"/>
              <a:t>dx</a:t>
            </a:r>
            <a:r>
              <a:rPr lang="en-US" sz="2400" dirty="0"/>
              <a:t>= -</a:t>
            </a:r>
            <a:r>
              <a:rPr lang="en-US" sz="2400" dirty="0" err="1"/>
              <a:t>k</a:t>
            </a:r>
            <a:r>
              <a:rPr lang="en-US" sz="2400" baseline="-25000" dirty="0" err="1"/>
              <a:t>jam</a:t>
            </a:r>
            <a:r>
              <a:rPr lang="en-US" sz="2400" dirty="0" err="1"/>
              <a:t>dx</a:t>
            </a:r>
            <a:endParaRPr lang="en-US" sz="2400" dirty="0"/>
          </a:p>
        </p:txBody>
      </p:sp>
      <p:sp>
        <p:nvSpPr>
          <p:cNvPr id="4" name="Slide Number Placeholder 3"/>
          <p:cNvSpPr>
            <a:spLocks noGrp="1"/>
          </p:cNvSpPr>
          <p:nvPr>
            <p:ph type="sldNum" sz="quarter" idx="4294967295"/>
          </p:nvPr>
        </p:nvSpPr>
        <p:spPr>
          <a:xfrm>
            <a:off x="2136648" y="6356350"/>
            <a:ext cx="1981200" cy="365760"/>
          </a:xfrm>
          <a:prstGeom prst="rect">
            <a:avLst/>
          </a:prstGeom>
        </p:spPr>
        <p:txBody>
          <a:bodyPr/>
          <a:lstStyle/>
          <a:p>
            <a:fld id="{FCB87AD2-5AAF-4056-A4F1-F697BC41789D}" type="slidenum">
              <a:rPr lang="en-US" smtClean="0"/>
            </a:fld>
            <a:endParaRPr 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237600"/>
            <a:ext cx="8679792" cy="123128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Step 3: View the result of simulation and analyze traffic states</a:t>
            </a:r>
            <a:endParaRPr lang="en-US" sz="2400" b="1" dirty="0">
              <a:latin typeface="Arial" panose="020B0604020202020204"/>
              <a:cs typeface="Arial" panose="020B0604020202020204"/>
            </a:endParaRPr>
          </a:p>
        </p:txBody>
      </p:sp>
      <p:sp>
        <p:nvSpPr>
          <p:cNvPr id="14"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16"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solidFill>
                  <a:srgbClr val="FF0000"/>
                </a:solidFill>
                <a:latin typeface="Arial" panose="020B0604020202020204"/>
                <a:cs typeface="Arial" panose="020B0604020202020204"/>
              </a:rPr>
              <a:t>Case 1: demand = supply (multiplier = 1.0)</a:t>
            </a:r>
            <a:endParaRPr lang="en-US" sz="2400" b="1" dirty="0">
              <a:solidFill>
                <a:srgbClr val="FF0000"/>
              </a:solidFill>
              <a:latin typeface="Arial" panose="020B0604020202020204"/>
              <a:cs typeface="Arial" panose="020B0604020202020204"/>
            </a:endParaRPr>
          </a:p>
        </p:txBody>
      </p:sp>
      <p:sp>
        <p:nvSpPr>
          <p:cNvPr id="17" name="Content Placeholder 2"/>
          <p:cNvSpPr>
            <a:spLocks noGrp="1"/>
          </p:cNvSpPr>
          <p:nvPr>
            <p:ph idx="1"/>
          </p:nvPr>
        </p:nvSpPr>
        <p:spPr>
          <a:xfrm>
            <a:off x="1863377" y="2279652"/>
            <a:ext cx="8553955" cy="935989"/>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View the simulation result: “Total Volume over Capacity Ratio” in the file output_summary.csv </a:t>
            </a:r>
            <a:endParaRPr lang="en-US" sz="2400" dirty="0">
              <a:latin typeface="Arial" panose="020B0604020202020204"/>
              <a:cs typeface="Arial" panose="020B0604020202020204"/>
            </a:endParaRPr>
          </a:p>
        </p:txBody>
      </p:sp>
      <p:graphicFrame>
        <p:nvGraphicFramePr>
          <p:cNvPr id="3" name="表格 2"/>
          <p:cNvGraphicFramePr>
            <a:graphicFrameLocks noGrp="1"/>
          </p:cNvGraphicFramePr>
          <p:nvPr/>
        </p:nvGraphicFramePr>
        <p:xfrm>
          <a:off x="1924337" y="3215640"/>
          <a:ext cx="8092261" cy="3470148"/>
        </p:xfrm>
        <a:graphic>
          <a:graphicData uri="http://schemas.openxmlformats.org/drawingml/2006/table">
            <a:tbl>
              <a:tblPr firstRow="1" firstCol="1" bandRow="1">
                <a:tableStyleId>{5C22544A-7EE6-4342-B048-85BDC9FD1C3A}</a:tableStyleId>
              </a:tblPr>
              <a:tblGrid>
                <a:gridCol w="496931"/>
                <a:gridCol w="595082"/>
                <a:gridCol w="611133"/>
                <a:gridCol w="627182"/>
                <a:gridCol w="539524"/>
                <a:gridCol w="555576"/>
                <a:gridCol w="611133"/>
                <a:gridCol w="555576"/>
                <a:gridCol w="722249"/>
                <a:gridCol w="960527"/>
                <a:gridCol w="1817348"/>
              </a:tblGrid>
              <a:tr h="762321">
                <a:tc>
                  <a:txBody>
                    <a:bodyPr/>
                    <a:lstStyle/>
                    <a:p>
                      <a:pPr algn="ctr">
                        <a:lnSpc>
                          <a:spcPct val="115000"/>
                        </a:lnSpc>
                        <a:spcAft>
                          <a:spcPts val="0"/>
                        </a:spcAft>
                      </a:pPr>
                      <a:r>
                        <a:rPr lang="en-US" sz="1100" dirty="0" err="1">
                          <a:solidFill>
                            <a:schemeClr val="tx1"/>
                          </a:solidFill>
                          <a:effectLst/>
                        </a:rPr>
                        <a:t>from_node_id</a:t>
                      </a:r>
                      <a:endParaRPr lang="zh-CN" sz="1100" dirty="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err="1">
                          <a:solidFill>
                            <a:schemeClr val="tx1"/>
                          </a:solidFill>
                          <a:effectLst/>
                        </a:rPr>
                        <a:t>to_node_id</a:t>
                      </a:r>
                      <a:endParaRPr lang="zh-CN" sz="1100" dirty="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err="1">
                          <a:solidFill>
                            <a:schemeClr val="tx1"/>
                          </a:solidFill>
                          <a:effectLst/>
                        </a:rPr>
                        <a:t>type_code</a:t>
                      </a:r>
                      <a:endParaRPr lang="zh-CN" sz="1100" dirty="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err="1">
                          <a:solidFill>
                            <a:schemeClr val="tx1"/>
                          </a:solidFill>
                          <a:effectLst/>
                        </a:rPr>
                        <a:t>link_type</a:t>
                      </a:r>
                      <a:endParaRPr lang="zh-CN" sz="1100" dirty="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link_length</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start_time_in_min</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end_time_in_min</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total_link_volume</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lane_capacity_in_vhc_per_hour</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err="1">
                          <a:solidFill>
                            <a:schemeClr val="tx1"/>
                          </a:solidFill>
                          <a:effectLst/>
                        </a:rPr>
                        <a:t>link_capacity_in_vhc_per_hour</a:t>
                      </a:r>
                      <a:endParaRPr lang="zh-CN" sz="1100" dirty="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dirty="0" err="1" smtClean="0">
                          <a:solidFill>
                            <a:schemeClr val="tx1"/>
                          </a:solidFill>
                          <a:effectLst/>
                          <a:highlight>
                            <a:srgbClr val="FFFF00"/>
                          </a:highlight>
                        </a:rPr>
                        <a:t>volume_over_capacity_ratio</a:t>
                      </a:r>
                      <a:endParaRPr lang="zh-CN" sz="1400" dirty="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0580">
                <a:tc>
                  <a:txBody>
                    <a:bodyPr/>
                    <a:lstStyle/>
                    <a:p>
                      <a:pPr algn="ctr">
                        <a:lnSpc>
                          <a:spcPct val="115000"/>
                        </a:lnSpc>
                        <a:spcAft>
                          <a:spcPts val="0"/>
                        </a:spcAft>
                      </a:pPr>
                      <a:r>
                        <a:rPr lang="en-US" sz="1100">
                          <a:solidFill>
                            <a:schemeClr val="tx1"/>
                          </a:solidFill>
                          <a:effectLst/>
                        </a:rPr>
                        <a:t>1</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3</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f</a:t>
                      </a:r>
                      <a:endParaRPr lang="zh-CN" sz="1100" dirty="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Freeway</a:t>
                      </a:r>
                      <a:endParaRPr lang="zh-CN" sz="1100" dirty="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1</a:t>
                      </a:r>
                      <a:endParaRPr lang="zh-CN" sz="1100" dirty="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420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540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7200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1900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5700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b="1" dirty="0">
                          <a:solidFill>
                            <a:srgbClr val="FF0000"/>
                          </a:solidFill>
                          <a:effectLst/>
                        </a:rPr>
                        <a:t>0.6316</a:t>
                      </a:r>
                      <a:endParaRPr lang="zh-CN" sz="1400" b="1" dirty="0">
                        <a:solidFill>
                          <a:srgbClr val="FF0000"/>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0580">
                <a:tc>
                  <a:txBody>
                    <a:bodyPr/>
                    <a:lstStyle/>
                    <a:p>
                      <a:pPr algn="ctr">
                        <a:lnSpc>
                          <a:spcPct val="115000"/>
                        </a:lnSpc>
                        <a:spcAft>
                          <a:spcPts val="0"/>
                        </a:spcAft>
                      </a:pPr>
                      <a:r>
                        <a:rPr lang="en-US" sz="1100">
                          <a:solidFill>
                            <a:schemeClr val="tx1"/>
                          </a:solidFill>
                          <a:effectLst/>
                        </a:rPr>
                        <a:t>3</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4</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Freeway</a:t>
                      </a:r>
                      <a:endParaRPr lang="zh-CN" sz="1100" dirty="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420</a:t>
                      </a:r>
                      <a:endParaRPr lang="zh-CN" sz="1100" dirty="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540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7200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1800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5400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b="1" dirty="0">
                          <a:solidFill>
                            <a:srgbClr val="FF0000"/>
                          </a:solidFill>
                          <a:effectLst/>
                        </a:rPr>
                        <a:t>0.6667</a:t>
                      </a:r>
                      <a:endParaRPr lang="zh-CN" sz="1400" b="1" dirty="0">
                        <a:solidFill>
                          <a:srgbClr val="FF0000"/>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0580">
                <a:tc>
                  <a:txBody>
                    <a:bodyPr/>
                    <a:lstStyle/>
                    <a:p>
                      <a:pPr algn="ctr">
                        <a:lnSpc>
                          <a:spcPct val="115000"/>
                        </a:lnSpc>
                        <a:spcAft>
                          <a:spcPts val="0"/>
                        </a:spcAft>
                      </a:pPr>
                      <a:r>
                        <a:rPr lang="en-US" sz="1100">
                          <a:solidFill>
                            <a:schemeClr val="tx1"/>
                          </a:solidFill>
                          <a:effectLst/>
                        </a:rPr>
                        <a:t>4</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5</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Freeway</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1</a:t>
                      </a:r>
                      <a:endParaRPr lang="zh-CN" sz="1100" dirty="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420</a:t>
                      </a:r>
                      <a:endParaRPr lang="zh-CN" sz="1100" dirty="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540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7200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1800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5400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b="1" dirty="0">
                          <a:solidFill>
                            <a:srgbClr val="FF0000"/>
                          </a:solidFill>
                          <a:effectLst/>
                        </a:rPr>
                        <a:t>0.6667</a:t>
                      </a:r>
                      <a:endParaRPr lang="zh-CN" sz="1400" b="1" dirty="0">
                        <a:solidFill>
                          <a:srgbClr val="FF0000"/>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0580">
                <a:tc>
                  <a:txBody>
                    <a:bodyPr/>
                    <a:lstStyle/>
                    <a:p>
                      <a:pPr algn="ctr">
                        <a:lnSpc>
                          <a:spcPct val="115000"/>
                        </a:lnSpc>
                        <a:spcAft>
                          <a:spcPts val="0"/>
                        </a:spcAft>
                      </a:pPr>
                      <a:r>
                        <a:rPr lang="en-US" sz="1100">
                          <a:solidFill>
                            <a:schemeClr val="tx1"/>
                          </a:solidFill>
                          <a:effectLst/>
                        </a:rPr>
                        <a:t>5</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6</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Freeway</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420</a:t>
                      </a:r>
                      <a:endParaRPr lang="zh-CN" sz="1100" dirty="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540</a:t>
                      </a:r>
                      <a:endParaRPr lang="zh-CN" sz="1100" dirty="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7200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1800</a:t>
                      </a:r>
                      <a:endParaRPr lang="zh-CN" sz="1100" dirty="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5400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b="1" dirty="0">
                          <a:solidFill>
                            <a:srgbClr val="FF0000"/>
                          </a:solidFill>
                          <a:effectLst/>
                        </a:rPr>
                        <a:t>0.6667</a:t>
                      </a:r>
                      <a:endParaRPr lang="zh-CN" sz="1400" b="1" dirty="0">
                        <a:solidFill>
                          <a:srgbClr val="FF0000"/>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0580">
                <a:tc>
                  <a:txBody>
                    <a:bodyPr/>
                    <a:lstStyle/>
                    <a:p>
                      <a:pPr algn="ctr">
                        <a:lnSpc>
                          <a:spcPct val="115000"/>
                        </a:lnSpc>
                        <a:spcAft>
                          <a:spcPts val="0"/>
                        </a:spcAft>
                      </a:pPr>
                      <a:r>
                        <a:rPr lang="en-US" sz="1100">
                          <a:solidFill>
                            <a:schemeClr val="tx1"/>
                          </a:solidFill>
                          <a:effectLst/>
                        </a:rPr>
                        <a:t>6</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7</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Freeway</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420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540</a:t>
                      </a:r>
                      <a:endParaRPr lang="zh-CN" sz="1100" dirty="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7200</a:t>
                      </a:r>
                      <a:endParaRPr lang="zh-CN" sz="1100" dirty="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1800</a:t>
                      </a:r>
                      <a:endParaRPr lang="zh-CN" sz="1100" dirty="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5400</a:t>
                      </a:r>
                      <a:endParaRPr lang="zh-CN" sz="1100" dirty="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b="1" dirty="0">
                          <a:solidFill>
                            <a:srgbClr val="FF0000"/>
                          </a:solidFill>
                          <a:effectLst/>
                        </a:rPr>
                        <a:t>0.6667</a:t>
                      </a:r>
                      <a:endParaRPr lang="zh-CN" sz="1400" b="1" dirty="0">
                        <a:solidFill>
                          <a:srgbClr val="FF0000"/>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0580">
                <a:tc>
                  <a:txBody>
                    <a:bodyPr/>
                    <a:lstStyle/>
                    <a:p>
                      <a:pPr algn="ctr">
                        <a:lnSpc>
                          <a:spcPct val="115000"/>
                        </a:lnSpc>
                        <a:spcAft>
                          <a:spcPts val="0"/>
                        </a:spcAft>
                      </a:pPr>
                      <a:r>
                        <a:rPr lang="en-US" sz="1100">
                          <a:solidFill>
                            <a:schemeClr val="tx1"/>
                          </a:solidFill>
                          <a:effectLst/>
                        </a:rPr>
                        <a:t>7</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8</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Freeway</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420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540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7200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1800</a:t>
                      </a:r>
                      <a:endParaRPr lang="zh-CN" sz="1100" dirty="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5400</a:t>
                      </a:r>
                      <a:endParaRPr lang="zh-CN" sz="1100" dirty="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b="1" dirty="0">
                          <a:solidFill>
                            <a:srgbClr val="FF0000"/>
                          </a:solidFill>
                          <a:effectLst/>
                        </a:rPr>
                        <a:t>0.6667</a:t>
                      </a:r>
                      <a:endParaRPr lang="zh-CN" sz="1400" b="1" dirty="0">
                        <a:solidFill>
                          <a:srgbClr val="FF0000"/>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0580">
                <a:tc>
                  <a:txBody>
                    <a:bodyPr/>
                    <a:lstStyle/>
                    <a:p>
                      <a:pPr algn="ctr">
                        <a:lnSpc>
                          <a:spcPct val="115000"/>
                        </a:lnSpc>
                        <a:spcAft>
                          <a:spcPts val="0"/>
                        </a:spcAft>
                      </a:pPr>
                      <a:r>
                        <a:rPr lang="en-US" sz="1100">
                          <a:solidFill>
                            <a:schemeClr val="tx1"/>
                          </a:solidFill>
                          <a:effectLst/>
                        </a:rPr>
                        <a:t>8</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9</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Freeway</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420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540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7200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1800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dirty="0">
                          <a:solidFill>
                            <a:schemeClr val="tx1"/>
                          </a:solidFill>
                          <a:effectLst/>
                        </a:rPr>
                        <a:t>5400</a:t>
                      </a:r>
                      <a:endParaRPr lang="zh-CN" sz="1100" dirty="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b="1" dirty="0">
                          <a:solidFill>
                            <a:srgbClr val="FF0000"/>
                          </a:solidFill>
                          <a:effectLst/>
                        </a:rPr>
                        <a:t>0.6667</a:t>
                      </a:r>
                      <a:endParaRPr lang="zh-CN" sz="1400" b="1" dirty="0">
                        <a:solidFill>
                          <a:srgbClr val="FF0000"/>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0580">
                <a:tc>
                  <a:txBody>
                    <a:bodyPr/>
                    <a:lstStyle/>
                    <a:p>
                      <a:pPr algn="ctr">
                        <a:lnSpc>
                          <a:spcPct val="115000"/>
                        </a:lnSpc>
                        <a:spcAft>
                          <a:spcPts val="0"/>
                        </a:spcAft>
                      </a:pPr>
                      <a:r>
                        <a:rPr lang="en-US" sz="1100">
                          <a:solidFill>
                            <a:schemeClr val="tx1"/>
                          </a:solidFill>
                          <a:effectLst/>
                        </a:rPr>
                        <a:t>10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11</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Freeway</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420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540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7200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1800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3600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b="1" dirty="0">
                          <a:solidFill>
                            <a:srgbClr val="FF0000"/>
                          </a:solidFill>
                          <a:effectLst/>
                        </a:rPr>
                        <a:t>1</a:t>
                      </a:r>
                      <a:endParaRPr lang="zh-CN" sz="1400" b="1" dirty="0">
                        <a:solidFill>
                          <a:srgbClr val="FF0000"/>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0580">
                <a:tc>
                  <a:txBody>
                    <a:bodyPr/>
                    <a:lstStyle/>
                    <a:p>
                      <a:pPr algn="ctr">
                        <a:lnSpc>
                          <a:spcPct val="115000"/>
                        </a:lnSpc>
                        <a:spcAft>
                          <a:spcPts val="0"/>
                        </a:spcAft>
                      </a:pPr>
                      <a:r>
                        <a:rPr lang="en-US" sz="1100">
                          <a:solidFill>
                            <a:schemeClr val="tx1"/>
                          </a:solidFill>
                          <a:effectLst/>
                        </a:rPr>
                        <a:t>11</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12</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Freeway</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420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540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7200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1800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5400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b="1" dirty="0">
                          <a:solidFill>
                            <a:srgbClr val="FF0000"/>
                          </a:solidFill>
                          <a:effectLst/>
                        </a:rPr>
                        <a:t>0.6667</a:t>
                      </a:r>
                      <a:endParaRPr lang="zh-CN" sz="1400" b="1" dirty="0">
                        <a:solidFill>
                          <a:srgbClr val="FF0000"/>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0580">
                <a:tc>
                  <a:txBody>
                    <a:bodyPr/>
                    <a:lstStyle/>
                    <a:p>
                      <a:pPr algn="ctr">
                        <a:lnSpc>
                          <a:spcPct val="115000"/>
                        </a:lnSpc>
                        <a:spcAft>
                          <a:spcPts val="0"/>
                        </a:spcAft>
                      </a:pPr>
                      <a:r>
                        <a:rPr lang="en-US" sz="1100">
                          <a:solidFill>
                            <a:schemeClr val="tx1"/>
                          </a:solidFill>
                          <a:effectLst/>
                        </a:rPr>
                        <a:t>9</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Freeway</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420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540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7200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1800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3600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b="1" dirty="0">
                          <a:solidFill>
                            <a:srgbClr val="FF0000"/>
                          </a:solidFill>
                          <a:effectLst/>
                        </a:rPr>
                        <a:t>1</a:t>
                      </a:r>
                      <a:endParaRPr lang="zh-CN" sz="1400" b="1" dirty="0">
                        <a:solidFill>
                          <a:srgbClr val="FF0000"/>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90580">
                <a:tc>
                  <a:txBody>
                    <a:bodyPr/>
                    <a:lstStyle/>
                    <a:p>
                      <a:pPr algn="ctr">
                        <a:lnSpc>
                          <a:spcPct val="115000"/>
                        </a:lnSpc>
                        <a:spcAft>
                          <a:spcPts val="0"/>
                        </a:spcAft>
                      </a:pPr>
                      <a:r>
                        <a:rPr lang="en-US" sz="1100">
                          <a:solidFill>
                            <a:schemeClr val="tx1"/>
                          </a:solidFill>
                          <a:effectLst/>
                        </a:rPr>
                        <a:t>12</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2</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Freeway</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420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540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7200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1800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100">
                          <a:solidFill>
                            <a:schemeClr val="tx1"/>
                          </a:solidFill>
                          <a:effectLst/>
                        </a:rPr>
                        <a:t>7200</a:t>
                      </a:r>
                      <a:endParaRPr lang="zh-CN" sz="1100">
                        <a:solidFill>
                          <a:schemeClr val="tx1"/>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0"/>
                        </a:spcAft>
                      </a:pPr>
                      <a:r>
                        <a:rPr lang="en-US" sz="1400" b="1" dirty="0">
                          <a:solidFill>
                            <a:srgbClr val="FF0000"/>
                          </a:solidFill>
                          <a:effectLst/>
                        </a:rPr>
                        <a:t>0.5</a:t>
                      </a:r>
                      <a:endParaRPr lang="zh-CN" sz="1400" b="1" dirty="0">
                        <a:solidFill>
                          <a:srgbClr val="FF0000"/>
                        </a:solidFill>
                        <a:effectLst/>
                        <a:latin typeface="Arial" panose="020B0604020202020204" pitchFamily="34" charset="0"/>
                        <a:ea typeface="SimSun" panose="02010600030101010101" pitchFamily="2" charset="-122"/>
                      </a:endParaRPr>
                    </a:p>
                  </a:txBody>
                  <a:tcPr marL="67795" marR="6779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237600"/>
            <a:ext cx="8679792" cy="7467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Step 3: View the traffic states of one path</a:t>
            </a:r>
            <a:endParaRPr lang="en-US" sz="2400" b="1" dirty="0">
              <a:latin typeface="Arial" panose="020B0604020202020204"/>
              <a:cs typeface="Arial" panose="020B0604020202020204"/>
            </a:endParaRPr>
          </a:p>
        </p:txBody>
      </p:sp>
      <p:sp>
        <p:nvSpPr>
          <p:cNvPr id="14"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16"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solidFill>
                  <a:srgbClr val="FF0000"/>
                </a:solidFill>
                <a:latin typeface="Arial" panose="020B0604020202020204"/>
                <a:cs typeface="Arial" panose="020B0604020202020204"/>
              </a:rPr>
              <a:t>Case 1: demand = supply (multiplier = 1.0)</a:t>
            </a:r>
            <a:endParaRPr lang="en-US" sz="2400" b="1" dirty="0">
              <a:solidFill>
                <a:srgbClr val="FF0000"/>
              </a:solidFill>
              <a:latin typeface="Arial" panose="020B0604020202020204"/>
              <a:cs typeface="Arial" panose="020B0604020202020204"/>
            </a:endParaRPr>
          </a:p>
        </p:txBody>
      </p:sp>
      <p:sp>
        <p:nvSpPr>
          <p:cNvPr id="17" name="Content Placeholder 2"/>
          <p:cNvSpPr>
            <a:spLocks noGrp="1"/>
          </p:cNvSpPr>
          <p:nvPr>
            <p:ph idx="1"/>
          </p:nvPr>
        </p:nvSpPr>
        <p:spPr>
          <a:xfrm>
            <a:off x="1863377" y="1984361"/>
            <a:ext cx="8553955" cy="1444639"/>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Choose a path in the network</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Click on the “Density Contour”, “Speed Contour”, and “V/C Contour” to analyze the details of this traffic assignment. </a:t>
            </a:r>
            <a:endParaRPr lang="en-US" sz="2400" dirty="0">
              <a:latin typeface="Arial" panose="020B0604020202020204"/>
              <a:cs typeface="Arial" panose="020B0604020202020204"/>
            </a:endParaRPr>
          </a:p>
        </p:txBody>
      </p:sp>
      <p:pic>
        <p:nvPicPr>
          <p:cNvPr id="9" name="Picture 44"/>
          <p:cNvPicPr/>
          <p:nvPr/>
        </p:nvPicPr>
        <p:blipFill>
          <a:blip r:embed="rId1"/>
          <a:stretch>
            <a:fillRect/>
          </a:stretch>
        </p:blipFill>
        <p:spPr>
          <a:xfrm>
            <a:off x="3010852" y="3509970"/>
            <a:ext cx="5919788" cy="3155943"/>
          </a:xfrm>
          <a:prstGeom prst="rect">
            <a:avLst/>
          </a:prstGeom>
          <a:ln w="3175">
            <a:solidFill>
              <a:schemeClr val="tx1"/>
            </a:solidFill>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237601"/>
            <a:ext cx="8679792" cy="765031"/>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3: View the traffic states of one path</a:t>
            </a:r>
            <a:endParaRPr lang="en-US" altLang="zh-CN" sz="2400" b="1" dirty="0">
              <a:latin typeface="Arial" panose="020B0604020202020204"/>
              <a:cs typeface="Arial" panose="020B0604020202020204"/>
            </a:endParaRPr>
          </a:p>
        </p:txBody>
      </p:sp>
      <p:sp>
        <p:nvSpPr>
          <p:cNvPr id="14"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16"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solidFill>
                  <a:srgbClr val="FF0000"/>
                </a:solidFill>
                <a:latin typeface="Arial" panose="020B0604020202020204"/>
                <a:cs typeface="Arial" panose="020B0604020202020204"/>
              </a:rPr>
              <a:t>Case 1: demand = supply (multiplier = 1.0)</a:t>
            </a:r>
            <a:endParaRPr lang="en-US" sz="2400" b="1" dirty="0">
              <a:solidFill>
                <a:srgbClr val="FF0000"/>
              </a:solidFill>
              <a:latin typeface="Arial" panose="020B0604020202020204"/>
              <a:cs typeface="Arial" panose="020B0604020202020204"/>
            </a:endParaRPr>
          </a:p>
        </p:txBody>
      </p:sp>
      <p:sp>
        <p:nvSpPr>
          <p:cNvPr id="17" name="Content Placeholder 2"/>
          <p:cNvSpPr>
            <a:spLocks noGrp="1"/>
          </p:cNvSpPr>
          <p:nvPr>
            <p:ph idx="1"/>
          </p:nvPr>
        </p:nvSpPr>
        <p:spPr>
          <a:xfrm>
            <a:off x="1863377" y="2066290"/>
            <a:ext cx="8553955" cy="2018030"/>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Similarly, other analyses can also be displayed easily.</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solidFill>
                  <a:srgbClr val="FF0000"/>
                </a:solidFill>
                <a:latin typeface="Arial" panose="020B0604020202020204"/>
                <a:cs typeface="Arial" panose="020B0604020202020204"/>
              </a:rPr>
              <a:t>link 9-&gt;10 and link 10-&gt;11 has a high density</a:t>
            </a:r>
            <a:r>
              <a:rPr lang="en-US" sz="2400" dirty="0">
                <a:latin typeface="Arial" panose="020B0604020202020204"/>
                <a:cs typeface="Arial" panose="020B0604020202020204"/>
              </a:rPr>
              <a:t>, which is consistent with the above “Total Volume over Capacity Ratio”.</a:t>
            </a:r>
            <a:endParaRPr lang="en-US" sz="2400" dirty="0">
              <a:latin typeface="Arial" panose="020B0604020202020204"/>
              <a:cs typeface="Arial" panose="020B0604020202020204"/>
            </a:endParaRPr>
          </a:p>
        </p:txBody>
      </p:sp>
      <p:pic>
        <p:nvPicPr>
          <p:cNvPr id="8" name="Picture 264"/>
          <p:cNvPicPr/>
          <p:nvPr/>
        </p:nvPicPr>
        <p:blipFill>
          <a:blip r:embed="rId1"/>
          <a:stretch>
            <a:fillRect/>
          </a:stretch>
        </p:blipFill>
        <p:spPr>
          <a:xfrm>
            <a:off x="3764280" y="3429000"/>
            <a:ext cx="4663440" cy="3266328"/>
          </a:xfrm>
          <a:prstGeom prst="rect">
            <a:avLst/>
          </a:prstGeom>
          <a:ln w="3175">
            <a:solidFill>
              <a:schemeClr val="tx1"/>
            </a:solidFill>
          </a:ln>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237601"/>
            <a:ext cx="8679792" cy="765031"/>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4: View link MOE of bottleneck links</a:t>
            </a:r>
            <a:endParaRPr lang="en-US" altLang="zh-CN" sz="2400" b="1" dirty="0">
              <a:latin typeface="Arial" panose="020B0604020202020204"/>
              <a:cs typeface="Arial" panose="020B0604020202020204"/>
            </a:endParaRPr>
          </a:p>
        </p:txBody>
      </p:sp>
      <p:sp>
        <p:nvSpPr>
          <p:cNvPr id="14"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16"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solidFill>
                  <a:srgbClr val="FF0000"/>
                </a:solidFill>
                <a:latin typeface="Arial" panose="020B0604020202020204"/>
                <a:cs typeface="Arial" panose="020B0604020202020204"/>
              </a:rPr>
              <a:t>Case 1: demand = supply (multiplier = 1.0)</a:t>
            </a:r>
            <a:endParaRPr lang="en-US" sz="2400" b="1" dirty="0">
              <a:solidFill>
                <a:srgbClr val="FF0000"/>
              </a:solidFill>
              <a:latin typeface="Arial" panose="020B0604020202020204"/>
              <a:cs typeface="Arial" panose="020B0604020202020204"/>
            </a:endParaRPr>
          </a:p>
        </p:txBody>
      </p:sp>
      <p:pic>
        <p:nvPicPr>
          <p:cNvPr id="9" name="image34.jpg"/>
          <p:cNvPicPr/>
          <p:nvPr/>
        </p:nvPicPr>
        <p:blipFill>
          <a:blip r:embed="rId1"/>
          <a:srcRect/>
          <a:stretch>
            <a:fillRect/>
          </a:stretch>
        </p:blipFill>
        <p:spPr>
          <a:xfrm>
            <a:off x="2000656" y="2706680"/>
            <a:ext cx="8314841" cy="3308677"/>
          </a:xfrm>
          <a:prstGeom prst="rect">
            <a:avLst/>
          </a:prstGeom>
          <a:ln w="3175">
            <a:solidFill>
              <a:schemeClr val="tx1"/>
            </a:solidFill>
          </a:ln>
        </p:spPr>
      </p:pic>
      <p:sp>
        <p:nvSpPr>
          <p:cNvPr id="12" name="Content Placeholder 2"/>
          <p:cNvSpPr>
            <a:spLocks noGrp="1"/>
          </p:cNvSpPr>
          <p:nvPr>
            <p:ph idx="1"/>
          </p:nvPr>
        </p:nvSpPr>
        <p:spPr>
          <a:xfrm>
            <a:off x="1863377" y="1984361"/>
            <a:ext cx="8553955" cy="1444639"/>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Simulated lane volume of link 8-&gt;9</a:t>
            </a:r>
            <a:endParaRPr lang="en-US" sz="2400"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237601"/>
            <a:ext cx="8679792" cy="765031"/>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4: View link MOE of bottleneck links</a:t>
            </a:r>
            <a:endParaRPr lang="en-US" altLang="zh-CN" sz="2400" b="1" dirty="0">
              <a:latin typeface="Arial" panose="020B0604020202020204"/>
              <a:cs typeface="Arial" panose="020B0604020202020204"/>
            </a:endParaRPr>
          </a:p>
        </p:txBody>
      </p:sp>
      <p:sp>
        <p:nvSpPr>
          <p:cNvPr id="14"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16"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solidFill>
                  <a:srgbClr val="FF0000"/>
                </a:solidFill>
                <a:latin typeface="Arial" panose="020B0604020202020204"/>
                <a:cs typeface="Arial" panose="020B0604020202020204"/>
              </a:rPr>
              <a:t>Case 1: demand = supply (multiplier = 1.0)</a:t>
            </a:r>
            <a:endParaRPr lang="en-US" sz="2400" b="1" dirty="0">
              <a:solidFill>
                <a:srgbClr val="FF0000"/>
              </a:solidFill>
              <a:latin typeface="Arial" panose="020B0604020202020204"/>
              <a:cs typeface="Arial" panose="020B0604020202020204"/>
            </a:endParaRPr>
          </a:p>
        </p:txBody>
      </p:sp>
      <p:sp>
        <p:nvSpPr>
          <p:cNvPr id="12" name="Content Placeholder 2"/>
          <p:cNvSpPr>
            <a:spLocks noGrp="1"/>
          </p:cNvSpPr>
          <p:nvPr>
            <p:ph idx="1"/>
          </p:nvPr>
        </p:nvSpPr>
        <p:spPr>
          <a:xfrm>
            <a:off x="1863377" y="1984361"/>
            <a:ext cx="8553955" cy="1444639"/>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Simulated speed of link 8-&gt;9</a:t>
            </a:r>
            <a:endParaRPr lang="en-US" sz="2400" dirty="0">
              <a:latin typeface="Arial" panose="020B0604020202020204"/>
              <a:cs typeface="Arial" panose="020B0604020202020204"/>
            </a:endParaRPr>
          </a:p>
        </p:txBody>
      </p:sp>
      <p:pic>
        <p:nvPicPr>
          <p:cNvPr id="8" name="Picture 16"/>
          <p:cNvPicPr/>
          <p:nvPr/>
        </p:nvPicPr>
        <p:blipFill>
          <a:blip r:embed="rId1">
            <a:extLst>
              <a:ext uri="{28A0092B-C50C-407E-A947-70E740481C1C}">
                <a14:useLocalDpi xmlns:a14="http://schemas.microsoft.com/office/drawing/2010/main" val="0"/>
              </a:ext>
            </a:extLst>
          </a:blip>
          <a:srcRect/>
          <a:stretch>
            <a:fillRect/>
          </a:stretch>
        </p:blipFill>
        <p:spPr bwMode="auto">
          <a:xfrm>
            <a:off x="1898089" y="2706679"/>
            <a:ext cx="8395822" cy="3404923"/>
          </a:xfrm>
          <a:prstGeom prst="rect">
            <a:avLst/>
          </a:prstGeom>
          <a:noFill/>
          <a:ln>
            <a:noFill/>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237601"/>
            <a:ext cx="8679792" cy="765031"/>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4: View link MOE of bottleneck links</a:t>
            </a:r>
            <a:endParaRPr lang="en-US" altLang="zh-CN" sz="2400" b="1" dirty="0">
              <a:latin typeface="Arial" panose="020B0604020202020204"/>
              <a:cs typeface="Arial" panose="020B0604020202020204"/>
            </a:endParaRPr>
          </a:p>
        </p:txBody>
      </p:sp>
      <p:sp>
        <p:nvSpPr>
          <p:cNvPr id="14"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16"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solidFill>
                  <a:srgbClr val="FF0000"/>
                </a:solidFill>
                <a:latin typeface="Arial" panose="020B0604020202020204"/>
                <a:cs typeface="Arial" panose="020B0604020202020204"/>
              </a:rPr>
              <a:t>Case 1: demand = supply (multiplier = 1.0)</a:t>
            </a:r>
            <a:endParaRPr lang="en-US" sz="2400" b="1" dirty="0">
              <a:solidFill>
                <a:srgbClr val="FF0000"/>
              </a:solidFill>
              <a:latin typeface="Arial" panose="020B0604020202020204"/>
              <a:cs typeface="Arial" panose="020B0604020202020204"/>
            </a:endParaRPr>
          </a:p>
        </p:txBody>
      </p:sp>
      <p:sp>
        <p:nvSpPr>
          <p:cNvPr id="12" name="Content Placeholder 2"/>
          <p:cNvSpPr>
            <a:spLocks noGrp="1"/>
          </p:cNvSpPr>
          <p:nvPr>
            <p:ph idx="1"/>
          </p:nvPr>
        </p:nvSpPr>
        <p:spPr>
          <a:xfrm>
            <a:off x="1863377" y="1984361"/>
            <a:ext cx="8553955" cy="1444639"/>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Simulated density of link 8-&gt;9</a:t>
            </a:r>
            <a:endParaRPr lang="en-US" sz="2400" dirty="0">
              <a:latin typeface="Arial" panose="020B0604020202020204"/>
              <a:cs typeface="Arial" panose="020B0604020202020204"/>
            </a:endParaRPr>
          </a:p>
        </p:txBody>
      </p:sp>
      <p:pic>
        <p:nvPicPr>
          <p:cNvPr id="9" name="image39.jpg"/>
          <p:cNvPicPr/>
          <p:nvPr/>
        </p:nvPicPr>
        <p:blipFill>
          <a:blip r:embed="rId1"/>
          <a:srcRect/>
          <a:stretch>
            <a:fillRect/>
          </a:stretch>
        </p:blipFill>
        <p:spPr>
          <a:xfrm>
            <a:off x="1878616" y="2779220"/>
            <a:ext cx="8379394" cy="3316781"/>
          </a:xfrm>
          <a:prstGeom prst="rect">
            <a:avLst/>
          </a:prstGeom>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283321"/>
            <a:ext cx="8679792" cy="74360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Graphical Method</a:t>
            </a:r>
            <a:endParaRPr lang="en-US" altLang="zh-CN" sz="2400" b="1" dirty="0">
              <a:latin typeface="Arial" panose="020B0604020202020204"/>
              <a:cs typeface="Arial" panose="020B0604020202020204"/>
            </a:endParaRPr>
          </a:p>
        </p:txBody>
      </p:sp>
      <p:sp>
        <p:nvSpPr>
          <p:cNvPr id="14"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16"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solidFill>
                  <a:srgbClr val="FF0000"/>
                </a:solidFill>
                <a:latin typeface="Arial" panose="020B0604020202020204"/>
                <a:cs typeface="Arial" panose="020B0604020202020204"/>
              </a:rPr>
              <a:t>Case 1: demand = supply (multiplier = 1.0)</a:t>
            </a:r>
            <a:endParaRPr lang="en-US" altLang="zh-CN" sz="2400" b="1" dirty="0">
              <a:solidFill>
                <a:srgbClr val="FF0000"/>
              </a:solidFill>
              <a:latin typeface="Arial" panose="020B0604020202020204"/>
              <a:cs typeface="Arial" panose="020B0604020202020204"/>
            </a:endParaRPr>
          </a:p>
        </p:txBody>
      </p:sp>
      <p:sp>
        <p:nvSpPr>
          <p:cNvPr id="2" name="矩形 1"/>
          <p:cNvSpPr/>
          <p:nvPr/>
        </p:nvSpPr>
        <p:spPr>
          <a:xfrm>
            <a:off x="4484368" y="4177015"/>
            <a:ext cx="3253741" cy="307777"/>
          </a:xfrm>
          <a:prstGeom prst="rect">
            <a:avLst/>
          </a:prstGeom>
        </p:spPr>
        <p:txBody>
          <a:bodyPr wrap="square">
            <a:spAutoFit/>
          </a:bodyPr>
          <a:lstStyle/>
          <a:p>
            <a:r>
              <a:rPr lang="en-US" altLang="zh-CN" sz="1400" dirty="0">
                <a:latin typeface="Times New Roman" panose="02020603050405020304" pitchFamily="18" charset="0"/>
                <a:ea typeface="SimSun" panose="02010600030101010101" pitchFamily="2" charset="-122"/>
              </a:rPr>
              <a:t>Vehicles’ trajectory in time-space diagram</a:t>
            </a:r>
            <a:endParaRPr lang="zh-CN" altLang="en-US" sz="1400" dirty="0"/>
          </a:p>
        </p:txBody>
      </p:sp>
      <p:sp>
        <p:nvSpPr>
          <p:cNvPr id="15" name="Content Placeholder 2"/>
          <p:cNvSpPr>
            <a:spLocks noGrp="1"/>
          </p:cNvSpPr>
          <p:nvPr>
            <p:ph idx="1"/>
          </p:nvPr>
        </p:nvSpPr>
        <p:spPr>
          <a:xfrm>
            <a:off x="1805436" y="4446054"/>
            <a:ext cx="8553955" cy="2111232"/>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Speed</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The speed of link 8-&gt;9 and link 9-&gt;10 is the free flow speed, 60 mph, because the demand is equal to the capacity for the two links.</a:t>
            </a:r>
            <a:endParaRPr lang="en-US" sz="2400" dirty="0">
              <a:latin typeface="Arial" panose="020B0604020202020204"/>
              <a:cs typeface="Arial" panose="020B0604020202020204"/>
            </a:endParaRPr>
          </a:p>
        </p:txBody>
      </p:sp>
      <p:pic>
        <p:nvPicPr>
          <p:cNvPr id="9" name="image43.jpg"/>
          <p:cNvPicPr/>
          <p:nvPr/>
        </p:nvPicPr>
        <p:blipFill>
          <a:blip r:embed="rId1"/>
          <a:srcRect/>
          <a:stretch>
            <a:fillRect/>
          </a:stretch>
        </p:blipFill>
        <p:spPr>
          <a:xfrm>
            <a:off x="4058604" y="1945777"/>
            <a:ext cx="3998592" cy="2209088"/>
          </a:xfrm>
          <a:prstGeom prst="rect">
            <a:avLst/>
          </a:prstGeom>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283321"/>
            <a:ext cx="8679792" cy="74360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Graphical Method</a:t>
            </a:r>
            <a:endParaRPr lang="en-US" altLang="zh-CN" sz="2400" b="1" dirty="0">
              <a:latin typeface="Arial" panose="020B0604020202020204"/>
              <a:cs typeface="Arial" panose="020B0604020202020204"/>
            </a:endParaRPr>
          </a:p>
        </p:txBody>
      </p:sp>
      <p:sp>
        <p:nvSpPr>
          <p:cNvPr id="14"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16"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solidFill>
                  <a:srgbClr val="FF0000"/>
                </a:solidFill>
                <a:latin typeface="Arial" panose="020B0604020202020204"/>
                <a:cs typeface="Arial" panose="020B0604020202020204"/>
              </a:rPr>
              <a:t>Case 1: demand = supply (multiplier = 1.0)</a:t>
            </a:r>
            <a:endParaRPr lang="en-US" altLang="zh-CN" sz="2400" b="1" dirty="0">
              <a:solidFill>
                <a:srgbClr val="FF0000"/>
              </a:solidFill>
              <a:latin typeface="Arial" panose="020B0604020202020204"/>
              <a:cs typeface="Arial" panose="020B0604020202020204"/>
            </a:endParaRPr>
          </a:p>
        </p:txBody>
      </p:sp>
      <p:sp>
        <p:nvSpPr>
          <p:cNvPr id="2" name="矩形 1"/>
          <p:cNvSpPr/>
          <p:nvPr/>
        </p:nvSpPr>
        <p:spPr>
          <a:xfrm>
            <a:off x="4484368" y="4177015"/>
            <a:ext cx="3253741" cy="307777"/>
          </a:xfrm>
          <a:prstGeom prst="rect">
            <a:avLst/>
          </a:prstGeom>
        </p:spPr>
        <p:txBody>
          <a:bodyPr wrap="square">
            <a:spAutoFit/>
          </a:bodyPr>
          <a:lstStyle/>
          <a:p>
            <a:r>
              <a:rPr lang="en-US" altLang="zh-CN" sz="1400" dirty="0">
                <a:latin typeface="Times New Roman" panose="02020603050405020304" pitchFamily="18" charset="0"/>
                <a:ea typeface="SimSun" panose="02010600030101010101" pitchFamily="2" charset="-122"/>
              </a:rPr>
              <a:t>Vehicles’ trajectory in time-space diagram</a:t>
            </a:r>
            <a:endParaRPr lang="zh-CN" altLang="en-US" sz="1400" dirty="0"/>
          </a:p>
        </p:txBody>
      </p:sp>
      <p:sp>
        <p:nvSpPr>
          <p:cNvPr id="15" name="Content Placeholder 2"/>
          <p:cNvSpPr>
            <a:spLocks noGrp="1"/>
          </p:cNvSpPr>
          <p:nvPr>
            <p:ph idx="1"/>
          </p:nvPr>
        </p:nvSpPr>
        <p:spPr>
          <a:xfrm>
            <a:off x="1805435" y="4177016"/>
            <a:ext cx="8611896" cy="2513345"/>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Density</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Link 8-&gt;9 is always at the state A and link 9-&gt;10 is at the state C, so its density is 60 </a:t>
            </a:r>
            <a:r>
              <a:rPr lang="en-US" sz="2400" dirty="0" err="1">
                <a:latin typeface="Arial" panose="020B0604020202020204"/>
                <a:cs typeface="Arial" panose="020B0604020202020204"/>
              </a:rPr>
              <a:t>vpmpl</a:t>
            </a:r>
            <a:r>
              <a:rPr lang="en-US" sz="2400" dirty="0">
                <a:latin typeface="Arial" panose="020B0604020202020204"/>
                <a:cs typeface="Arial" panose="020B0604020202020204"/>
              </a:rPr>
              <a:t>(link) for the both links.</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Meanwhile, about the density of each lane, link 8-&gt;9 is 20 </a:t>
            </a:r>
            <a:r>
              <a:rPr lang="en-US" sz="2400" dirty="0" err="1">
                <a:latin typeface="Arial" panose="020B0604020202020204"/>
                <a:cs typeface="Arial" panose="020B0604020202020204"/>
              </a:rPr>
              <a:t>vpmpl</a:t>
            </a:r>
            <a:r>
              <a:rPr lang="en-US" sz="2400" dirty="0">
                <a:latin typeface="Arial" panose="020B0604020202020204"/>
                <a:cs typeface="Arial" panose="020B0604020202020204"/>
              </a:rPr>
              <a:t>(lane) and link 9-&gt;10 is 30 </a:t>
            </a:r>
            <a:r>
              <a:rPr lang="en-US" sz="2400" dirty="0" err="1">
                <a:latin typeface="Arial" panose="020B0604020202020204"/>
                <a:cs typeface="Arial" panose="020B0604020202020204"/>
              </a:rPr>
              <a:t>vpmpl</a:t>
            </a:r>
            <a:r>
              <a:rPr lang="en-US" sz="2400" dirty="0">
                <a:latin typeface="Arial" panose="020B0604020202020204"/>
                <a:cs typeface="Arial" panose="020B0604020202020204"/>
              </a:rPr>
              <a:t>(lane).</a:t>
            </a:r>
            <a:endParaRPr lang="en-US" sz="2400" dirty="0">
              <a:latin typeface="Arial" panose="020B0604020202020204"/>
              <a:cs typeface="Arial" panose="020B0604020202020204"/>
            </a:endParaRPr>
          </a:p>
        </p:txBody>
      </p:sp>
      <p:pic>
        <p:nvPicPr>
          <p:cNvPr id="11" name="image43.jpg"/>
          <p:cNvPicPr/>
          <p:nvPr/>
        </p:nvPicPr>
        <p:blipFill>
          <a:blip r:embed="rId1"/>
          <a:srcRect/>
          <a:stretch>
            <a:fillRect/>
          </a:stretch>
        </p:blipFill>
        <p:spPr>
          <a:xfrm>
            <a:off x="4058604" y="1945777"/>
            <a:ext cx="3998592" cy="2209088"/>
          </a:xfrm>
          <a:prstGeom prst="rect">
            <a:avLst/>
          </a:prstGeom>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283321"/>
            <a:ext cx="8679792" cy="74360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Graphical Method</a:t>
            </a:r>
            <a:endParaRPr lang="en-US" altLang="zh-CN" sz="2400" b="1" dirty="0">
              <a:latin typeface="Arial" panose="020B0604020202020204"/>
              <a:cs typeface="Arial" panose="020B0604020202020204"/>
            </a:endParaRPr>
          </a:p>
        </p:txBody>
      </p:sp>
      <p:sp>
        <p:nvSpPr>
          <p:cNvPr id="14"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16"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solidFill>
                  <a:srgbClr val="FF0000"/>
                </a:solidFill>
                <a:latin typeface="Arial" panose="020B0604020202020204"/>
                <a:cs typeface="Arial" panose="020B0604020202020204"/>
              </a:rPr>
              <a:t>Case 1: demand = supply (multiplier = 1.0)</a:t>
            </a:r>
            <a:endParaRPr lang="en-US" altLang="zh-CN" sz="2400" b="1" dirty="0">
              <a:solidFill>
                <a:srgbClr val="FF0000"/>
              </a:solidFill>
              <a:latin typeface="Arial" panose="020B0604020202020204"/>
              <a:cs typeface="Arial" panose="020B0604020202020204"/>
            </a:endParaRPr>
          </a:p>
        </p:txBody>
      </p:sp>
      <p:sp>
        <p:nvSpPr>
          <p:cNvPr id="2" name="矩形 1"/>
          <p:cNvSpPr/>
          <p:nvPr/>
        </p:nvSpPr>
        <p:spPr>
          <a:xfrm>
            <a:off x="4484368" y="4177015"/>
            <a:ext cx="3253741" cy="307777"/>
          </a:xfrm>
          <a:prstGeom prst="rect">
            <a:avLst/>
          </a:prstGeom>
        </p:spPr>
        <p:txBody>
          <a:bodyPr wrap="square">
            <a:spAutoFit/>
          </a:bodyPr>
          <a:lstStyle/>
          <a:p>
            <a:r>
              <a:rPr lang="en-US" altLang="zh-CN" sz="1400" dirty="0">
                <a:latin typeface="Times New Roman" panose="02020603050405020304" pitchFamily="18" charset="0"/>
                <a:ea typeface="SimSun" panose="02010600030101010101" pitchFamily="2" charset="-122"/>
              </a:rPr>
              <a:t>Vehicles’ trajectory in time-space diagram</a:t>
            </a:r>
            <a:endParaRPr lang="zh-CN" altLang="en-US" sz="1400" dirty="0"/>
          </a:p>
        </p:txBody>
      </p:sp>
      <p:sp>
        <p:nvSpPr>
          <p:cNvPr id="15" name="Content Placeholder 2"/>
          <p:cNvSpPr>
            <a:spLocks noGrp="1"/>
          </p:cNvSpPr>
          <p:nvPr>
            <p:ph idx="1"/>
          </p:nvPr>
        </p:nvSpPr>
        <p:spPr>
          <a:xfrm>
            <a:off x="1805435" y="4491774"/>
            <a:ext cx="8611896" cy="1499292"/>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Propagation time: N/A</a:t>
            </a:r>
            <a:endParaRPr lang="en-US" sz="2400" dirty="0">
              <a:latin typeface="Arial" panose="020B0604020202020204"/>
              <a:cs typeface="Arial" panose="020B0604020202020204"/>
            </a:endParaRPr>
          </a:p>
        </p:txBody>
      </p:sp>
      <p:pic>
        <p:nvPicPr>
          <p:cNvPr id="9" name="image43.jpg"/>
          <p:cNvPicPr/>
          <p:nvPr/>
        </p:nvPicPr>
        <p:blipFill>
          <a:blip r:embed="rId1"/>
          <a:srcRect/>
          <a:stretch>
            <a:fillRect/>
          </a:stretch>
        </p:blipFill>
        <p:spPr>
          <a:xfrm>
            <a:off x="4058604" y="1945777"/>
            <a:ext cx="3998592" cy="2209088"/>
          </a:xfrm>
          <a:prstGeom prst="rect">
            <a:avLst/>
          </a:prstGeom>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237601"/>
            <a:ext cx="8679792" cy="765031"/>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1: Check the value of traffic demand</a:t>
            </a:r>
            <a:endParaRPr lang="en-US" altLang="zh-CN" sz="2400" b="1" dirty="0">
              <a:latin typeface="Arial" panose="020B0604020202020204"/>
              <a:cs typeface="Arial" panose="020B0604020202020204"/>
            </a:endParaRPr>
          </a:p>
        </p:txBody>
      </p:sp>
      <p:sp>
        <p:nvSpPr>
          <p:cNvPr id="14"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16"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solidFill>
                  <a:srgbClr val="FF0000"/>
                </a:solidFill>
                <a:latin typeface="Arial" panose="020B0604020202020204"/>
                <a:cs typeface="Arial" panose="020B0604020202020204"/>
              </a:rPr>
              <a:t>Case 2: demand &gt; supply (multiplier = 1.2)</a:t>
            </a:r>
            <a:endParaRPr lang="en-US" sz="2400" b="1" dirty="0">
              <a:solidFill>
                <a:srgbClr val="FF0000"/>
              </a:solidFill>
              <a:latin typeface="Arial" panose="020B0604020202020204"/>
              <a:cs typeface="Arial" panose="020B0604020202020204"/>
            </a:endParaRPr>
          </a:p>
        </p:txBody>
      </p:sp>
      <p:sp>
        <p:nvSpPr>
          <p:cNvPr id="12" name="Content Placeholder 2"/>
          <p:cNvSpPr>
            <a:spLocks noGrp="1"/>
          </p:cNvSpPr>
          <p:nvPr>
            <p:ph idx="1"/>
          </p:nvPr>
        </p:nvSpPr>
        <p:spPr>
          <a:xfrm>
            <a:off x="1863377" y="1984360"/>
            <a:ext cx="8553955" cy="2557160"/>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When the demand multiplier is 1.2, the hourly OD demand is 0.5*7200*1.2 (4320). </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The limit capacity of the path 1 is 3600, </a:t>
            </a:r>
            <a:r>
              <a:rPr lang="en-US" sz="2400" dirty="0">
                <a:solidFill>
                  <a:srgbClr val="FF0000"/>
                </a:solidFill>
                <a:latin typeface="Arial" panose="020B0604020202020204"/>
                <a:cs typeface="Arial" panose="020B0604020202020204"/>
              </a:rPr>
              <a:t>so now the demand is slightly higher than the path capacity. </a:t>
            </a:r>
            <a:endParaRPr lang="en-US" sz="2400" dirty="0">
              <a:solidFill>
                <a:srgbClr val="FF0000"/>
              </a:solidFill>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As a result, a traffic congestion is formed and further propagated to the upstream corridor. </a:t>
            </a:r>
            <a:endParaRPr lang="en-US" sz="2400"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1828800" y="0"/>
            <a:ext cx="8229600" cy="1143000"/>
          </a:xfrm>
        </p:spPr>
        <p:txBody>
          <a:bodyPr>
            <a:normAutofit fontScale="90000"/>
          </a:bodyPr>
          <a:lstStyle/>
          <a:p>
            <a:pPr eaLnBrk="1" hangingPunct="1"/>
            <a:r>
              <a:rPr lang="en-US" sz="4000" dirty="0"/>
              <a:t>Illustration of N-Curve Computation For Tracking Queue Spillback</a:t>
            </a:r>
            <a:endParaRPr lang="en-US" sz="4000" dirty="0"/>
          </a:p>
        </p:txBody>
      </p:sp>
      <p:graphicFrame>
        <p:nvGraphicFramePr>
          <p:cNvPr id="3074" name="Object 3"/>
          <p:cNvGraphicFramePr>
            <a:graphicFrameLocks noGrp="1" noChangeAspect="1"/>
          </p:cNvGraphicFramePr>
          <p:nvPr>
            <p:ph type="body" idx="1"/>
          </p:nvPr>
        </p:nvGraphicFramePr>
        <p:xfrm>
          <a:off x="2141539" y="1524000"/>
          <a:ext cx="7754937" cy="5372100"/>
        </p:xfrm>
        <a:graphic>
          <a:graphicData uri="http://schemas.openxmlformats.org/presentationml/2006/ole">
            <mc:AlternateContent xmlns:mc="http://schemas.openxmlformats.org/markup-compatibility/2006">
              <mc:Choice xmlns:v="urn:schemas-microsoft-com:vml" Requires="v">
                <p:oleObj spid="_x0000_s18436" name="Visio" r:id="rId1" imgW="5154930" imgH="3576955" progId="Visio.Drawing.11">
                  <p:embed/>
                </p:oleObj>
              </mc:Choice>
              <mc:Fallback>
                <p:oleObj name="Visio" r:id="rId1" imgW="5154930" imgH="3576955" progId="Visio.Drawing.11">
                  <p:embed/>
                  <p:pic>
                    <p:nvPicPr>
                      <p:cNvPr id="0" name="Picture 184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539" y="1524000"/>
                        <a:ext cx="7754937" cy="537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Slide Number Placeholder 4"/>
          <p:cNvSpPr>
            <a:spLocks noGrp="1"/>
          </p:cNvSpPr>
          <p:nvPr>
            <p:ph type="sldNum" sz="quarter" idx="4294967295"/>
          </p:nvPr>
        </p:nvSpPr>
        <p:spPr>
          <a:xfrm>
            <a:off x="2136648" y="6356350"/>
            <a:ext cx="1981200" cy="365760"/>
          </a:xfrm>
          <a:prstGeom prst="rect">
            <a:avLst/>
          </a:prstGeom>
        </p:spPr>
        <p:txBody>
          <a:bodyPr/>
          <a:lstStyle/>
          <a:p>
            <a:fld id="{FCB87AD2-5AAF-4056-A4F1-F697BC41789D}" type="slidenum">
              <a:rPr lang="en-US" smtClean="0"/>
            </a:fld>
            <a:endParaRPr 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237601"/>
            <a:ext cx="8679792" cy="765031"/>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2: Setup simulation settings</a:t>
            </a:r>
            <a:endParaRPr lang="en-US" altLang="zh-CN" sz="2400" b="1" dirty="0">
              <a:latin typeface="Arial" panose="020B0604020202020204"/>
              <a:cs typeface="Arial" panose="020B0604020202020204"/>
            </a:endParaRPr>
          </a:p>
        </p:txBody>
      </p:sp>
      <p:sp>
        <p:nvSpPr>
          <p:cNvPr id="14"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16"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solidFill>
                  <a:srgbClr val="FF0000"/>
                </a:solidFill>
                <a:latin typeface="Arial" panose="020B0604020202020204"/>
                <a:cs typeface="Arial" panose="020B0604020202020204"/>
              </a:rPr>
              <a:t>Case 2: demand &gt; supply (multiplier = 1.2)</a:t>
            </a:r>
            <a:endParaRPr lang="en-US" altLang="zh-CN" sz="2400" b="1" dirty="0">
              <a:solidFill>
                <a:srgbClr val="FF0000"/>
              </a:solidFill>
              <a:latin typeface="Arial" panose="020B0604020202020204"/>
              <a:cs typeface="Arial" panose="020B0604020202020204"/>
            </a:endParaRPr>
          </a:p>
        </p:txBody>
      </p:sp>
      <p:sp>
        <p:nvSpPr>
          <p:cNvPr id="12" name="Content Placeholder 2"/>
          <p:cNvSpPr>
            <a:spLocks noGrp="1"/>
          </p:cNvSpPr>
          <p:nvPr>
            <p:ph idx="1"/>
          </p:nvPr>
        </p:nvSpPr>
        <p:spPr>
          <a:xfrm>
            <a:off x="1863377" y="1984361"/>
            <a:ext cx="8553955" cy="1444639"/>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Go to input_demad_file_list.csv</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Change the loading multiplier to 1.2 in the excel sheet</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Run the simulation for 1 iteration.</a:t>
            </a:r>
            <a:endParaRPr lang="en-US" sz="2400"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237601"/>
            <a:ext cx="8679792" cy="765031"/>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3: View link MOE of path 1</a:t>
            </a:r>
            <a:endParaRPr lang="en-US" altLang="zh-CN" sz="2400" b="1" dirty="0">
              <a:latin typeface="Arial" panose="020B0604020202020204"/>
              <a:cs typeface="Arial" panose="020B0604020202020204"/>
            </a:endParaRPr>
          </a:p>
        </p:txBody>
      </p:sp>
      <p:sp>
        <p:nvSpPr>
          <p:cNvPr id="14"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16"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solidFill>
                  <a:srgbClr val="FF0000"/>
                </a:solidFill>
                <a:latin typeface="Arial" panose="020B0604020202020204"/>
                <a:cs typeface="Arial" panose="020B0604020202020204"/>
              </a:rPr>
              <a:t>Case 2: demand &gt; supply (multiplier = 1.2)</a:t>
            </a:r>
            <a:endParaRPr lang="en-US" altLang="zh-CN" sz="2400" b="1" dirty="0">
              <a:solidFill>
                <a:srgbClr val="FF0000"/>
              </a:solidFill>
              <a:latin typeface="Arial" panose="020B0604020202020204"/>
              <a:cs typeface="Arial" panose="020B0604020202020204"/>
            </a:endParaRPr>
          </a:p>
        </p:txBody>
      </p:sp>
      <p:sp>
        <p:nvSpPr>
          <p:cNvPr id="12" name="Content Placeholder 2"/>
          <p:cNvSpPr>
            <a:spLocks noGrp="1"/>
          </p:cNvSpPr>
          <p:nvPr>
            <p:ph idx="1"/>
          </p:nvPr>
        </p:nvSpPr>
        <p:spPr>
          <a:xfrm>
            <a:off x="1863376" y="1984360"/>
            <a:ext cx="8804624" cy="2435240"/>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traffic congestion starts from link 8-&gt;9, and then propagates back to upstream links</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Then the traffic jam reaches the starting link 1-&gt;3 (without further space to accommodate the congestion), leading to continuously increasing density</a:t>
            </a:r>
            <a:endParaRPr lang="en-US" sz="2400" dirty="0">
              <a:latin typeface="Arial" panose="020B0604020202020204"/>
              <a:cs typeface="Arial" panose="020B0604020202020204"/>
            </a:endParaRPr>
          </a:p>
        </p:txBody>
      </p:sp>
      <p:pic>
        <p:nvPicPr>
          <p:cNvPr id="11" name="image10.jpg"/>
          <p:cNvPicPr/>
          <p:nvPr/>
        </p:nvPicPr>
        <p:blipFill>
          <a:blip r:embed="rId1"/>
          <a:srcRect/>
          <a:stretch>
            <a:fillRect/>
          </a:stretch>
        </p:blipFill>
        <p:spPr>
          <a:xfrm>
            <a:off x="3592186" y="4044095"/>
            <a:ext cx="4970499" cy="2804380"/>
          </a:xfrm>
          <a:prstGeom prst="rect">
            <a:avLst/>
          </a:prstGeom>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237601"/>
            <a:ext cx="8679792" cy="765031"/>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4: View link MOE of bottleneck links</a:t>
            </a:r>
            <a:endParaRPr lang="en-US" altLang="zh-CN" sz="2400" b="1" dirty="0">
              <a:latin typeface="Arial" panose="020B0604020202020204"/>
              <a:cs typeface="Arial" panose="020B0604020202020204"/>
            </a:endParaRPr>
          </a:p>
        </p:txBody>
      </p:sp>
      <p:sp>
        <p:nvSpPr>
          <p:cNvPr id="14"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16"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solidFill>
                  <a:srgbClr val="FF0000"/>
                </a:solidFill>
                <a:latin typeface="Arial" panose="020B0604020202020204"/>
                <a:cs typeface="Arial" panose="020B0604020202020204"/>
              </a:rPr>
              <a:t>Case 2: demand &gt; supply (multiplier = 1.2)</a:t>
            </a:r>
            <a:endParaRPr lang="en-US" altLang="zh-CN" sz="2400" b="1" dirty="0">
              <a:solidFill>
                <a:srgbClr val="FF0000"/>
              </a:solidFill>
              <a:latin typeface="Arial" panose="020B0604020202020204"/>
              <a:cs typeface="Arial" panose="020B0604020202020204"/>
            </a:endParaRPr>
          </a:p>
        </p:txBody>
      </p:sp>
      <p:sp>
        <p:nvSpPr>
          <p:cNvPr id="12" name="Content Placeholder 2"/>
          <p:cNvSpPr>
            <a:spLocks noGrp="1"/>
          </p:cNvSpPr>
          <p:nvPr>
            <p:ph idx="1"/>
          </p:nvPr>
        </p:nvSpPr>
        <p:spPr>
          <a:xfrm>
            <a:off x="1863377" y="1984361"/>
            <a:ext cx="8553955" cy="1444639"/>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Simulated speed of link 8-&gt;9</a:t>
            </a:r>
            <a:endParaRPr lang="en-US" sz="2400" dirty="0">
              <a:latin typeface="Arial" panose="020B0604020202020204"/>
              <a:cs typeface="Arial" panose="020B0604020202020204"/>
            </a:endParaRPr>
          </a:p>
        </p:txBody>
      </p:sp>
      <p:pic>
        <p:nvPicPr>
          <p:cNvPr id="8" name="image11.jpg"/>
          <p:cNvPicPr/>
          <p:nvPr/>
        </p:nvPicPr>
        <p:blipFill>
          <a:blip r:embed="rId1"/>
          <a:srcRect/>
          <a:stretch>
            <a:fillRect/>
          </a:stretch>
        </p:blipFill>
        <p:spPr>
          <a:xfrm>
            <a:off x="1863377" y="2706680"/>
            <a:ext cx="8576611" cy="3450281"/>
          </a:xfrm>
          <a:prstGeom prst="rect">
            <a:avLst/>
          </a:prstGeom>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237601"/>
            <a:ext cx="8679792" cy="765031"/>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4: View link MOE of bottleneck links</a:t>
            </a:r>
            <a:endParaRPr lang="en-US" altLang="zh-CN" sz="2400" b="1" dirty="0">
              <a:latin typeface="Arial" panose="020B0604020202020204"/>
              <a:cs typeface="Arial" panose="020B0604020202020204"/>
            </a:endParaRPr>
          </a:p>
        </p:txBody>
      </p:sp>
      <p:sp>
        <p:nvSpPr>
          <p:cNvPr id="14"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16"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solidFill>
                  <a:srgbClr val="FF0000"/>
                </a:solidFill>
                <a:latin typeface="Arial" panose="020B0604020202020204"/>
                <a:cs typeface="Arial" panose="020B0604020202020204"/>
              </a:rPr>
              <a:t>Case 2: demand &gt; supply (multiplier = 1.2)</a:t>
            </a:r>
            <a:endParaRPr lang="en-US" altLang="zh-CN" sz="2400" b="1" dirty="0">
              <a:solidFill>
                <a:srgbClr val="FF0000"/>
              </a:solidFill>
              <a:latin typeface="Arial" panose="020B0604020202020204"/>
              <a:cs typeface="Arial" panose="020B0604020202020204"/>
            </a:endParaRPr>
          </a:p>
        </p:txBody>
      </p:sp>
      <p:sp>
        <p:nvSpPr>
          <p:cNvPr id="12" name="Content Placeholder 2"/>
          <p:cNvSpPr>
            <a:spLocks noGrp="1"/>
          </p:cNvSpPr>
          <p:nvPr>
            <p:ph idx="1"/>
          </p:nvPr>
        </p:nvSpPr>
        <p:spPr>
          <a:xfrm>
            <a:off x="1863377" y="1984361"/>
            <a:ext cx="8553955" cy="1444639"/>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Simulated density of link 8-&gt;9</a:t>
            </a:r>
            <a:endParaRPr lang="en-US" sz="2400" dirty="0">
              <a:latin typeface="Arial" panose="020B0604020202020204"/>
              <a:cs typeface="Arial" panose="020B0604020202020204"/>
            </a:endParaRPr>
          </a:p>
        </p:txBody>
      </p:sp>
      <p:pic>
        <p:nvPicPr>
          <p:cNvPr id="8" name="image13.jpg"/>
          <p:cNvPicPr/>
          <p:nvPr/>
        </p:nvPicPr>
        <p:blipFill>
          <a:blip r:embed="rId1"/>
          <a:srcRect/>
          <a:stretch>
            <a:fillRect/>
          </a:stretch>
        </p:blipFill>
        <p:spPr>
          <a:xfrm>
            <a:off x="1863377" y="2706679"/>
            <a:ext cx="8605419" cy="3435041"/>
          </a:xfrm>
          <a:prstGeom prst="rect">
            <a:avLst/>
          </a:prstGeom>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237601"/>
            <a:ext cx="8679792" cy="1127447"/>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5: Describe traffic speed and density evolutions on links 7-&gt;8 and 8-&gt;9, Calculate the traffic congestion speed</a:t>
            </a:r>
            <a:endParaRPr lang="en-US" altLang="zh-CN" sz="2400" b="1" dirty="0">
              <a:latin typeface="Arial" panose="020B0604020202020204"/>
              <a:cs typeface="Arial" panose="020B0604020202020204"/>
            </a:endParaRPr>
          </a:p>
        </p:txBody>
      </p:sp>
      <p:sp>
        <p:nvSpPr>
          <p:cNvPr id="14"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16"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solidFill>
                  <a:srgbClr val="FF0000"/>
                </a:solidFill>
                <a:latin typeface="Arial" panose="020B0604020202020204"/>
                <a:cs typeface="Arial" panose="020B0604020202020204"/>
              </a:rPr>
              <a:t>Case 2: demand &gt; supply (multiplier = 1.2)</a:t>
            </a:r>
            <a:endParaRPr lang="en-US" altLang="zh-CN" sz="2400" b="1" dirty="0">
              <a:solidFill>
                <a:srgbClr val="FF0000"/>
              </a:solidFill>
              <a:latin typeface="Arial" panose="020B0604020202020204"/>
              <a:cs typeface="Arial" panose="020B0604020202020204"/>
            </a:endParaRPr>
          </a:p>
        </p:txBody>
      </p:sp>
      <p:sp>
        <p:nvSpPr>
          <p:cNvPr id="12" name="Content Placeholder 2"/>
          <p:cNvSpPr>
            <a:spLocks noGrp="1"/>
          </p:cNvSpPr>
          <p:nvPr>
            <p:ph idx="1"/>
          </p:nvPr>
        </p:nvSpPr>
        <p:spPr>
          <a:xfrm>
            <a:off x="1863377" y="2334880"/>
            <a:ext cx="8553955" cy="2298080"/>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The speed of link 8-&gt;9 changes from 60 mph to 15 mph in the first 20 min, and its density increases from 24 </a:t>
            </a:r>
            <a:r>
              <a:rPr lang="en-US" sz="2400" dirty="0" err="1">
                <a:latin typeface="Arial" panose="020B0604020202020204"/>
                <a:cs typeface="Arial" panose="020B0604020202020204"/>
              </a:rPr>
              <a:t>vpmpl</a:t>
            </a:r>
            <a:r>
              <a:rPr lang="en-US" sz="2400" dirty="0">
                <a:latin typeface="Arial" panose="020B0604020202020204"/>
                <a:cs typeface="Arial" panose="020B0604020202020204"/>
              </a:rPr>
              <a:t> to 80 </a:t>
            </a:r>
            <a:r>
              <a:rPr lang="en-US" sz="2400" dirty="0" err="1">
                <a:latin typeface="Arial" panose="020B0604020202020204"/>
                <a:cs typeface="Arial" panose="020B0604020202020204"/>
              </a:rPr>
              <a:t>vpmpl</a:t>
            </a:r>
            <a:r>
              <a:rPr lang="en-US" sz="2400" dirty="0">
                <a:latin typeface="Arial" panose="020B0604020202020204"/>
                <a:cs typeface="Arial" panose="020B0604020202020204"/>
              </a:rPr>
              <a:t>.</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To calculate traffic congestion propagation speed, we need to measure the propagation time and link length (1 mile)</a:t>
            </a:r>
            <a:endParaRPr lang="en-US" sz="2400"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237601"/>
            <a:ext cx="8679792" cy="1127447"/>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5: Describe traffic speed and density evolutions on links 7-&gt;8 and 8-&gt;9, Calculate the traffic congestion speed</a:t>
            </a:r>
            <a:endParaRPr lang="en-US" altLang="zh-CN" sz="2400" b="1" dirty="0">
              <a:latin typeface="Arial" panose="020B0604020202020204"/>
              <a:cs typeface="Arial" panose="020B0604020202020204"/>
            </a:endParaRPr>
          </a:p>
        </p:txBody>
      </p:sp>
      <p:sp>
        <p:nvSpPr>
          <p:cNvPr id="14"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16"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solidFill>
                  <a:srgbClr val="FF0000"/>
                </a:solidFill>
                <a:latin typeface="Arial" panose="020B0604020202020204"/>
                <a:cs typeface="Arial" panose="020B0604020202020204"/>
              </a:rPr>
              <a:t>Case 2: demand &gt; supply (multiplier = 1.2)</a:t>
            </a:r>
            <a:endParaRPr lang="en-US" altLang="zh-CN" sz="2400" b="1" dirty="0">
              <a:solidFill>
                <a:srgbClr val="FF0000"/>
              </a:solidFill>
              <a:latin typeface="Arial" panose="020B0604020202020204"/>
              <a:cs typeface="Arial" panose="020B0604020202020204"/>
            </a:endParaRPr>
          </a:p>
        </p:txBody>
      </p:sp>
      <p:sp>
        <p:nvSpPr>
          <p:cNvPr id="12" name="Content Placeholder 2"/>
          <p:cNvSpPr>
            <a:spLocks noGrp="1"/>
          </p:cNvSpPr>
          <p:nvPr>
            <p:ph idx="1"/>
          </p:nvPr>
        </p:nvSpPr>
        <p:spPr>
          <a:xfrm>
            <a:off x="1863377" y="2334880"/>
            <a:ext cx="8553955" cy="2099960"/>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Select two links simultaneously, link 8-&gt;9 and link 7-&gt;8.</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Using key combination “ctrl +mouse click”, we can obtain the link MOE plot and then measure the queue propagation time. </a:t>
            </a:r>
            <a:endParaRPr lang="en-US" sz="2400" dirty="0">
              <a:latin typeface="Arial" panose="020B0604020202020204"/>
              <a:cs typeface="Arial" panose="020B0604020202020204"/>
            </a:endParaRPr>
          </a:p>
        </p:txBody>
      </p:sp>
      <p:pic>
        <p:nvPicPr>
          <p:cNvPr id="8" name="image15.jpg"/>
          <p:cNvPicPr/>
          <p:nvPr/>
        </p:nvPicPr>
        <p:blipFill>
          <a:blip r:embed="rId1"/>
          <a:srcRect/>
          <a:stretch>
            <a:fillRect/>
          </a:stretch>
        </p:blipFill>
        <p:spPr>
          <a:xfrm>
            <a:off x="2763121" y="4069081"/>
            <a:ext cx="6518303" cy="2560320"/>
          </a:xfrm>
          <a:prstGeom prst="rect">
            <a:avLst/>
          </a:prstGeom>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237601"/>
            <a:ext cx="8679792" cy="1127447"/>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5: Describe traffic speed and density evolutions on links 7-&gt;8 and 8-&gt;9, Calculate the traffic congestion speed</a:t>
            </a:r>
            <a:endParaRPr lang="en-US" altLang="zh-CN" sz="2400" b="1" dirty="0">
              <a:latin typeface="Arial" panose="020B0604020202020204"/>
              <a:cs typeface="Arial" panose="020B0604020202020204"/>
            </a:endParaRPr>
          </a:p>
        </p:txBody>
      </p:sp>
      <p:sp>
        <p:nvSpPr>
          <p:cNvPr id="14"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16"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solidFill>
                  <a:srgbClr val="FF0000"/>
                </a:solidFill>
                <a:latin typeface="Arial" panose="020B0604020202020204"/>
                <a:cs typeface="Arial" panose="020B0604020202020204"/>
              </a:rPr>
              <a:t>Case 2: demand &gt; supply (multiplier = 1.2)</a:t>
            </a:r>
            <a:endParaRPr lang="en-US" altLang="zh-CN" sz="2400" b="1" dirty="0">
              <a:solidFill>
                <a:srgbClr val="FF0000"/>
              </a:solidFill>
              <a:latin typeface="Arial" panose="020B0604020202020204"/>
              <a:cs typeface="Arial" panose="020B0604020202020204"/>
            </a:endParaRPr>
          </a:p>
        </p:txBody>
      </p:sp>
      <p:sp>
        <p:nvSpPr>
          <p:cNvPr id="12" name="Content Placeholder 2"/>
          <p:cNvSpPr>
            <a:spLocks noGrp="1"/>
          </p:cNvSpPr>
          <p:nvPr>
            <p:ph idx="1"/>
          </p:nvPr>
        </p:nvSpPr>
        <p:spPr>
          <a:xfrm>
            <a:off x="1863376" y="2334880"/>
            <a:ext cx="8804624" cy="3486800"/>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One can also precisely measure the exact propagation time duration using exported link MOE csv file. </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When the density (link 8-&gt;9) becomes 80, the corresponding time is 441min.</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When the density (link 7-&gt;8) becomes 80, the corresponding time is 455 min.</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solidFill>
                  <a:srgbClr val="FF0000"/>
                </a:solidFill>
                <a:latin typeface="Arial" panose="020B0604020202020204"/>
                <a:cs typeface="Arial" panose="020B0604020202020204"/>
              </a:rPr>
              <a:t>Thus, the propagation time duration is 14 min.</a:t>
            </a:r>
            <a:endParaRPr lang="en-US" sz="2400" dirty="0">
              <a:solidFill>
                <a:srgbClr val="FF0000"/>
              </a:solidFill>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endParaRPr lang="en-US" sz="2400"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283321"/>
            <a:ext cx="8679792" cy="74360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Graphical Method</a:t>
            </a:r>
            <a:endParaRPr lang="en-US" altLang="zh-CN" sz="2400" b="1" dirty="0">
              <a:latin typeface="Arial" panose="020B0604020202020204"/>
              <a:cs typeface="Arial" panose="020B0604020202020204"/>
            </a:endParaRPr>
          </a:p>
        </p:txBody>
      </p:sp>
      <p:sp>
        <p:nvSpPr>
          <p:cNvPr id="14"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16"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solidFill>
                  <a:srgbClr val="FF0000"/>
                </a:solidFill>
                <a:latin typeface="Arial" panose="020B0604020202020204"/>
                <a:cs typeface="Arial" panose="020B0604020202020204"/>
              </a:rPr>
              <a:t>Case 2: demand &gt; supply (multiplier = 1.2)</a:t>
            </a:r>
            <a:endParaRPr lang="en-US" altLang="zh-CN" sz="2400" b="1" dirty="0">
              <a:solidFill>
                <a:srgbClr val="FF0000"/>
              </a:solidFill>
              <a:latin typeface="Arial" panose="020B0604020202020204"/>
              <a:cs typeface="Arial" panose="020B0604020202020204"/>
            </a:endParaRPr>
          </a:p>
        </p:txBody>
      </p:sp>
      <p:sp>
        <p:nvSpPr>
          <p:cNvPr id="12" name="Content Placeholder 2"/>
          <p:cNvSpPr>
            <a:spLocks noGrp="1"/>
          </p:cNvSpPr>
          <p:nvPr>
            <p:ph idx="1"/>
          </p:nvPr>
        </p:nvSpPr>
        <p:spPr>
          <a:xfrm>
            <a:off x="6086717" y="4057759"/>
            <a:ext cx="4531801" cy="1384125"/>
          </a:xfrm>
        </p:spPr>
        <p:txBody>
          <a:bodyPr rtlCol="0">
            <a:noAutofit/>
          </a:bodyPr>
          <a:lstStyle/>
          <a:p>
            <a:pPr marL="342900" lvl="1" indent="-342900" fontAlgn="auto">
              <a:spcAft>
                <a:spcPts val="0"/>
              </a:spcAft>
              <a:buClr>
                <a:schemeClr val="accent1"/>
              </a:buClr>
              <a:buFont typeface="Arial" panose="020B0604020202020204" pitchFamily="34" charset="0"/>
              <a:buChar char="•"/>
              <a:defRPr/>
            </a:pPr>
            <a:r>
              <a:rPr lang="en-US" sz="1400" dirty="0">
                <a:latin typeface="Arial" panose="020B0604020202020204"/>
                <a:cs typeface="Arial" panose="020B0604020202020204"/>
              </a:rPr>
              <a:t>U: interface between two different traffic states.</a:t>
            </a:r>
            <a:endParaRPr lang="en-US" sz="1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1400" dirty="0">
                <a:latin typeface="Arial" panose="020B0604020202020204"/>
                <a:cs typeface="Arial" panose="020B0604020202020204"/>
              </a:rPr>
              <a:t>State O: there is no traffic flow</a:t>
            </a:r>
            <a:endParaRPr lang="en-US" sz="1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1400" dirty="0">
                <a:latin typeface="Arial" panose="020B0604020202020204"/>
                <a:cs typeface="Arial" panose="020B0604020202020204"/>
              </a:rPr>
              <a:t>State A: the demand traffic enter the link 8-&gt;9</a:t>
            </a:r>
            <a:endParaRPr lang="en-US" sz="1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1400" dirty="0">
                <a:latin typeface="Arial" panose="020B0604020202020204"/>
                <a:cs typeface="Arial" panose="020B0604020202020204"/>
              </a:rPr>
              <a:t>State B: the steady traffic state of link 8-&gt;9</a:t>
            </a:r>
            <a:endParaRPr lang="en-US" sz="1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1400" dirty="0">
                <a:latin typeface="Arial" panose="020B0604020202020204"/>
                <a:cs typeface="Arial" panose="020B0604020202020204"/>
              </a:rPr>
              <a:t>State C: the steady traffic state of link 9-&gt;10</a:t>
            </a:r>
            <a:endParaRPr lang="en-US" sz="1400" dirty="0">
              <a:latin typeface="Arial" panose="020B0604020202020204"/>
              <a:cs typeface="Arial" panose="020B0604020202020204"/>
            </a:endParaRPr>
          </a:p>
        </p:txBody>
      </p:sp>
      <p:pic>
        <p:nvPicPr>
          <p:cNvPr id="9" name="image02.jpg"/>
          <p:cNvPicPr/>
          <p:nvPr/>
        </p:nvPicPr>
        <p:blipFill>
          <a:blip r:embed="rId1"/>
          <a:srcRect/>
          <a:stretch>
            <a:fillRect/>
          </a:stretch>
        </p:blipFill>
        <p:spPr>
          <a:xfrm>
            <a:off x="1707059" y="2196197"/>
            <a:ext cx="4000048" cy="2792380"/>
          </a:xfrm>
          <a:prstGeom prst="rect">
            <a:avLst/>
          </a:prstGeom>
        </p:spPr>
      </p:pic>
      <p:sp>
        <p:nvSpPr>
          <p:cNvPr id="2" name="矩形 1"/>
          <p:cNvSpPr/>
          <p:nvPr/>
        </p:nvSpPr>
        <p:spPr>
          <a:xfrm>
            <a:off x="1760219" y="5157854"/>
            <a:ext cx="4297680" cy="307777"/>
          </a:xfrm>
          <a:prstGeom prst="rect">
            <a:avLst/>
          </a:prstGeom>
        </p:spPr>
        <p:txBody>
          <a:bodyPr wrap="square">
            <a:spAutoFit/>
          </a:bodyPr>
          <a:lstStyle/>
          <a:p>
            <a:r>
              <a:rPr lang="en-US" altLang="zh-CN" sz="1400" dirty="0">
                <a:latin typeface="Times New Roman" panose="02020603050405020304" pitchFamily="18" charset="0"/>
                <a:ea typeface="SimSun" panose="02010600030101010101" pitchFamily="2" charset="-122"/>
              </a:rPr>
              <a:t>The flow-density relationship for different states of links</a:t>
            </a:r>
            <a:endParaRPr lang="zh-CN" altLang="en-US" sz="1400" dirty="0"/>
          </a:p>
        </p:txBody>
      </p:sp>
      <p:pic>
        <p:nvPicPr>
          <p:cNvPr id="11" name="image08.png"/>
          <p:cNvPicPr/>
          <p:nvPr/>
        </p:nvPicPr>
        <p:blipFill>
          <a:blip r:embed="rId2"/>
          <a:srcRect/>
          <a:stretch>
            <a:fillRect/>
          </a:stretch>
        </p:blipFill>
        <p:spPr>
          <a:xfrm>
            <a:off x="6105281" y="2768263"/>
            <a:ext cx="4513237" cy="1221281"/>
          </a:xfrm>
          <a:prstGeom prst="rect">
            <a:avLst/>
          </a:prstGeom>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283321"/>
            <a:ext cx="8679792" cy="74360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Graphical Method</a:t>
            </a:r>
            <a:endParaRPr lang="en-US" altLang="zh-CN" sz="2400" b="1" dirty="0">
              <a:latin typeface="Arial" panose="020B0604020202020204"/>
              <a:cs typeface="Arial" panose="020B0604020202020204"/>
            </a:endParaRPr>
          </a:p>
        </p:txBody>
      </p:sp>
      <p:sp>
        <p:nvSpPr>
          <p:cNvPr id="14"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16"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solidFill>
                  <a:srgbClr val="FF0000"/>
                </a:solidFill>
                <a:latin typeface="Arial" panose="020B0604020202020204"/>
                <a:cs typeface="Arial" panose="020B0604020202020204"/>
              </a:rPr>
              <a:t>Case 2: demand &gt; supply (multiplier = 1.2)</a:t>
            </a:r>
            <a:endParaRPr lang="en-US" altLang="zh-CN" sz="2400" b="1" dirty="0">
              <a:solidFill>
                <a:srgbClr val="FF0000"/>
              </a:solidFill>
              <a:latin typeface="Arial" panose="020B0604020202020204"/>
              <a:cs typeface="Arial" panose="020B0604020202020204"/>
            </a:endParaRPr>
          </a:p>
        </p:txBody>
      </p:sp>
      <p:sp>
        <p:nvSpPr>
          <p:cNvPr id="2" name="矩形 1"/>
          <p:cNvSpPr/>
          <p:nvPr/>
        </p:nvSpPr>
        <p:spPr>
          <a:xfrm>
            <a:off x="4484368" y="4177015"/>
            <a:ext cx="3253741" cy="307777"/>
          </a:xfrm>
          <a:prstGeom prst="rect">
            <a:avLst/>
          </a:prstGeom>
        </p:spPr>
        <p:txBody>
          <a:bodyPr wrap="square">
            <a:spAutoFit/>
          </a:bodyPr>
          <a:lstStyle/>
          <a:p>
            <a:r>
              <a:rPr lang="en-US" altLang="zh-CN" sz="1400" dirty="0">
                <a:latin typeface="Times New Roman" panose="02020603050405020304" pitchFamily="18" charset="0"/>
                <a:ea typeface="SimSun" panose="02010600030101010101" pitchFamily="2" charset="-122"/>
              </a:rPr>
              <a:t>Vehicles’ trajectory in time-space diagram</a:t>
            </a:r>
            <a:endParaRPr lang="zh-CN" altLang="en-US" sz="1400" dirty="0"/>
          </a:p>
        </p:txBody>
      </p:sp>
      <p:pic>
        <p:nvPicPr>
          <p:cNvPr id="13" name="image09.png"/>
          <p:cNvPicPr/>
          <p:nvPr/>
        </p:nvPicPr>
        <p:blipFill>
          <a:blip r:embed="rId1"/>
          <a:srcRect/>
          <a:stretch>
            <a:fillRect/>
          </a:stretch>
        </p:blipFill>
        <p:spPr>
          <a:xfrm>
            <a:off x="3912553" y="1798941"/>
            <a:ext cx="4290695" cy="2371090"/>
          </a:xfrm>
          <a:prstGeom prst="rect">
            <a:avLst/>
          </a:prstGeom>
        </p:spPr>
      </p:pic>
      <p:sp>
        <p:nvSpPr>
          <p:cNvPr id="15" name="Content Placeholder 2"/>
          <p:cNvSpPr>
            <a:spLocks noGrp="1"/>
          </p:cNvSpPr>
          <p:nvPr>
            <p:ph idx="1"/>
          </p:nvPr>
        </p:nvSpPr>
        <p:spPr>
          <a:xfrm>
            <a:off x="1805436" y="4446054"/>
            <a:ext cx="8553955" cy="2111232"/>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Speed</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for link 8-&gt;9, at state A, its speed is 60 mph; at state B, due to the limitation of capacity, its speed is 15 mph. </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For link 9-&gt;10, the vehicles will drive at a speed based on the capacity, state C, whose speed is 60 mph;</a:t>
            </a:r>
            <a:endParaRPr lang="en-US" sz="2400"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283321"/>
            <a:ext cx="8679792" cy="74360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Graphical Method</a:t>
            </a:r>
            <a:endParaRPr lang="en-US" altLang="zh-CN" sz="2400" b="1" dirty="0">
              <a:latin typeface="Arial" panose="020B0604020202020204"/>
              <a:cs typeface="Arial" panose="020B0604020202020204"/>
            </a:endParaRPr>
          </a:p>
        </p:txBody>
      </p:sp>
      <p:sp>
        <p:nvSpPr>
          <p:cNvPr id="14"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16"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solidFill>
                  <a:srgbClr val="FF0000"/>
                </a:solidFill>
                <a:latin typeface="Arial" panose="020B0604020202020204"/>
                <a:cs typeface="Arial" panose="020B0604020202020204"/>
              </a:rPr>
              <a:t>Case 2: demand &gt; supply (multiplier = 1.2)</a:t>
            </a:r>
            <a:endParaRPr lang="en-US" altLang="zh-CN" sz="2400" b="1" dirty="0">
              <a:solidFill>
                <a:srgbClr val="FF0000"/>
              </a:solidFill>
              <a:latin typeface="Arial" panose="020B0604020202020204"/>
              <a:cs typeface="Arial" panose="020B0604020202020204"/>
            </a:endParaRPr>
          </a:p>
        </p:txBody>
      </p:sp>
      <p:sp>
        <p:nvSpPr>
          <p:cNvPr id="2" name="矩形 1"/>
          <p:cNvSpPr/>
          <p:nvPr/>
        </p:nvSpPr>
        <p:spPr>
          <a:xfrm>
            <a:off x="4484368" y="4177015"/>
            <a:ext cx="3253741" cy="307777"/>
          </a:xfrm>
          <a:prstGeom prst="rect">
            <a:avLst/>
          </a:prstGeom>
        </p:spPr>
        <p:txBody>
          <a:bodyPr wrap="square">
            <a:spAutoFit/>
          </a:bodyPr>
          <a:lstStyle/>
          <a:p>
            <a:r>
              <a:rPr lang="en-US" altLang="zh-CN" sz="1400" dirty="0">
                <a:latin typeface="Times New Roman" panose="02020603050405020304" pitchFamily="18" charset="0"/>
                <a:ea typeface="SimSun" panose="02010600030101010101" pitchFamily="2" charset="-122"/>
              </a:rPr>
              <a:t>Vehicles’ trajectory in time-space diagram</a:t>
            </a:r>
            <a:endParaRPr lang="zh-CN" altLang="en-US" sz="1400" dirty="0"/>
          </a:p>
        </p:txBody>
      </p:sp>
      <p:pic>
        <p:nvPicPr>
          <p:cNvPr id="13" name="image09.png"/>
          <p:cNvPicPr/>
          <p:nvPr/>
        </p:nvPicPr>
        <p:blipFill>
          <a:blip r:embed="rId1"/>
          <a:srcRect/>
          <a:stretch>
            <a:fillRect/>
          </a:stretch>
        </p:blipFill>
        <p:spPr>
          <a:xfrm>
            <a:off x="3912553" y="1798941"/>
            <a:ext cx="4290695" cy="2371090"/>
          </a:xfrm>
          <a:prstGeom prst="rect">
            <a:avLst/>
          </a:prstGeom>
        </p:spPr>
      </p:pic>
      <p:sp>
        <p:nvSpPr>
          <p:cNvPr id="15" name="Content Placeholder 2"/>
          <p:cNvSpPr>
            <a:spLocks noGrp="1"/>
          </p:cNvSpPr>
          <p:nvPr>
            <p:ph idx="1"/>
          </p:nvPr>
        </p:nvSpPr>
        <p:spPr>
          <a:xfrm>
            <a:off x="1805435" y="4177016"/>
            <a:ext cx="8611896" cy="2513345"/>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Density</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 for link 8-&gt;9, at the state A, its density is 72 </a:t>
            </a:r>
            <a:r>
              <a:rPr lang="en-US" sz="2400" dirty="0" err="1">
                <a:latin typeface="Arial" panose="020B0604020202020204"/>
                <a:cs typeface="Arial" panose="020B0604020202020204"/>
              </a:rPr>
              <a:t>vpmpl</a:t>
            </a:r>
            <a:r>
              <a:rPr lang="en-US" sz="2400" dirty="0">
                <a:latin typeface="Arial" panose="020B0604020202020204"/>
                <a:cs typeface="Arial" panose="020B0604020202020204"/>
              </a:rPr>
              <a:t>(link). After the propagation time, it is at the state B, whose density is 240 </a:t>
            </a:r>
            <a:r>
              <a:rPr lang="en-US" sz="2400" dirty="0" err="1">
                <a:latin typeface="Arial" panose="020B0604020202020204"/>
                <a:cs typeface="Arial" panose="020B0604020202020204"/>
              </a:rPr>
              <a:t>vpmpl</a:t>
            </a:r>
            <a:r>
              <a:rPr lang="en-US" sz="2400" dirty="0">
                <a:latin typeface="Arial" panose="020B0604020202020204"/>
                <a:cs typeface="Arial" panose="020B0604020202020204"/>
              </a:rPr>
              <a:t>(link). </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Meanwhile, the link 9-&gt;10 is always at the state C, whose density is 60 </a:t>
            </a:r>
            <a:r>
              <a:rPr lang="en-US" sz="2400" dirty="0" err="1">
                <a:latin typeface="Arial" panose="020B0604020202020204"/>
                <a:cs typeface="Arial" panose="020B0604020202020204"/>
              </a:rPr>
              <a:t>vpmpl</a:t>
            </a:r>
            <a:r>
              <a:rPr lang="en-US" sz="2400" dirty="0">
                <a:latin typeface="Arial" panose="020B0604020202020204"/>
                <a:cs typeface="Arial" panose="020B0604020202020204"/>
              </a:rPr>
              <a:t>(link). </a:t>
            </a:r>
            <a:endParaRPr lang="en-US" sz="2400"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Comparison</a:t>
            </a:r>
            <a:endParaRPr lang="en-US" dirty="0"/>
          </a:p>
        </p:txBody>
      </p:sp>
      <p:sp>
        <p:nvSpPr>
          <p:cNvPr id="3" name="Content Placeholder 2"/>
          <p:cNvSpPr>
            <a:spLocks noGrp="1"/>
          </p:cNvSpPr>
          <p:nvPr>
            <p:ph idx="1"/>
          </p:nvPr>
        </p:nvSpPr>
        <p:spPr/>
        <p:txBody>
          <a:bodyPr>
            <a:normAutofit/>
          </a:bodyPr>
          <a:lstStyle/>
          <a:p>
            <a:pPr lvl="1"/>
            <a:r>
              <a:rPr lang="en-US" sz="3200" dirty="0"/>
              <a:t>CTM’s variables are density, incoming and outgoing flows and speed</a:t>
            </a:r>
            <a:endParaRPr lang="en-US" sz="3200" dirty="0"/>
          </a:p>
          <a:p>
            <a:pPr lvl="1"/>
            <a:endParaRPr lang="en-US" sz="3200" dirty="0"/>
          </a:p>
          <a:p>
            <a:pPr lvl="1"/>
            <a:r>
              <a:rPr lang="en-US" sz="3200" dirty="0"/>
              <a:t>Newell’s variables are incoming and outgoing cumulative flow counts, from which the density and flows can be derived. </a:t>
            </a:r>
            <a:endParaRPr lang="en-US" sz="3200" dirty="0"/>
          </a:p>
          <a:p>
            <a:pPr lvl="2"/>
            <a:r>
              <a:rPr lang="en-US" dirty="0" smtClean="0"/>
              <a:t>We do not have direct speed measurements and link travel times are calculated from vehicle trajectories (with arrival times at upstream node and departure time at downstream node)  </a:t>
            </a:r>
            <a:endParaRPr lang="en-US" dirty="0" smtClean="0"/>
          </a:p>
          <a:p>
            <a:endParaRPr lang="en-US" dirty="0"/>
          </a:p>
        </p:txBody>
      </p:sp>
      <p:sp>
        <p:nvSpPr>
          <p:cNvPr id="4" name="Slide Number Placeholder 3"/>
          <p:cNvSpPr>
            <a:spLocks noGrp="1"/>
          </p:cNvSpPr>
          <p:nvPr>
            <p:ph type="sldNum" sz="quarter" idx="4294967295"/>
          </p:nvPr>
        </p:nvSpPr>
        <p:spPr>
          <a:xfrm>
            <a:off x="2136648" y="6356350"/>
            <a:ext cx="1981200" cy="365760"/>
          </a:xfrm>
          <a:prstGeom prst="rect">
            <a:avLst/>
          </a:prstGeom>
        </p:spPr>
        <p:txBody>
          <a:bodyPr/>
          <a:lstStyle/>
          <a:p>
            <a:fld id="{FCB87AD2-5AAF-4056-A4F1-F697BC41789D}" type="slidenum">
              <a:rPr lang="en-US" smtClean="0"/>
            </a:fld>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283321"/>
            <a:ext cx="8679792" cy="74360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Graphical Method</a:t>
            </a:r>
            <a:endParaRPr lang="en-US" altLang="zh-CN" sz="2400" b="1" dirty="0">
              <a:latin typeface="Arial" panose="020B0604020202020204"/>
              <a:cs typeface="Arial" panose="020B0604020202020204"/>
            </a:endParaRPr>
          </a:p>
        </p:txBody>
      </p:sp>
      <p:sp>
        <p:nvSpPr>
          <p:cNvPr id="14"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16"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solidFill>
                  <a:srgbClr val="FF0000"/>
                </a:solidFill>
                <a:latin typeface="Arial" panose="020B0604020202020204"/>
                <a:cs typeface="Arial" panose="020B0604020202020204"/>
              </a:rPr>
              <a:t>Case 2: demand &gt; supply (multiplier = 1.2)</a:t>
            </a:r>
            <a:endParaRPr lang="en-US" altLang="zh-CN" sz="2400" b="1" dirty="0">
              <a:solidFill>
                <a:srgbClr val="FF0000"/>
              </a:solidFill>
              <a:latin typeface="Arial" panose="020B0604020202020204"/>
              <a:cs typeface="Arial" panose="020B0604020202020204"/>
            </a:endParaRPr>
          </a:p>
        </p:txBody>
      </p:sp>
      <p:sp>
        <p:nvSpPr>
          <p:cNvPr id="2" name="矩形 1"/>
          <p:cNvSpPr/>
          <p:nvPr/>
        </p:nvSpPr>
        <p:spPr>
          <a:xfrm>
            <a:off x="4484368" y="4177015"/>
            <a:ext cx="3253741" cy="307777"/>
          </a:xfrm>
          <a:prstGeom prst="rect">
            <a:avLst/>
          </a:prstGeom>
        </p:spPr>
        <p:txBody>
          <a:bodyPr wrap="square">
            <a:spAutoFit/>
          </a:bodyPr>
          <a:lstStyle/>
          <a:p>
            <a:r>
              <a:rPr lang="en-US" altLang="zh-CN" sz="1400" dirty="0">
                <a:latin typeface="Times New Roman" panose="02020603050405020304" pitchFamily="18" charset="0"/>
                <a:ea typeface="SimSun" panose="02010600030101010101" pitchFamily="2" charset="-122"/>
              </a:rPr>
              <a:t>Vehicles’ trajectory in time-space diagram</a:t>
            </a:r>
            <a:endParaRPr lang="zh-CN" altLang="en-US" sz="1400" dirty="0"/>
          </a:p>
        </p:txBody>
      </p:sp>
      <p:pic>
        <p:nvPicPr>
          <p:cNvPr id="13" name="image09.png"/>
          <p:cNvPicPr/>
          <p:nvPr/>
        </p:nvPicPr>
        <p:blipFill>
          <a:blip r:embed="rId1"/>
          <a:srcRect/>
          <a:stretch>
            <a:fillRect/>
          </a:stretch>
        </p:blipFill>
        <p:spPr>
          <a:xfrm>
            <a:off x="3912553" y="1798941"/>
            <a:ext cx="4290695" cy="2371090"/>
          </a:xfrm>
          <a:prstGeom prst="rect">
            <a:avLst/>
          </a:prstGeom>
        </p:spPr>
      </p:pic>
      <p:sp>
        <p:nvSpPr>
          <p:cNvPr id="15" name="Content Placeholder 2"/>
          <p:cNvSpPr>
            <a:spLocks noGrp="1"/>
          </p:cNvSpPr>
          <p:nvPr>
            <p:ph idx="1"/>
          </p:nvPr>
        </p:nvSpPr>
        <p:spPr>
          <a:xfrm>
            <a:off x="1805435" y="4491774"/>
            <a:ext cx="8611896" cy="1499292"/>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Propagation time: 14 min.</a:t>
            </a:r>
            <a:endParaRPr lang="en-US" sz="2400"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237601"/>
            <a:ext cx="8679792" cy="765031"/>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1: Check the value of traffic demand</a:t>
            </a:r>
            <a:endParaRPr lang="en-US" altLang="zh-CN" sz="2400" b="1" dirty="0">
              <a:latin typeface="Arial" panose="020B0604020202020204"/>
              <a:cs typeface="Arial" panose="020B0604020202020204"/>
            </a:endParaRPr>
          </a:p>
        </p:txBody>
      </p:sp>
      <p:sp>
        <p:nvSpPr>
          <p:cNvPr id="14"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16"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solidFill>
                  <a:srgbClr val="FF0000"/>
                </a:solidFill>
                <a:latin typeface="Arial" panose="020B0604020202020204"/>
                <a:cs typeface="Arial" panose="020B0604020202020204"/>
              </a:rPr>
              <a:t>Case 3: demand &gt; supply (multiplier = 1.3)</a:t>
            </a:r>
            <a:endParaRPr lang="en-US" sz="2400" b="1" dirty="0">
              <a:solidFill>
                <a:srgbClr val="FF0000"/>
              </a:solidFill>
              <a:latin typeface="Arial" panose="020B0604020202020204"/>
              <a:cs typeface="Arial" panose="020B0604020202020204"/>
            </a:endParaRPr>
          </a:p>
        </p:txBody>
      </p:sp>
      <p:sp>
        <p:nvSpPr>
          <p:cNvPr id="12" name="Content Placeholder 2"/>
          <p:cNvSpPr>
            <a:spLocks noGrp="1"/>
          </p:cNvSpPr>
          <p:nvPr>
            <p:ph idx="1"/>
          </p:nvPr>
        </p:nvSpPr>
        <p:spPr>
          <a:xfrm>
            <a:off x="1863377" y="1984360"/>
            <a:ext cx="8553955" cy="2435240"/>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In this case, the demand OD is still 7200 from 7am to 9am, </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the multiplier is 1.3. </a:t>
            </a:r>
            <a:r>
              <a:rPr lang="en-US" altLang="zh-CN" sz="2400" dirty="0">
                <a:solidFill>
                  <a:srgbClr val="FF0000"/>
                </a:solidFill>
                <a:latin typeface="Arial" panose="020B0604020202020204"/>
                <a:cs typeface="Arial" panose="020B0604020202020204"/>
              </a:rPr>
              <a:t>so now the demand is much higher than the path capacity. </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The analysis process is the same as case 2 (0.5*7200*1.3 = 4680 vehicles).</a:t>
            </a:r>
            <a:endParaRPr lang="en-US" sz="2400"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237601"/>
            <a:ext cx="8679792" cy="765031"/>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2: Setup simulation settings</a:t>
            </a:r>
            <a:endParaRPr lang="en-US" altLang="zh-CN" sz="2400" b="1" dirty="0">
              <a:latin typeface="Arial" panose="020B0604020202020204"/>
              <a:cs typeface="Arial" panose="020B0604020202020204"/>
            </a:endParaRPr>
          </a:p>
        </p:txBody>
      </p:sp>
      <p:sp>
        <p:nvSpPr>
          <p:cNvPr id="14"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16"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solidFill>
                  <a:srgbClr val="FF0000"/>
                </a:solidFill>
                <a:latin typeface="Arial" panose="020B0604020202020204"/>
                <a:cs typeface="Arial" panose="020B0604020202020204"/>
              </a:rPr>
              <a:t>Case 3: demand &gt; supply (multiplier = 1.3)</a:t>
            </a:r>
            <a:endParaRPr lang="en-US" altLang="zh-CN" sz="2400" b="1" dirty="0">
              <a:solidFill>
                <a:srgbClr val="FF0000"/>
              </a:solidFill>
              <a:latin typeface="Arial" panose="020B0604020202020204"/>
              <a:cs typeface="Arial" panose="020B0604020202020204"/>
            </a:endParaRPr>
          </a:p>
        </p:txBody>
      </p:sp>
      <p:sp>
        <p:nvSpPr>
          <p:cNvPr id="12" name="Content Placeholder 2"/>
          <p:cNvSpPr>
            <a:spLocks noGrp="1"/>
          </p:cNvSpPr>
          <p:nvPr>
            <p:ph idx="1"/>
          </p:nvPr>
        </p:nvSpPr>
        <p:spPr>
          <a:xfrm>
            <a:off x="1863377" y="1984361"/>
            <a:ext cx="8553955" cy="1444639"/>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Go to input_demad_file_list.csv</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Change the loading multiplier to 1.3 in the excel sheet</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Run the simulation for 1 iteration.</a:t>
            </a:r>
            <a:endParaRPr lang="en-US" sz="2400"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237601"/>
            <a:ext cx="8679792" cy="765031"/>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3: View link MOE of bottleneck links</a:t>
            </a:r>
            <a:endParaRPr lang="en-US" altLang="zh-CN" sz="2400" b="1" dirty="0">
              <a:latin typeface="Arial" panose="020B0604020202020204"/>
              <a:cs typeface="Arial" panose="020B0604020202020204"/>
            </a:endParaRPr>
          </a:p>
        </p:txBody>
      </p:sp>
      <p:sp>
        <p:nvSpPr>
          <p:cNvPr id="14"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16"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solidFill>
                  <a:srgbClr val="FF0000"/>
                </a:solidFill>
                <a:latin typeface="Arial" panose="020B0604020202020204"/>
                <a:cs typeface="Arial" panose="020B0604020202020204"/>
              </a:rPr>
              <a:t>Case 3: demand &gt; supply (multiplier = 1.3)</a:t>
            </a:r>
            <a:endParaRPr lang="en-US" altLang="zh-CN" sz="2400" b="1" dirty="0">
              <a:solidFill>
                <a:srgbClr val="FF0000"/>
              </a:solidFill>
              <a:latin typeface="Arial" panose="020B0604020202020204"/>
              <a:cs typeface="Arial" panose="020B0604020202020204"/>
            </a:endParaRPr>
          </a:p>
        </p:txBody>
      </p:sp>
      <p:sp>
        <p:nvSpPr>
          <p:cNvPr id="12" name="Content Placeholder 2"/>
          <p:cNvSpPr>
            <a:spLocks noGrp="1"/>
          </p:cNvSpPr>
          <p:nvPr>
            <p:ph idx="1"/>
          </p:nvPr>
        </p:nvSpPr>
        <p:spPr>
          <a:xfrm>
            <a:off x="1863377" y="1984361"/>
            <a:ext cx="8553955" cy="1444639"/>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Simulated speed of link 8-&gt;9</a:t>
            </a:r>
            <a:endParaRPr lang="en-US" sz="2400" dirty="0">
              <a:latin typeface="Arial" panose="020B0604020202020204"/>
              <a:cs typeface="Arial" panose="020B0604020202020204"/>
            </a:endParaRPr>
          </a:p>
        </p:txBody>
      </p:sp>
      <p:pic>
        <p:nvPicPr>
          <p:cNvPr id="9" name="image28.jpg"/>
          <p:cNvPicPr/>
          <p:nvPr/>
        </p:nvPicPr>
        <p:blipFill>
          <a:blip r:embed="rId1"/>
          <a:srcRect/>
          <a:stretch>
            <a:fillRect/>
          </a:stretch>
        </p:blipFill>
        <p:spPr>
          <a:xfrm>
            <a:off x="1949353" y="2680018"/>
            <a:ext cx="8392389" cy="3335339"/>
          </a:xfrm>
          <a:prstGeom prst="rect">
            <a:avLst/>
          </a:prstGeom>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237601"/>
            <a:ext cx="8679792" cy="765031"/>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3: View link MOE of bottleneck links</a:t>
            </a:r>
            <a:endParaRPr lang="en-US" altLang="zh-CN" sz="2400" b="1" dirty="0">
              <a:latin typeface="Arial" panose="020B0604020202020204"/>
              <a:cs typeface="Arial" panose="020B0604020202020204"/>
            </a:endParaRPr>
          </a:p>
        </p:txBody>
      </p:sp>
      <p:sp>
        <p:nvSpPr>
          <p:cNvPr id="14"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16"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solidFill>
                  <a:srgbClr val="FF0000"/>
                </a:solidFill>
                <a:latin typeface="Arial" panose="020B0604020202020204"/>
                <a:cs typeface="Arial" panose="020B0604020202020204"/>
              </a:rPr>
              <a:t>Case 3: demand &gt; supply (multiplier = 1.3)</a:t>
            </a:r>
            <a:endParaRPr lang="en-US" altLang="zh-CN" sz="2400" b="1" dirty="0">
              <a:solidFill>
                <a:srgbClr val="FF0000"/>
              </a:solidFill>
              <a:latin typeface="Arial" panose="020B0604020202020204"/>
              <a:cs typeface="Arial" panose="020B0604020202020204"/>
            </a:endParaRPr>
          </a:p>
        </p:txBody>
      </p:sp>
      <p:sp>
        <p:nvSpPr>
          <p:cNvPr id="12" name="Content Placeholder 2"/>
          <p:cNvSpPr>
            <a:spLocks noGrp="1"/>
          </p:cNvSpPr>
          <p:nvPr>
            <p:ph idx="1"/>
          </p:nvPr>
        </p:nvSpPr>
        <p:spPr>
          <a:xfrm>
            <a:off x="1863377" y="1984361"/>
            <a:ext cx="8553955" cy="1444639"/>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Simulated density of link 8-&gt;9</a:t>
            </a:r>
            <a:endParaRPr lang="en-US" sz="2400" dirty="0">
              <a:latin typeface="Arial" panose="020B0604020202020204"/>
              <a:cs typeface="Arial" panose="020B0604020202020204"/>
            </a:endParaRPr>
          </a:p>
        </p:txBody>
      </p:sp>
      <p:pic>
        <p:nvPicPr>
          <p:cNvPr id="11" name="image29.jpg"/>
          <p:cNvPicPr/>
          <p:nvPr/>
        </p:nvPicPr>
        <p:blipFill>
          <a:blip r:embed="rId1"/>
          <a:srcRect/>
          <a:stretch>
            <a:fillRect/>
          </a:stretch>
        </p:blipFill>
        <p:spPr>
          <a:xfrm>
            <a:off x="2116455" y="2673190"/>
            <a:ext cx="7958559" cy="3163730"/>
          </a:xfrm>
          <a:prstGeom prst="rect">
            <a:avLst/>
          </a:prstGeom>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237601"/>
            <a:ext cx="8679792" cy="1127447"/>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4: Describe traffic speed and density evolutions on links 7-&gt;8 and 8-&gt;9, Calculate the traffic congestion speed</a:t>
            </a:r>
            <a:endParaRPr lang="en-US" altLang="zh-CN" sz="2400" b="1" dirty="0">
              <a:latin typeface="Arial" panose="020B0604020202020204"/>
              <a:cs typeface="Arial" panose="020B0604020202020204"/>
            </a:endParaRPr>
          </a:p>
        </p:txBody>
      </p:sp>
      <p:sp>
        <p:nvSpPr>
          <p:cNvPr id="14"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16"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solidFill>
                  <a:srgbClr val="FF0000"/>
                </a:solidFill>
                <a:latin typeface="Arial" panose="020B0604020202020204"/>
                <a:cs typeface="Arial" panose="020B0604020202020204"/>
              </a:rPr>
              <a:t>Case 3: demand &gt; supply (multiplier = 1.3)</a:t>
            </a:r>
            <a:endParaRPr lang="en-US" altLang="zh-CN" sz="2400" b="1" dirty="0">
              <a:solidFill>
                <a:srgbClr val="FF0000"/>
              </a:solidFill>
              <a:latin typeface="Arial" panose="020B0604020202020204"/>
              <a:cs typeface="Arial" panose="020B0604020202020204"/>
            </a:endParaRPr>
          </a:p>
        </p:txBody>
      </p:sp>
      <p:sp>
        <p:nvSpPr>
          <p:cNvPr id="12" name="Content Placeholder 2"/>
          <p:cNvSpPr>
            <a:spLocks noGrp="1"/>
          </p:cNvSpPr>
          <p:nvPr>
            <p:ph idx="1"/>
          </p:nvPr>
        </p:nvSpPr>
        <p:spPr>
          <a:xfrm>
            <a:off x="1863377" y="2334880"/>
            <a:ext cx="8553955" cy="2298080"/>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The speed of link 8-&gt;9 changes from 60 mph to 15 mph, and its density of one lane increases from 26 </a:t>
            </a:r>
            <a:r>
              <a:rPr lang="en-US" sz="2400" dirty="0" err="1">
                <a:latin typeface="Arial" panose="020B0604020202020204"/>
                <a:cs typeface="Arial" panose="020B0604020202020204"/>
              </a:rPr>
              <a:t>vpmpl</a:t>
            </a:r>
            <a:r>
              <a:rPr lang="en-US" sz="2400" dirty="0">
                <a:latin typeface="Arial" panose="020B0604020202020204"/>
                <a:cs typeface="Arial" panose="020B0604020202020204"/>
              </a:rPr>
              <a:t> to 80 </a:t>
            </a:r>
            <a:r>
              <a:rPr lang="en-US" sz="2400" dirty="0" err="1">
                <a:latin typeface="Arial" panose="020B0604020202020204"/>
                <a:cs typeface="Arial" panose="020B0604020202020204"/>
              </a:rPr>
              <a:t>vpmpl</a:t>
            </a:r>
            <a:r>
              <a:rPr lang="en-US" sz="2400" dirty="0">
                <a:latin typeface="Arial" panose="020B0604020202020204"/>
                <a:cs typeface="Arial" panose="020B0604020202020204"/>
              </a:rPr>
              <a:t>.</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 </a:t>
            </a:r>
            <a:r>
              <a:rPr lang="en-US" sz="2400" dirty="0">
                <a:solidFill>
                  <a:srgbClr val="FF0000"/>
                </a:solidFill>
                <a:latin typeface="Arial" panose="020B0604020202020204"/>
                <a:cs typeface="Arial" panose="020B0604020202020204"/>
              </a:rPr>
              <a:t>A traffic congestion propagation time of 9 min </a:t>
            </a:r>
            <a:r>
              <a:rPr lang="en-US" sz="2400" dirty="0">
                <a:latin typeface="Arial" panose="020B0604020202020204"/>
                <a:cs typeface="Arial" panose="020B0604020202020204"/>
              </a:rPr>
              <a:t>can be observed in the following figure.</a:t>
            </a:r>
            <a:endParaRPr lang="en-US" sz="2400" dirty="0">
              <a:latin typeface="Arial" panose="020B0604020202020204"/>
              <a:cs typeface="Arial" panose="020B0604020202020204"/>
            </a:endParaRPr>
          </a:p>
        </p:txBody>
      </p:sp>
      <p:pic>
        <p:nvPicPr>
          <p:cNvPr id="8" name="image30.jpg"/>
          <p:cNvPicPr/>
          <p:nvPr/>
        </p:nvPicPr>
        <p:blipFill>
          <a:blip r:embed="rId1"/>
          <a:srcRect/>
          <a:stretch>
            <a:fillRect/>
          </a:stretch>
        </p:blipFill>
        <p:spPr>
          <a:xfrm>
            <a:off x="3288030" y="4325620"/>
            <a:ext cx="5954123" cy="2395220"/>
          </a:xfrm>
          <a:prstGeom prst="rect">
            <a:avLst/>
          </a:prstGeom>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283321"/>
            <a:ext cx="8679792" cy="74360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Graphical Method</a:t>
            </a:r>
            <a:endParaRPr lang="en-US" altLang="zh-CN" sz="2400" b="1" dirty="0">
              <a:latin typeface="Arial" panose="020B0604020202020204"/>
              <a:cs typeface="Arial" panose="020B0604020202020204"/>
            </a:endParaRPr>
          </a:p>
        </p:txBody>
      </p:sp>
      <p:sp>
        <p:nvSpPr>
          <p:cNvPr id="14"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16"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solidFill>
                  <a:srgbClr val="FF0000"/>
                </a:solidFill>
                <a:latin typeface="Arial" panose="020B0604020202020204"/>
                <a:cs typeface="Arial" panose="020B0604020202020204"/>
              </a:rPr>
              <a:t>Case 3: demand &gt; supply (multiplier = 1.3)</a:t>
            </a:r>
            <a:endParaRPr lang="en-US" altLang="zh-CN" sz="2400" b="1" dirty="0">
              <a:solidFill>
                <a:srgbClr val="FF0000"/>
              </a:solidFill>
              <a:latin typeface="Arial" panose="020B0604020202020204"/>
              <a:cs typeface="Arial" panose="020B0604020202020204"/>
            </a:endParaRPr>
          </a:p>
        </p:txBody>
      </p:sp>
      <p:sp>
        <p:nvSpPr>
          <p:cNvPr id="12" name="Content Placeholder 2"/>
          <p:cNvSpPr>
            <a:spLocks noGrp="1"/>
          </p:cNvSpPr>
          <p:nvPr>
            <p:ph idx="1"/>
          </p:nvPr>
        </p:nvSpPr>
        <p:spPr>
          <a:xfrm>
            <a:off x="6086717" y="4057759"/>
            <a:ext cx="4531801" cy="1384125"/>
          </a:xfrm>
        </p:spPr>
        <p:txBody>
          <a:bodyPr rtlCol="0">
            <a:noAutofit/>
          </a:bodyPr>
          <a:lstStyle/>
          <a:p>
            <a:pPr marL="342900" lvl="1" indent="-342900" fontAlgn="auto">
              <a:spcAft>
                <a:spcPts val="0"/>
              </a:spcAft>
              <a:buClr>
                <a:schemeClr val="accent1"/>
              </a:buClr>
              <a:buFont typeface="Arial" panose="020B0604020202020204" pitchFamily="34" charset="0"/>
              <a:buChar char="•"/>
              <a:defRPr/>
            </a:pPr>
            <a:r>
              <a:rPr lang="en-US" sz="1400" dirty="0">
                <a:latin typeface="Arial" panose="020B0604020202020204"/>
                <a:cs typeface="Arial" panose="020B0604020202020204"/>
              </a:rPr>
              <a:t>U: interface between two different traffic states.</a:t>
            </a:r>
            <a:endParaRPr lang="en-US" sz="1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1400" dirty="0">
                <a:latin typeface="Arial" panose="020B0604020202020204"/>
                <a:cs typeface="Arial" panose="020B0604020202020204"/>
              </a:rPr>
              <a:t>State O: there is no traffic flow</a:t>
            </a:r>
            <a:endParaRPr lang="en-US" sz="1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1400" dirty="0">
                <a:latin typeface="Arial" panose="020B0604020202020204"/>
                <a:cs typeface="Arial" panose="020B0604020202020204"/>
              </a:rPr>
              <a:t>State A: the demand traffic enter the link 8-&gt;9</a:t>
            </a:r>
            <a:endParaRPr lang="en-US" sz="1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1400" dirty="0">
                <a:latin typeface="Arial" panose="020B0604020202020204"/>
                <a:cs typeface="Arial" panose="020B0604020202020204"/>
              </a:rPr>
              <a:t>State B: the steady traffic state of link 8-&gt;9</a:t>
            </a:r>
            <a:endParaRPr lang="en-US" sz="1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1400" dirty="0">
                <a:latin typeface="Arial" panose="020B0604020202020204"/>
                <a:cs typeface="Arial" panose="020B0604020202020204"/>
              </a:rPr>
              <a:t>State C: the steady traffic state of link 9-&gt;10</a:t>
            </a:r>
            <a:endParaRPr lang="en-US" sz="1400" dirty="0">
              <a:latin typeface="Arial" panose="020B0604020202020204"/>
              <a:cs typeface="Arial" panose="020B0604020202020204"/>
            </a:endParaRPr>
          </a:p>
        </p:txBody>
      </p:sp>
      <p:pic>
        <p:nvPicPr>
          <p:cNvPr id="9" name="image02.jpg"/>
          <p:cNvPicPr/>
          <p:nvPr/>
        </p:nvPicPr>
        <p:blipFill>
          <a:blip r:embed="rId1"/>
          <a:srcRect/>
          <a:stretch>
            <a:fillRect/>
          </a:stretch>
        </p:blipFill>
        <p:spPr>
          <a:xfrm>
            <a:off x="1707059" y="2196197"/>
            <a:ext cx="4000048" cy="2792380"/>
          </a:xfrm>
          <a:prstGeom prst="rect">
            <a:avLst/>
          </a:prstGeom>
        </p:spPr>
      </p:pic>
      <p:sp>
        <p:nvSpPr>
          <p:cNvPr id="2" name="矩形 1"/>
          <p:cNvSpPr/>
          <p:nvPr/>
        </p:nvSpPr>
        <p:spPr>
          <a:xfrm>
            <a:off x="1760219" y="5157854"/>
            <a:ext cx="4297680" cy="307777"/>
          </a:xfrm>
          <a:prstGeom prst="rect">
            <a:avLst/>
          </a:prstGeom>
        </p:spPr>
        <p:txBody>
          <a:bodyPr wrap="square">
            <a:spAutoFit/>
          </a:bodyPr>
          <a:lstStyle/>
          <a:p>
            <a:r>
              <a:rPr lang="en-US" altLang="zh-CN" sz="1400" dirty="0">
                <a:latin typeface="Times New Roman" panose="02020603050405020304" pitchFamily="18" charset="0"/>
                <a:ea typeface="SimSun" panose="02010600030101010101" pitchFamily="2" charset="-122"/>
              </a:rPr>
              <a:t>The flow-density relationship for different states of links</a:t>
            </a:r>
            <a:endParaRPr lang="zh-CN" altLang="en-US" sz="1400" dirty="0"/>
          </a:p>
        </p:txBody>
      </p:sp>
      <p:pic>
        <p:nvPicPr>
          <p:cNvPr id="11" name="image08.png"/>
          <p:cNvPicPr/>
          <p:nvPr/>
        </p:nvPicPr>
        <p:blipFill>
          <a:blip r:embed="rId2"/>
          <a:srcRect/>
          <a:stretch>
            <a:fillRect/>
          </a:stretch>
        </p:blipFill>
        <p:spPr>
          <a:xfrm>
            <a:off x="6105281" y="2768263"/>
            <a:ext cx="4513237" cy="1221281"/>
          </a:xfrm>
          <a:prstGeom prst="rect">
            <a:avLst/>
          </a:prstGeom>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283321"/>
            <a:ext cx="8679792" cy="74360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Graphical Method</a:t>
            </a:r>
            <a:endParaRPr lang="en-US" altLang="zh-CN" sz="2400" b="1" dirty="0">
              <a:latin typeface="Arial" panose="020B0604020202020204"/>
              <a:cs typeface="Arial" panose="020B0604020202020204"/>
            </a:endParaRPr>
          </a:p>
        </p:txBody>
      </p:sp>
      <p:sp>
        <p:nvSpPr>
          <p:cNvPr id="14"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16"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solidFill>
                  <a:srgbClr val="FF0000"/>
                </a:solidFill>
                <a:latin typeface="Arial" panose="020B0604020202020204"/>
                <a:cs typeface="Arial" panose="020B0604020202020204"/>
              </a:rPr>
              <a:t>Case 3: demand &gt; supply (multiplier = 1.3)</a:t>
            </a:r>
            <a:endParaRPr lang="en-US" altLang="zh-CN" sz="2400" b="1" dirty="0">
              <a:solidFill>
                <a:srgbClr val="FF0000"/>
              </a:solidFill>
              <a:latin typeface="Arial" panose="020B0604020202020204"/>
              <a:cs typeface="Arial" panose="020B0604020202020204"/>
            </a:endParaRPr>
          </a:p>
        </p:txBody>
      </p:sp>
      <p:sp>
        <p:nvSpPr>
          <p:cNvPr id="2" name="矩形 1"/>
          <p:cNvSpPr/>
          <p:nvPr/>
        </p:nvSpPr>
        <p:spPr>
          <a:xfrm>
            <a:off x="4484368" y="4177015"/>
            <a:ext cx="3253741" cy="307777"/>
          </a:xfrm>
          <a:prstGeom prst="rect">
            <a:avLst/>
          </a:prstGeom>
        </p:spPr>
        <p:txBody>
          <a:bodyPr wrap="square">
            <a:spAutoFit/>
          </a:bodyPr>
          <a:lstStyle/>
          <a:p>
            <a:r>
              <a:rPr lang="en-US" altLang="zh-CN" sz="1400" dirty="0">
                <a:latin typeface="Times New Roman" panose="02020603050405020304" pitchFamily="18" charset="0"/>
                <a:ea typeface="SimSun" panose="02010600030101010101" pitchFamily="2" charset="-122"/>
              </a:rPr>
              <a:t>Vehicles’ trajectory in time-space diagram</a:t>
            </a:r>
            <a:endParaRPr lang="zh-CN" altLang="en-US" sz="1400" dirty="0"/>
          </a:p>
        </p:txBody>
      </p:sp>
      <p:pic>
        <p:nvPicPr>
          <p:cNvPr id="13" name="image09.png"/>
          <p:cNvPicPr/>
          <p:nvPr/>
        </p:nvPicPr>
        <p:blipFill>
          <a:blip r:embed="rId1"/>
          <a:srcRect/>
          <a:stretch>
            <a:fillRect/>
          </a:stretch>
        </p:blipFill>
        <p:spPr>
          <a:xfrm>
            <a:off x="3912553" y="1798941"/>
            <a:ext cx="4290695" cy="2371090"/>
          </a:xfrm>
          <a:prstGeom prst="rect">
            <a:avLst/>
          </a:prstGeom>
        </p:spPr>
      </p:pic>
      <p:sp>
        <p:nvSpPr>
          <p:cNvPr id="15" name="Content Placeholder 2"/>
          <p:cNvSpPr>
            <a:spLocks noGrp="1"/>
          </p:cNvSpPr>
          <p:nvPr>
            <p:ph idx="1"/>
          </p:nvPr>
        </p:nvSpPr>
        <p:spPr>
          <a:xfrm>
            <a:off x="1805436" y="4446054"/>
            <a:ext cx="8553955" cy="2111232"/>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Speed</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For link 8-&gt;9, at state A, its speed is 60 mph; at state B, due to the limitation of capacity, its speed is 15 mph. </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For link 9-&gt;10, the vehicles will drive in a speed based on the capacity, state C, whose speed is 60 mph;</a:t>
            </a:r>
            <a:endParaRPr lang="en-US" sz="2400"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283321"/>
            <a:ext cx="8679792" cy="74360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Graphical Method</a:t>
            </a:r>
            <a:endParaRPr lang="en-US" altLang="zh-CN" sz="2400" b="1" dirty="0">
              <a:latin typeface="Arial" panose="020B0604020202020204"/>
              <a:cs typeface="Arial" panose="020B0604020202020204"/>
            </a:endParaRPr>
          </a:p>
        </p:txBody>
      </p:sp>
      <p:sp>
        <p:nvSpPr>
          <p:cNvPr id="14"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16"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solidFill>
                  <a:srgbClr val="FF0000"/>
                </a:solidFill>
                <a:latin typeface="Arial" panose="020B0604020202020204"/>
                <a:cs typeface="Arial" panose="020B0604020202020204"/>
              </a:rPr>
              <a:t>Case 3: demand &gt; supply (multiplier = 1.3)</a:t>
            </a:r>
            <a:endParaRPr lang="en-US" altLang="zh-CN" sz="2400" b="1" dirty="0">
              <a:solidFill>
                <a:srgbClr val="FF0000"/>
              </a:solidFill>
              <a:latin typeface="Arial" panose="020B0604020202020204"/>
              <a:cs typeface="Arial" panose="020B0604020202020204"/>
            </a:endParaRPr>
          </a:p>
        </p:txBody>
      </p:sp>
      <p:sp>
        <p:nvSpPr>
          <p:cNvPr id="2" name="矩形 1"/>
          <p:cNvSpPr/>
          <p:nvPr/>
        </p:nvSpPr>
        <p:spPr>
          <a:xfrm>
            <a:off x="4484368" y="4177015"/>
            <a:ext cx="3253741" cy="307777"/>
          </a:xfrm>
          <a:prstGeom prst="rect">
            <a:avLst/>
          </a:prstGeom>
        </p:spPr>
        <p:txBody>
          <a:bodyPr wrap="square">
            <a:spAutoFit/>
          </a:bodyPr>
          <a:lstStyle/>
          <a:p>
            <a:r>
              <a:rPr lang="en-US" altLang="zh-CN" sz="1400" dirty="0">
                <a:latin typeface="Times New Roman" panose="02020603050405020304" pitchFamily="18" charset="0"/>
                <a:ea typeface="SimSun" panose="02010600030101010101" pitchFamily="2" charset="-122"/>
              </a:rPr>
              <a:t>Vehicles’ trajectory in time-space diagram</a:t>
            </a:r>
            <a:endParaRPr lang="zh-CN" altLang="en-US" sz="1400" dirty="0"/>
          </a:p>
        </p:txBody>
      </p:sp>
      <p:pic>
        <p:nvPicPr>
          <p:cNvPr id="13" name="image09.png"/>
          <p:cNvPicPr/>
          <p:nvPr/>
        </p:nvPicPr>
        <p:blipFill>
          <a:blip r:embed="rId1"/>
          <a:srcRect/>
          <a:stretch>
            <a:fillRect/>
          </a:stretch>
        </p:blipFill>
        <p:spPr>
          <a:xfrm>
            <a:off x="3912553" y="1798941"/>
            <a:ext cx="4290695" cy="2371090"/>
          </a:xfrm>
          <a:prstGeom prst="rect">
            <a:avLst/>
          </a:prstGeom>
        </p:spPr>
      </p:pic>
      <p:sp>
        <p:nvSpPr>
          <p:cNvPr id="15" name="Content Placeholder 2"/>
          <p:cNvSpPr>
            <a:spLocks noGrp="1"/>
          </p:cNvSpPr>
          <p:nvPr>
            <p:ph idx="1"/>
          </p:nvPr>
        </p:nvSpPr>
        <p:spPr>
          <a:xfrm>
            <a:off x="1805435" y="4177016"/>
            <a:ext cx="8611896" cy="2513345"/>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Density</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For link 8-&gt;9, at state A, its density is 78 </a:t>
            </a:r>
            <a:r>
              <a:rPr lang="en-US" sz="2400" dirty="0" err="1">
                <a:latin typeface="Arial" panose="020B0604020202020204"/>
                <a:cs typeface="Arial" panose="020B0604020202020204"/>
              </a:rPr>
              <a:t>vpmpl</a:t>
            </a:r>
            <a:r>
              <a:rPr lang="en-US" sz="2400" dirty="0">
                <a:latin typeface="Arial" panose="020B0604020202020204"/>
                <a:cs typeface="Arial" panose="020B0604020202020204"/>
              </a:rPr>
              <a:t>(link). After the propagation time, at state B, its density is 240 </a:t>
            </a:r>
            <a:r>
              <a:rPr lang="en-US" sz="2400" dirty="0" err="1">
                <a:latin typeface="Arial" panose="020B0604020202020204"/>
                <a:cs typeface="Arial" panose="020B0604020202020204"/>
              </a:rPr>
              <a:t>vpmpl</a:t>
            </a:r>
            <a:r>
              <a:rPr lang="en-US" sz="2400" dirty="0">
                <a:latin typeface="Arial" panose="020B0604020202020204"/>
                <a:cs typeface="Arial" panose="020B0604020202020204"/>
              </a:rPr>
              <a:t>. </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Meanwhile, the link 9-&gt;10 is always at the state C, whose density is 60 </a:t>
            </a:r>
            <a:r>
              <a:rPr lang="en-US" sz="2400" dirty="0" err="1">
                <a:latin typeface="Arial" panose="020B0604020202020204"/>
                <a:cs typeface="Arial" panose="020B0604020202020204"/>
              </a:rPr>
              <a:t>vpmpl</a:t>
            </a:r>
            <a:r>
              <a:rPr lang="en-US" sz="2400" dirty="0">
                <a:latin typeface="Arial" panose="020B0604020202020204"/>
                <a:cs typeface="Arial" panose="020B0604020202020204"/>
              </a:rPr>
              <a:t>(link). In addition, the method of calculating the density of each lane is the same as case 1.</a:t>
            </a:r>
            <a:endParaRPr lang="en-US" sz="2400"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283321"/>
            <a:ext cx="8679792" cy="74360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Graphical Method</a:t>
            </a:r>
            <a:endParaRPr lang="en-US" altLang="zh-CN" sz="2400" b="1" dirty="0">
              <a:latin typeface="Arial" panose="020B0604020202020204"/>
              <a:cs typeface="Arial" panose="020B0604020202020204"/>
            </a:endParaRPr>
          </a:p>
        </p:txBody>
      </p:sp>
      <p:sp>
        <p:nvSpPr>
          <p:cNvPr id="14"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16"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solidFill>
                  <a:srgbClr val="FF0000"/>
                </a:solidFill>
                <a:latin typeface="Arial" panose="020B0604020202020204"/>
                <a:cs typeface="Arial" panose="020B0604020202020204"/>
              </a:rPr>
              <a:t>Case 3: demand &gt; supply (multiplier = 1.3)</a:t>
            </a:r>
            <a:endParaRPr lang="en-US" altLang="zh-CN" sz="2400" b="1" dirty="0">
              <a:solidFill>
                <a:srgbClr val="FF0000"/>
              </a:solidFill>
              <a:latin typeface="Arial" panose="020B0604020202020204"/>
              <a:cs typeface="Arial" panose="020B0604020202020204"/>
            </a:endParaRPr>
          </a:p>
        </p:txBody>
      </p:sp>
      <p:sp>
        <p:nvSpPr>
          <p:cNvPr id="2" name="矩形 1"/>
          <p:cNvSpPr/>
          <p:nvPr/>
        </p:nvSpPr>
        <p:spPr>
          <a:xfrm>
            <a:off x="4484368" y="4177015"/>
            <a:ext cx="3253741" cy="307777"/>
          </a:xfrm>
          <a:prstGeom prst="rect">
            <a:avLst/>
          </a:prstGeom>
        </p:spPr>
        <p:txBody>
          <a:bodyPr wrap="square">
            <a:spAutoFit/>
          </a:bodyPr>
          <a:lstStyle/>
          <a:p>
            <a:r>
              <a:rPr lang="en-US" altLang="zh-CN" sz="1400" dirty="0">
                <a:latin typeface="Times New Roman" panose="02020603050405020304" pitchFamily="18" charset="0"/>
                <a:ea typeface="SimSun" panose="02010600030101010101" pitchFamily="2" charset="-122"/>
              </a:rPr>
              <a:t>Vehicles’ trajectory in time-space diagram</a:t>
            </a:r>
            <a:endParaRPr lang="zh-CN" altLang="en-US" sz="1400" dirty="0"/>
          </a:p>
        </p:txBody>
      </p:sp>
      <p:pic>
        <p:nvPicPr>
          <p:cNvPr id="13" name="image09.png"/>
          <p:cNvPicPr/>
          <p:nvPr/>
        </p:nvPicPr>
        <p:blipFill>
          <a:blip r:embed="rId1"/>
          <a:srcRect/>
          <a:stretch>
            <a:fillRect/>
          </a:stretch>
        </p:blipFill>
        <p:spPr>
          <a:xfrm>
            <a:off x="3912553" y="1798941"/>
            <a:ext cx="4290695" cy="2371090"/>
          </a:xfrm>
          <a:prstGeom prst="rect">
            <a:avLst/>
          </a:prstGeom>
        </p:spPr>
      </p:pic>
      <p:sp>
        <p:nvSpPr>
          <p:cNvPr id="15" name="Content Placeholder 2"/>
          <p:cNvSpPr>
            <a:spLocks noGrp="1"/>
          </p:cNvSpPr>
          <p:nvPr>
            <p:ph idx="1"/>
          </p:nvPr>
        </p:nvSpPr>
        <p:spPr>
          <a:xfrm>
            <a:off x="1805435" y="4491774"/>
            <a:ext cx="8611896" cy="1499292"/>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Propagation time: 9 min.</a:t>
            </a:r>
            <a:endParaRPr lang="en-US" sz="2400"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Simulation Logic as Simple Queue</a:t>
            </a:r>
            <a:endParaRPr lang="en-US" dirty="0"/>
          </a:p>
        </p:txBody>
      </p:sp>
      <p:sp>
        <p:nvSpPr>
          <p:cNvPr id="3" name="Content Placeholder 2"/>
          <p:cNvSpPr>
            <a:spLocks noGrp="1"/>
          </p:cNvSpPr>
          <p:nvPr>
            <p:ph idx="1"/>
          </p:nvPr>
        </p:nvSpPr>
        <p:spPr>
          <a:xfrm>
            <a:off x="1981200" y="1295402"/>
            <a:ext cx="8001000" cy="2895599"/>
          </a:xfrm>
        </p:spPr>
        <p:txBody>
          <a:bodyPr>
            <a:normAutofit fontScale="70000" lnSpcReduction="20000"/>
          </a:bodyPr>
          <a:lstStyle/>
          <a:p>
            <a:r>
              <a:rPr lang="en-US" dirty="0" smtClean="0"/>
              <a:t>Can be viewed as pseudo event-based simulation and we do not simulate how a vehicle moves inside the link</a:t>
            </a:r>
            <a:endParaRPr lang="en-US" dirty="0" smtClean="0"/>
          </a:p>
          <a:p>
            <a:r>
              <a:rPr lang="en-US" dirty="0" smtClean="0"/>
              <a:t>Vehicle is moved into an in-flow queue at time </a:t>
            </a:r>
            <a:r>
              <a:rPr lang="en-US" dirty="0" err="1" smtClean="0"/>
              <a:t>t</a:t>
            </a:r>
            <a:r>
              <a:rPr lang="en-US" baseline="-25000" dirty="0" err="1" smtClean="0"/>
              <a:t>a</a:t>
            </a:r>
            <a:endParaRPr lang="en-US" baseline="-25000" dirty="0" smtClean="0"/>
          </a:p>
          <a:p>
            <a:r>
              <a:rPr lang="en-US" dirty="0" smtClean="0"/>
              <a:t>Calculate time entering the out-flow queue as </a:t>
            </a:r>
            <a:r>
              <a:rPr lang="en-US" dirty="0" err="1" smtClean="0"/>
              <a:t>t</a:t>
            </a:r>
            <a:r>
              <a:rPr lang="en-US" baseline="-25000" dirty="0" err="1" smtClean="0"/>
              <a:t>a</a:t>
            </a:r>
            <a:r>
              <a:rPr lang="en-US" dirty="0" err="1" smtClean="0"/>
              <a:t>+FFTT</a:t>
            </a:r>
            <a:r>
              <a:rPr lang="en-US" dirty="0" smtClean="0"/>
              <a:t> (free-flow travel time)</a:t>
            </a:r>
            <a:endParaRPr lang="en-US" dirty="0" smtClean="0"/>
          </a:p>
          <a:p>
            <a:r>
              <a:rPr lang="en-US" dirty="0" smtClean="0"/>
              <a:t>If the current simulation time t equals to or is later than </a:t>
            </a:r>
            <a:r>
              <a:rPr lang="en-US" dirty="0" err="1" smtClean="0"/>
              <a:t>t</a:t>
            </a:r>
            <a:r>
              <a:rPr lang="en-US" baseline="-25000" dirty="0" err="1" smtClean="0"/>
              <a:t>a</a:t>
            </a:r>
            <a:r>
              <a:rPr lang="en-US" dirty="0" err="1" smtClean="0"/>
              <a:t>+FFTT</a:t>
            </a:r>
            <a:r>
              <a:rPr lang="en-US" dirty="0" smtClean="0"/>
              <a:t>, if the link out capacity is still available, move this vehicle to the next link, otherwise stay in the out-flow queue</a:t>
            </a:r>
            <a:endParaRPr lang="en-US" dirty="0" smtClean="0"/>
          </a:p>
        </p:txBody>
      </p:sp>
      <p:sp>
        <p:nvSpPr>
          <p:cNvPr id="4" name="Slide Number Placeholder 3"/>
          <p:cNvSpPr>
            <a:spLocks noGrp="1"/>
          </p:cNvSpPr>
          <p:nvPr>
            <p:ph type="sldNum" sz="quarter" idx="4294967295"/>
          </p:nvPr>
        </p:nvSpPr>
        <p:spPr>
          <a:xfrm>
            <a:off x="2136648" y="6356350"/>
            <a:ext cx="1981200" cy="365760"/>
          </a:xfrm>
          <a:prstGeom prst="rect">
            <a:avLst/>
          </a:prstGeom>
        </p:spPr>
        <p:txBody>
          <a:bodyPr/>
          <a:lstStyle/>
          <a:p>
            <a:fld id="{BAF7A419-B3C9-46E8-BEAC-1F7281603BD6}" type="slidenum">
              <a:rPr lang="en-US" smtClean="0"/>
            </a:fld>
            <a:endParaRPr lang="en-US"/>
          </a:p>
        </p:txBody>
      </p:sp>
      <p:cxnSp>
        <p:nvCxnSpPr>
          <p:cNvPr id="6" name="Straight Arrow Connector 5"/>
          <p:cNvCxnSpPr/>
          <p:nvPr/>
        </p:nvCxnSpPr>
        <p:spPr>
          <a:xfrm>
            <a:off x="3505200" y="5867400"/>
            <a:ext cx="4495800" cy="1588"/>
          </a:xfrm>
          <a:prstGeom prst="straightConnector1">
            <a:avLst/>
          </a:prstGeom>
          <a:ln w="50800">
            <a:tailEnd type="arrow"/>
          </a:ln>
        </p:spPr>
        <p:style>
          <a:lnRef idx="1">
            <a:schemeClr val="dk1"/>
          </a:lnRef>
          <a:fillRef idx="0">
            <a:schemeClr val="dk1"/>
          </a:fillRef>
          <a:effectRef idx="0">
            <a:schemeClr val="dk1"/>
          </a:effectRef>
          <a:fontRef idx="minor">
            <a:schemeClr val="tx1"/>
          </a:fontRef>
        </p:style>
      </p:cxnSp>
      <p:sp>
        <p:nvSpPr>
          <p:cNvPr id="7" name="Rectangle 6"/>
          <p:cNvSpPr/>
          <p:nvPr/>
        </p:nvSpPr>
        <p:spPr>
          <a:xfrm>
            <a:off x="7467600" y="3962400"/>
            <a:ext cx="83820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Out –flow</a:t>
            </a:r>
            <a:endParaRPr lang="en-US" dirty="0" smtClean="0">
              <a:solidFill>
                <a:schemeClr val="bg1"/>
              </a:solidFill>
            </a:endParaRPr>
          </a:p>
          <a:p>
            <a:pPr algn="ctr"/>
            <a:r>
              <a:rPr lang="en-US" dirty="0" smtClean="0">
                <a:solidFill>
                  <a:schemeClr val="bg1"/>
                </a:solidFill>
              </a:rPr>
              <a:t>Queue</a:t>
            </a:r>
            <a:endParaRPr lang="en-US" dirty="0">
              <a:solidFill>
                <a:schemeClr val="bg1"/>
              </a:solidFill>
            </a:endParaRPr>
          </a:p>
        </p:txBody>
      </p:sp>
      <p:sp>
        <p:nvSpPr>
          <p:cNvPr id="8" name="Rectangle 7"/>
          <p:cNvSpPr/>
          <p:nvPr/>
        </p:nvSpPr>
        <p:spPr>
          <a:xfrm>
            <a:off x="3200400" y="6019800"/>
            <a:ext cx="8382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In-flow Queue</a:t>
            </a:r>
            <a:endParaRPr lang="en-US" dirty="0"/>
          </a:p>
        </p:txBody>
      </p:sp>
      <p:sp>
        <p:nvSpPr>
          <p:cNvPr id="9" name="TextBox 8"/>
          <p:cNvSpPr txBox="1"/>
          <p:nvPr/>
        </p:nvSpPr>
        <p:spPr>
          <a:xfrm>
            <a:off x="8458200" y="5257800"/>
            <a:ext cx="2209800" cy="923330"/>
          </a:xfrm>
          <a:prstGeom prst="rect">
            <a:avLst/>
          </a:prstGeom>
          <a:noFill/>
        </p:spPr>
        <p:txBody>
          <a:bodyPr wrap="square" rtlCol="0">
            <a:spAutoFit/>
          </a:bodyPr>
          <a:lstStyle/>
          <a:p>
            <a:r>
              <a:rPr lang="en-US" dirty="0" smtClean="0"/>
              <a:t>Available capacity</a:t>
            </a:r>
            <a:endParaRPr lang="en-US" dirty="0" smtClean="0"/>
          </a:p>
          <a:p>
            <a:r>
              <a:rPr lang="en-US" dirty="0" smtClean="0"/>
              <a:t>at every simulation interval</a:t>
            </a:r>
            <a:endParaRPr lang="en-US" dirty="0"/>
          </a:p>
        </p:txBody>
      </p:sp>
      <p:cxnSp>
        <p:nvCxnSpPr>
          <p:cNvPr id="14" name="Curved Connector 13"/>
          <p:cNvCxnSpPr/>
          <p:nvPr/>
        </p:nvCxnSpPr>
        <p:spPr>
          <a:xfrm flipV="1">
            <a:off x="3657600" y="4800600"/>
            <a:ext cx="3657600" cy="9144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16200000" flipH="1">
            <a:off x="2247900" y="5372100"/>
            <a:ext cx="914400" cy="8382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524000" y="5562600"/>
            <a:ext cx="990600" cy="1588"/>
          </a:xfrm>
          <a:prstGeom prst="straightConnector1">
            <a:avLst/>
          </a:prstGeom>
          <a:ln w="50800">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a:off x="1524000" y="6705600"/>
            <a:ext cx="990600" cy="1588"/>
          </a:xfrm>
          <a:prstGeom prst="straightConnector1">
            <a:avLst/>
          </a:prstGeom>
          <a:ln w="50800">
            <a:tailEnd type="arrow"/>
          </a:ln>
        </p:spPr>
        <p:style>
          <a:lnRef idx="1">
            <a:schemeClr val="dk1"/>
          </a:lnRef>
          <a:fillRef idx="0">
            <a:schemeClr val="dk1"/>
          </a:fillRef>
          <a:effectRef idx="0">
            <a:schemeClr val="dk1"/>
          </a:effectRef>
          <a:fontRef idx="minor">
            <a:schemeClr val="tx1"/>
          </a:fontRef>
        </p:style>
      </p:cxnSp>
      <p:cxnSp>
        <p:nvCxnSpPr>
          <p:cNvPr id="32" name="Curved Connector 31"/>
          <p:cNvCxnSpPr/>
          <p:nvPr/>
        </p:nvCxnSpPr>
        <p:spPr>
          <a:xfrm flipV="1">
            <a:off x="2362200" y="6324600"/>
            <a:ext cx="762000" cy="53340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5.2 Traffic </a:t>
            </a:r>
            <a:r>
              <a:rPr lang="en-US" dirty="0"/>
              <a:t>States as a result of demand-supply interactions</a:t>
            </a:r>
            <a:endParaRPr lang="en-US" dirty="0"/>
          </a:p>
        </p:txBody>
      </p:sp>
      <p:sp>
        <p:nvSpPr>
          <p:cNvPr id="3" name="Content Placeholder 2"/>
          <p:cNvSpPr>
            <a:spLocks noGrp="1"/>
          </p:cNvSpPr>
          <p:nvPr>
            <p:ph idx="1"/>
          </p:nvPr>
        </p:nvSpPr>
        <p:spPr/>
        <p:txBody>
          <a:bodyPr/>
          <a:lstStyle/>
          <a:p>
            <a:r>
              <a:rPr lang="en-US" dirty="0" smtClean="0"/>
              <a:t>Tolling </a:t>
            </a:r>
            <a:r>
              <a:rPr lang="en-US" dirty="0"/>
              <a:t>example: 3-corridor network</a:t>
            </a:r>
            <a:endParaRPr lang="en-US" dirty="0"/>
          </a:p>
        </p:txBody>
      </p:sp>
      <p:sp>
        <p:nvSpPr>
          <p:cNvPr id="4" name="Slide Number Placeholder 3"/>
          <p:cNvSpPr>
            <a:spLocks noGrp="1"/>
          </p:cNvSpPr>
          <p:nvPr>
            <p:ph type="sldNum" sz="quarter" idx="4"/>
          </p:nvPr>
        </p:nvSpPr>
        <p:spPr/>
        <p:txBody>
          <a:bodyPr/>
          <a:lstStyle/>
          <a:p>
            <a:fld id="{5ED9B224-F6ED-4B00-A163-C617FF633513}" type="slidenum">
              <a:rPr lang="en-US" altLang="en-US" smtClean="0"/>
            </a:fld>
            <a:endParaRPr lang="en-US" altLang="en-US" dirty="0"/>
          </a:p>
        </p:txBody>
      </p:sp>
      <p:sp>
        <p:nvSpPr>
          <p:cNvPr id="6" name="Rectangle 2"/>
          <p:cNvSpPr>
            <a:spLocks noChangeArrowheads="1"/>
          </p:cNvSpPr>
          <p:nvPr/>
        </p:nvSpPr>
        <p:spPr bwMode="auto">
          <a:xfrm>
            <a:off x="1879600" y="237226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pic>
        <p:nvPicPr>
          <p:cNvPr id="8" name="Content Placeholder 4"/>
          <p:cNvPicPr>
            <a:picLocks noChangeAspect="1"/>
          </p:cNvPicPr>
          <p:nvPr/>
        </p:nvPicPr>
        <p:blipFill>
          <a:blip r:embed="rId1"/>
          <a:stretch>
            <a:fillRect/>
          </a:stretch>
        </p:blipFill>
        <p:spPr bwMode="auto">
          <a:xfrm>
            <a:off x="1910861" y="2226561"/>
            <a:ext cx="8229600" cy="4342208"/>
          </a:xfrm>
          <a:prstGeom prst="rect">
            <a:avLst/>
          </a:prstGeom>
          <a:noFill/>
          <a:ln>
            <a:noFill/>
          </a:ln>
        </p:spPr>
      </p:pic>
      <p:sp>
        <p:nvSpPr>
          <p:cNvPr id="9" name="Oval 8"/>
          <p:cNvSpPr/>
          <p:nvPr/>
        </p:nvSpPr>
        <p:spPr>
          <a:xfrm>
            <a:off x="3483430" y="4182036"/>
            <a:ext cx="432079" cy="582805"/>
          </a:xfrm>
          <a:prstGeom prst="ellipse">
            <a:avLst/>
          </a:prstGeom>
          <a:noFill/>
          <a:ln w="19050">
            <a:solidFill>
              <a:srgbClr val="CC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9272955" y="4182035"/>
            <a:ext cx="432079" cy="582805"/>
          </a:xfrm>
          <a:prstGeom prst="ellipse">
            <a:avLst/>
          </a:prstGeom>
          <a:no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981011" y="3744817"/>
            <a:ext cx="803868" cy="369332"/>
          </a:xfrm>
          <a:prstGeom prst="rect">
            <a:avLst/>
          </a:prstGeom>
          <a:noFill/>
        </p:spPr>
        <p:txBody>
          <a:bodyPr wrap="square" rtlCol="0">
            <a:spAutoFit/>
          </a:bodyPr>
          <a:lstStyle/>
          <a:p>
            <a:r>
              <a:rPr lang="en-US" dirty="0" smtClean="0"/>
              <a:t>Origin</a:t>
            </a:r>
            <a:endParaRPr lang="en-US" dirty="0"/>
          </a:p>
        </p:txBody>
      </p:sp>
      <p:sp>
        <p:nvSpPr>
          <p:cNvPr id="12" name="TextBox 11"/>
          <p:cNvSpPr txBox="1"/>
          <p:nvPr/>
        </p:nvSpPr>
        <p:spPr>
          <a:xfrm>
            <a:off x="9087059" y="3676930"/>
            <a:ext cx="1359877" cy="369332"/>
          </a:xfrm>
          <a:prstGeom prst="rect">
            <a:avLst/>
          </a:prstGeom>
          <a:noFill/>
        </p:spPr>
        <p:txBody>
          <a:bodyPr wrap="square" rtlCol="0">
            <a:spAutoFit/>
          </a:bodyPr>
          <a:lstStyle/>
          <a:p>
            <a:r>
              <a:rPr lang="en-US" dirty="0" smtClean="0"/>
              <a:t>Destination</a:t>
            </a:r>
            <a:endParaRPr lang="en-US" dirty="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4"/>
          </p:nvPr>
        </p:nvSpPr>
        <p:spPr/>
        <p:txBody>
          <a:bodyPr/>
          <a:lstStyle/>
          <a:p>
            <a:fld id="{5ED9B224-F6ED-4B00-A163-C617FF633513}" type="slidenum">
              <a:rPr lang="en-US" altLang="en-US" smtClean="0"/>
            </a:fld>
            <a:endParaRPr lang="en-US" altLang="en-US" dirty="0"/>
          </a:p>
        </p:txBody>
      </p:sp>
      <p:graphicFrame>
        <p:nvGraphicFramePr>
          <p:cNvPr id="8" name="Content Placeholder 3"/>
          <p:cNvGraphicFramePr>
            <a:graphicFrameLocks noGrp="1" noChangeAspect="1"/>
          </p:cNvGraphicFramePr>
          <p:nvPr>
            <p:ph idx="1"/>
          </p:nvPr>
        </p:nvGraphicFramePr>
        <p:xfrm>
          <a:off x="1749358" y="1786800"/>
          <a:ext cx="8712453" cy="3407770"/>
        </p:xfrm>
        <a:graphic>
          <a:graphicData uri="http://schemas.openxmlformats.org/presentationml/2006/ole">
            <mc:AlternateContent xmlns:mc="http://schemas.openxmlformats.org/markup-compatibility/2006">
              <mc:Choice xmlns:v="urn:schemas-microsoft-com:vml" Requires="v">
                <p:oleObj spid="_x0000_s14351" name="Visio" r:id="rId1" imgW="23215600" imgH="9080500" progId="Visio.Drawing.11">
                  <p:embed/>
                </p:oleObj>
              </mc:Choice>
              <mc:Fallback>
                <p:oleObj name="Visio" r:id="rId1" imgW="23215600" imgH="9080500" progId="Visio.Drawing.11">
                  <p:embed/>
                  <p:pic>
                    <p:nvPicPr>
                      <p:cNvPr id="0" name="Picture 143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9358" y="1786800"/>
                        <a:ext cx="8712453" cy="3407770"/>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ED9B224-F6ED-4B00-A163-C617FF633513}" type="slidenum">
              <a:rPr lang="en-US" altLang="en-US" smtClean="0"/>
            </a:fld>
            <a:endParaRPr lang="en-US" altLang="en-US" dirty="0"/>
          </a:p>
        </p:txBody>
      </p:sp>
      <p:sp>
        <p:nvSpPr>
          <p:cNvPr id="3" name="Content Placeholder 2"/>
          <p:cNvSpPr>
            <a:spLocks noGrp="1"/>
          </p:cNvSpPr>
          <p:nvPr>
            <p:ph idx="1"/>
          </p:nvPr>
        </p:nvSpPr>
        <p:spPr/>
        <p:txBody>
          <a:bodyPr/>
          <a:lstStyle/>
          <a:p>
            <a:endParaRPr lang="en-US" dirty="0"/>
          </a:p>
        </p:txBody>
      </p:sp>
      <p:sp>
        <p:nvSpPr>
          <p:cNvPr id="7" name="Content Placeholder 2"/>
          <p:cNvSpPr txBox="1"/>
          <p:nvPr/>
        </p:nvSpPr>
        <p:spPr bwMode="auto">
          <a:xfrm>
            <a:off x="1900417" y="589379"/>
            <a:ext cx="8496915" cy="4525963"/>
          </a:xfrm>
          <a:prstGeom prst="rect">
            <a:avLst/>
          </a:prstGeom>
          <a:noFill/>
          <a:ln>
            <a:noFill/>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S PGothic" panose="020B0600070205080204" pitchFamily="34"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S PGothic" panose="020B0600070205080204" pitchFamily="34" charset="-128"/>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S PGothic" panose="020B0600070205080204" pitchFamily="34" charset="-128"/>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panose="020B0600070205080204" pitchFamily="34" charset="-128"/>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panose="020B0600070205080204" pitchFamily="34" charset="-128"/>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en-US" sz="2400" dirty="0"/>
              <a:t>Run 1 iteration: all vehicles choose the least-cost path based on link free-flow travel time</a:t>
            </a:r>
            <a:r>
              <a:rPr lang="en-US" dirty="0"/>
              <a:t>.</a:t>
            </a:r>
            <a:endParaRPr lang="en-US" dirty="0"/>
          </a:p>
        </p:txBody>
      </p:sp>
      <p:graphicFrame>
        <p:nvGraphicFramePr>
          <p:cNvPr id="8" name="Object 7"/>
          <p:cNvGraphicFramePr>
            <a:graphicFrameLocks noChangeAspect="1"/>
          </p:cNvGraphicFramePr>
          <p:nvPr/>
        </p:nvGraphicFramePr>
        <p:xfrm>
          <a:off x="1802991" y="2160395"/>
          <a:ext cx="5843211" cy="3579956"/>
        </p:xfrm>
        <a:graphic>
          <a:graphicData uri="http://schemas.openxmlformats.org/presentationml/2006/ole">
            <mc:AlternateContent xmlns:mc="http://schemas.openxmlformats.org/markup-compatibility/2006">
              <mc:Choice xmlns:v="urn:schemas-microsoft-com:vml" Requires="v">
                <p:oleObj spid="_x0000_s15375" name="Visio" r:id="rId1" imgW="24193500" imgH="14833600" progId="Visio.Drawing.11">
                  <p:embed/>
                </p:oleObj>
              </mc:Choice>
              <mc:Fallback>
                <p:oleObj name="Visio" r:id="rId1" imgW="24193500" imgH="14833600" progId="Visio.Drawing.11">
                  <p:embed/>
                  <p:pic>
                    <p:nvPicPr>
                      <p:cNvPr id="0" name="Picture 153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991" y="2160395"/>
                        <a:ext cx="5843211" cy="3579956"/>
                      </a:xfrm>
                      <a:prstGeom prst="rect">
                        <a:avLst/>
                      </a:prstGeom>
                      <a:noFill/>
                    </p:spPr>
                  </p:pic>
                </p:oleObj>
              </mc:Fallback>
            </mc:AlternateContent>
          </a:graphicData>
        </a:graphic>
      </p:graphicFrame>
      <p:sp>
        <p:nvSpPr>
          <p:cNvPr id="9" name="TextBox 8"/>
          <p:cNvSpPr txBox="1"/>
          <p:nvPr/>
        </p:nvSpPr>
        <p:spPr>
          <a:xfrm>
            <a:off x="7756316" y="2049489"/>
            <a:ext cx="2632694" cy="3785652"/>
          </a:xfrm>
          <a:prstGeom prst="rect">
            <a:avLst/>
          </a:prstGeom>
          <a:noFill/>
        </p:spPr>
        <p:txBody>
          <a:bodyPr wrap="square" rtlCol="0">
            <a:spAutoFit/>
          </a:bodyPr>
          <a:lstStyle/>
          <a:p>
            <a:r>
              <a:rPr lang="en-US" sz="1600" dirty="0"/>
              <a:t>Step 1: Click “Vehicle” to call the dialogue of “Find/Filter Vehicle”.</a:t>
            </a:r>
            <a:endParaRPr lang="en-US" sz="1600" dirty="0"/>
          </a:p>
          <a:p>
            <a:endParaRPr lang="en-US" sz="1600" dirty="0"/>
          </a:p>
          <a:p>
            <a:r>
              <a:rPr lang="en-US" sz="1600" dirty="0"/>
              <a:t>Step 2: Choose the target OD pair and corresponding conditions. In this case, we choose OD pair 1</a:t>
            </a:r>
            <a:r>
              <a:rPr lang="en-US" sz="1600" dirty="0">
                <a:sym typeface="Wingdings" panose="05000000000000000000" pitchFamily="2" charset="2"/>
              </a:rPr>
              <a:t></a:t>
            </a:r>
            <a:r>
              <a:rPr lang="en-US" sz="1600" dirty="0"/>
              <a:t>2.</a:t>
            </a:r>
            <a:endParaRPr lang="en-US" sz="1600" dirty="0"/>
          </a:p>
          <a:p>
            <a:endParaRPr lang="en-US" sz="1600" dirty="0"/>
          </a:p>
          <a:p>
            <a:r>
              <a:rPr lang="en-US" sz="1600" dirty="0"/>
              <a:t>Step 3: Click the OD list to check the general summary of OD pair 1</a:t>
            </a:r>
            <a:r>
              <a:rPr lang="en-US" sz="1600" dirty="0">
                <a:sym typeface="Wingdings" panose="05000000000000000000" pitchFamily="2" charset="2"/>
              </a:rPr>
              <a:t></a:t>
            </a:r>
            <a:r>
              <a:rPr lang="en-US" sz="1600" dirty="0"/>
              <a:t>2.</a:t>
            </a:r>
            <a:endParaRPr lang="en-US" sz="1600" dirty="0"/>
          </a:p>
          <a:p>
            <a:endParaRPr lang="en-US" sz="1600" dirty="0"/>
          </a:p>
          <a:p>
            <a:r>
              <a:rPr lang="en-US" sz="1600" dirty="0"/>
              <a:t>Step 4: Choose one used path in Path List</a:t>
            </a:r>
            <a:endParaRPr lang="en-US" sz="1600"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4"/>
          </p:nvPr>
        </p:nvSpPr>
        <p:spPr/>
        <p:txBody>
          <a:bodyPr/>
          <a:lstStyle/>
          <a:p>
            <a:fld id="{5ED9B224-F6ED-4B00-A163-C617FF633513}" type="slidenum">
              <a:rPr lang="en-US" altLang="en-US" smtClean="0"/>
            </a:fld>
            <a:endParaRPr lang="en-US" altLang="en-US" dirty="0"/>
          </a:p>
        </p:txBody>
      </p:sp>
      <p:sp>
        <p:nvSpPr>
          <p:cNvPr id="3" name="Content Placeholder 2"/>
          <p:cNvSpPr>
            <a:spLocks noGrp="1"/>
          </p:cNvSpPr>
          <p:nvPr>
            <p:ph idx="1"/>
          </p:nvPr>
        </p:nvSpPr>
        <p:spPr/>
        <p:txBody>
          <a:bodyPr/>
          <a:lstStyle/>
          <a:p>
            <a:r>
              <a:rPr lang="en-US" dirty="0">
                <a:solidFill>
                  <a:srgbClr val="FF0000"/>
                </a:solidFill>
                <a:latin typeface="Arial" panose="020B0604020202020204"/>
                <a:cs typeface="Arial" panose="020B0604020202020204"/>
              </a:rPr>
              <a:t>Individual generalized cost function</a:t>
            </a:r>
            <a:endParaRPr lang="en-US" dirty="0">
              <a:solidFill>
                <a:srgbClr val="FF0000"/>
              </a:solidFill>
              <a:latin typeface="Arial" panose="020B0604020202020204"/>
              <a:cs typeface="Arial" panose="020B0604020202020204"/>
            </a:endParaRPr>
          </a:p>
          <a:p>
            <a:endParaRPr lang="en-US" dirty="0">
              <a:latin typeface="Arial" panose="020B0604020202020204"/>
              <a:cs typeface="Arial" panose="020B0604020202020204"/>
            </a:endParaRPr>
          </a:p>
          <a:p>
            <a:pPr marL="457200" lvl="1" indent="0">
              <a:buNone/>
            </a:pPr>
            <a:endParaRPr lang="en-US" dirty="0">
              <a:latin typeface="Arial" panose="020B0604020202020204"/>
              <a:cs typeface="Arial" panose="020B0604020202020204"/>
            </a:endParaRPr>
          </a:p>
          <a:p>
            <a:pPr lvl="1"/>
            <a:r>
              <a:rPr lang="en-US" dirty="0">
                <a:latin typeface="Arial" panose="020B0604020202020204"/>
                <a:cs typeface="Arial" panose="020B0604020202020204"/>
              </a:rPr>
              <a:t>Can consider multiple factors</a:t>
            </a:r>
            <a:endParaRPr lang="en-US" dirty="0">
              <a:latin typeface="Arial" panose="020B0604020202020204"/>
              <a:cs typeface="Arial" panose="020B0604020202020204"/>
            </a:endParaRPr>
          </a:p>
          <a:p>
            <a:pPr lvl="2"/>
            <a:r>
              <a:rPr lang="en-US" dirty="0">
                <a:latin typeface="Arial" panose="020B0604020202020204"/>
                <a:cs typeface="Arial" panose="020B0604020202020204"/>
              </a:rPr>
              <a:t>Value of time, Value of reliability, Value of safety</a:t>
            </a:r>
            <a:endParaRPr lang="en-US" dirty="0">
              <a:latin typeface="Arial" panose="020B0604020202020204"/>
              <a:cs typeface="Arial" panose="020B0604020202020204"/>
            </a:endParaRPr>
          </a:p>
          <a:p>
            <a:pPr lvl="1"/>
            <a:r>
              <a:rPr lang="en-US" dirty="0">
                <a:latin typeface="Arial" panose="020B0604020202020204"/>
                <a:cs typeface="Arial" panose="020B0604020202020204"/>
              </a:rPr>
              <a:t>Perform routing algorithm individually for each vehicle/agent</a:t>
            </a:r>
            <a:endParaRPr lang="en-US" dirty="0">
              <a:latin typeface="Arial" panose="020B0604020202020204"/>
              <a:cs typeface="Arial" panose="020B0604020202020204"/>
            </a:endParaRPr>
          </a:p>
          <a:p>
            <a:pPr lvl="1"/>
            <a:r>
              <a:rPr lang="en-US" dirty="0">
                <a:latin typeface="Arial" panose="020B0604020202020204"/>
                <a:cs typeface="Arial" panose="020B0604020202020204"/>
              </a:rPr>
              <a:t>Can adjust origin/destination/departure time/path at each iteration (day)</a:t>
            </a:r>
            <a:endParaRPr lang="en-US" dirty="0">
              <a:latin typeface="Arial" panose="020B0604020202020204"/>
              <a:cs typeface="Arial" panose="020B0604020202020204"/>
            </a:endParaRPr>
          </a:p>
          <a:p>
            <a:endParaRPr lang="en-US" dirty="0"/>
          </a:p>
        </p:txBody>
      </p:sp>
      <mc:AlternateContent xmlns:mc="http://schemas.openxmlformats.org/markup-compatibility/2006">
        <mc:Choice xmlns:a14="http://schemas.microsoft.com/office/drawing/2010/main" Requires="a14">
          <p:sp>
            <p:nvSpPr>
              <p:cNvPr id="7" name="TextBox 6"/>
              <p:cNvSpPr txBox="1"/>
              <p:nvPr/>
            </p:nvSpPr>
            <p:spPr>
              <a:xfrm>
                <a:off x="3205695" y="2251668"/>
                <a:ext cx="55997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a:rPr>
                        <m:t>𝐶𝑜𝑠𝑡</m:t>
                      </m:r>
                      <m:r>
                        <a:rPr lang="en-US" sz="2800" i="1">
                          <a:latin typeface="Cambria Math"/>
                        </a:rPr>
                        <m:t>=</m:t>
                      </m:r>
                      <m:r>
                        <a:rPr lang="en-US" sz="2800" i="1">
                          <a:latin typeface="Cambria Math"/>
                        </a:rPr>
                        <m:t>𝑇𝑟𝑎𝑣𝑒𝑙</m:t>
                      </m:r>
                      <m:r>
                        <a:rPr lang="en-US" sz="2800" i="1">
                          <a:latin typeface="Cambria Math"/>
                        </a:rPr>
                        <m:t> </m:t>
                      </m:r>
                      <m:r>
                        <a:rPr lang="en-US" sz="2800" i="1">
                          <a:latin typeface="Cambria Math"/>
                        </a:rPr>
                        <m:t>𝑇𝑖𝑚𝑒</m:t>
                      </m:r>
                      <m:r>
                        <a:rPr lang="en-US" sz="2800" i="1">
                          <a:latin typeface="Cambria Math"/>
                        </a:rPr>
                        <m:t>∗</m:t>
                      </m:r>
                      <m:r>
                        <a:rPr lang="en-US" sz="2800" i="1">
                          <a:latin typeface="Cambria Math"/>
                        </a:rPr>
                        <m:t>𝑉𝑂𝑇</m:t>
                      </m:r>
                      <m:r>
                        <a:rPr lang="en-US" sz="2800" i="1">
                          <a:latin typeface="Cambria Math"/>
                        </a:rPr>
                        <m:t>+</m:t>
                      </m:r>
                      <m:r>
                        <a:rPr lang="en-US" sz="2800" i="1">
                          <a:latin typeface="Cambria Math"/>
                        </a:rPr>
                        <m:t>𝑇𝑜𝑙𝑙</m:t>
                      </m:r>
                    </m:oMath>
                  </m:oMathPara>
                </a14:m>
                <a:endParaRPr lang="en-US" sz="2800" dirty="0"/>
              </a:p>
            </p:txBody>
          </p:sp>
        </mc:Choice>
        <mc:Fallback>
          <p:sp>
            <p:nvSpPr>
              <p:cNvPr id="7" name="TextBox 6"/>
              <p:cNvSpPr txBox="1">
                <a:spLocks noRot="1" noChangeAspect="1" noMove="1" noResize="1" noEditPoints="1" noAdjustHandles="1" noChangeArrowheads="1" noChangeShapeType="1" noTextEdit="1"/>
              </p:cNvSpPr>
              <p:nvPr/>
            </p:nvSpPr>
            <p:spPr>
              <a:xfrm>
                <a:off x="1681695" y="2251668"/>
                <a:ext cx="5599738" cy="523220"/>
              </a:xfrm>
              <a:prstGeom prst="rect">
                <a:avLst/>
              </a:prstGeom>
              <a:blipFill rotWithShape="0">
                <a:blip r:embed="rId1"/>
                <a:stretch>
                  <a:fillRect/>
                </a:stretch>
              </a:blipFill>
            </p:spPr>
            <p:txBody>
              <a:bodyPr/>
              <a:lstStyle/>
              <a:p>
                <a:r>
                  <a:rPr lang="en-US">
                    <a:noFill/>
                  </a:rPr>
                  <a:t> </a:t>
                </a:r>
                <a:endParaRPr lang="en-US">
                  <a:noFill/>
                </a:endParaRPr>
              </a:p>
            </p:txBody>
          </p:sp>
        </mc:Fallback>
      </mc:AlternateContent>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ED9B224-F6ED-4B00-A163-C617FF633513}" type="slidenum">
              <a:rPr lang="en-US" altLang="en-US" smtClean="0"/>
            </a:fld>
            <a:endParaRPr lang="en-US" altLang="en-US" dirty="0"/>
          </a:p>
        </p:txBody>
      </p:sp>
      <p:sp>
        <p:nvSpPr>
          <p:cNvPr id="3" name="Content Placeholder 2"/>
          <p:cNvSpPr>
            <a:spLocks noGrp="1"/>
          </p:cNvSpPr>
          <p:nvPr>
            <p:ph idx="1"/>
          </p:nvPr>
        </p:nvSpPr>
        <p:spPr/>
        <p:txBody>
          <a:bodyPr/>
          <a:lstStyle/>
          <a:p>
            <a:endParaRPr lang="en-US" dirty="0"/>
          </a:p>
        </p:txBody>
      </p:sp>
      <p:pic>
        <p:nvPicPr>
          <p:cNvPr id="7" name="Content Placeholder 3"/>
          <p:cNvPicPr>
            <a:picLocks noChangeAspect="1"/>
          </p:cNvPicPr>
          <p:nvPr/>
        </p:nvPicPr>
        <p:blipFill>
          <a:blip r:embed="rId1"/>
          <a:stretch>
            <a:fillRect/>
          </a:stretch>
        </p:blipFill>
        <p:spPr bwMode="auto">
          <a:xfrm>
            <a:off x="1883923" y="995435"/>
            <a:ext cx="8229600" cy="3147934"/>
          </a:xfrm>
          <a:prstGeom prst="rect">
            <a:avLst/>
          </a:prstGeom>
          <a:noFill/>
          <a:ln>
            <a:noFill/>
          </a:ln>
        </p:spPr>
      </p:pic>
      <p:sp>
        <p:nvSpPr>
          <p:cNvPr id="8" name="Rectangle 7"/>
          <p:cNvSpPr/>
          <p:nvPr/>
        </p:nvSpPr>
        <p:spPr>
          <a:xfrm>
            <a:off x="1981200" y="4143369"/>
            <a:ext cx="7312152" cy="410882"/>
          </a:xfrm>
          <a:prstGeom prst="rect">
            <a:avLst/>
          </a:prstGeom>
        </p:spPr>
        <p:txBody>
          <a:bodyPr wrap="square">
            <a:spAutoFit/>
          </a:bodyPr>
          <a:lstStyle/>
          <a:p>
            <a:pPr>
              <a:lnSpc>
                <a:spcPct val="115000"/>
              </a:lnSpc>
            </a:pPr>
            <a:r>
              <a:rPr lang="en-US" dirty="0">
                <a:solidFill>
                  <a:srgbClr val="000000"/>
                </a:solidFill>
                <a:latin typeface="Times New Roman" panose="02020603050405020304" pitchFamily="18" charset="0"/>
                <a:ea typeface="Arial" panose="020B0604020202020204" pitchFamily="34" charset="0"/>
              </a:rPr>
              <a:t>The specific toll settings are </a:t>
            </a:r>
            <a:r>
              <a:rPr lang="en-US" b="1" dirty="0">
                <a:solidFill>
                  <a:srgbClr val="000000"/>
                </a:solidFill>
                <a:latin typeface="Times New Roman" panose="02020603050405020304" pitchFamily="18" charset="0"/>
                <a:ea typeface="Arial" panose="020B0604020202020204" pitchFamily="34" charset="0"/>
              </a:rPr>
              <a:t>input in Scenario_Link_Based_Toll.csv</a:t>
            </a:r>
            <a:r>
              <a:rPr lang="en-US" dirty="0">
                <a:solidFill>
                  <a:srgbClr val="000000"/>
                </a:solidFill>
                <a:latin typeface="Times New Roman" panose="02020603050405020304" pitchFamily="18" charset="0"/>
                <a:ea typeface="Arial" panose="020B0604020202020204" pitchFamily="34" charset="0"/>
              </a:rPr>
              <a:t>.</a:t>
            </a:r>
            <a:endParaRPr lang="en-US" dirty="0">
              <a:solidFill>
                <a:srgbClr val="000000"/>
              </a:solidFill>
              <a:effectLst/>
              <a:latin typeface="Arial" panose="020B0604020202020204" pitchFamily="34" charset="0"/>
              <a:ea typeface="Arial" panose="020B0604020202020204" pitchFamily="34" charset="0"/>
            </a:endParaRPr>
          </a:p>
        </p:txBody>
      </p:sp>
      <p:graphicFrame>
        <p:nvGraphicFramePr>
          <p:cNvPr id="9" name="Table 8"/>
          <p:cNvGraphicFramePr>
            <a:graphicFrameLocks noGrp="1"/>
          </p:cNvGraphicFramePr>
          <p:nvPr/>
        </p:nvGraphicFramePr>
        <p:xfrm>
          <a:off x="1981201" y="4839260"/>
          <a:ext cx="8365787" cy="1050989"/>
        </p:xfrm>
        <a:graphic>
          <a:graphicData uri="http://schemas.openxmlformats.org/drawingml/2006/table">
            <a:tbl>
              <a:tblPr firstRow="1" firstCol="1" bandRow="1">
                <a:tableStyleId>{5C22544A-7EE6-4342-B048-85BDC9FD1C3A}</a:tableStyleId>
              </a:tblPr>
              <a:tblGrid>
                <a:gridCol w="604009"/>
                <a:gridCol w="1117669"/>
                <a:gridCol w="870042"/>
                <a:gridCol w="776346"/>
                <a:gridCol w="1514207"/>
                <a:gridCol w="1420511"/>
                <a:gridCol w="2063003"/>
              </a:tblGrid>
              <a:tr h="490157">
                <a:tc>
                  <a:txBody>
                    <a:bodyPr/>
                    <a:lstStyle/>
                    <a:p>
                      <a:pPr marL="0" marR="0" algn="ctr">
                        <a:lnSpc>
                          <a:spcPct val="115000"/>
                        </a:lnSpc>
                        <a:spcBef>
                          <a:spcPts val="0"/>
                        </a:spcBef>
                        <a:spcAft>
                          <a:spcPts val="0"/>
                        </a:spcAft>
                      </a:pPr>
                      <a:r>
                        <a:rPr lang="en-US" sz="1600" dirty="0">
                          <a:effectLst/>
                        </a:rPr>
                        <a:t>Link</a:t>
                      </a:r>
                      <a:endParaRPr lang="en-US" sz="1600" dirty="0">
                        <a:solidFill>
                          <a:srgbClr val="000000"/>
                        </a:solidFill>
                        <a:effectLst/>
                        <a:latin typeface="Arial" panose="020B0604020202020204" pitchFamily="34" charset="0"/>
                        <a:ea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dirty="0">
                          <a:effectLst/>
                        </a:rPr>
                        <a:t>Scenario No</a:t>
                      </a:r>
                      <a:endParaRPr lang="en-US" sz="1600" dirty="0">
                        <a:solidFill>
                          <a:srgbClr val="000000"/>
                        </a:solidFill>
                        <a:effectLst/>
                        <a:latin typeface="Arial" panose="020B0604020202020204" pitchFamily="34" charset="0"/>
                        <a:ea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dirty="0">
                          <a:effectLst/>
                        </a:rPr>
                        <a:t>Start Day</a:t>
                      </a:r>
                      <a:endParaRPr lang="en-US" sz="1600" dirty="0">
                        <a:solidFill>
                          <a:srgbClr val="000000"/>
                        </a:solidFill>
                        <a:effectLst/>
                        <a:latin typeface="Arial" panose="020B0604020202020204" pitchFamily="34" charset="0"/>
                        <a:ea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a:effectLst/>
                        </a:rPr>
                        <a:t>End Day</a:t>
                      </a:r>
                      <a:endParaRPr lang="en-US" sz="1600">
                        <a:solidFill>
                          <a:srgbClr val="000000"/>
                        </a:solidFill>
                        <a:effectLst/>
                        <a:latin typeface="Arial" panose="020B0604020202020204" pitchFamily="34" charset="0"/>
                        <a:ea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dirty="0">
                          <a:effectLst/>
                        </a:rPr>
                        <a:t>Start Time in Min</a:t>
                      </a:r>
                      <a:endParaRPr lang="en-US" sz="1600" dirty="0">
                        <a:solidFill>
                          <a:srgbClr val="000000"/>
                        </a:solidFill>
                        <a:effectLst/>
                        <a:latin typeface="Arial" panose="020B0604020202020204" pitchFamily="34" charset="0"/>
                        <a:ea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a:effectLst/>
                        </a:rPr>
                        <a:t>End Time in min</a:t>
                      </a:r>
                      <a:endParaRPr lang="en-US" sz="1600">
                        <a:solidFill>
                          <a:srgbClr val="000000"/>
                        </a:solidFill>
                        <a:effectLst/>
                        <a:latin typeface="Arial" panose="020B0604020202020204" pitchFamily="34" charset="0"/>
                        <a:ea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dirty="0">
                          <a:effectLst/>
                        </a:rPr>
                        <a:t>Toll for Demand Type 1</a:t>
                      </a:r>
                      <a:endParaRPr lang="en-US" sz="1600" dirty="0">
                        <a:solidFill>
                          <a:srgbClr val="000000"/>
                        </a:solidFill>
                        <a:effectLst/>
                        <a:latin typeface="Arial" panose="020B0604020202020204" pitchFamily="34" charset="0"/>
                        <a:ea typeface="Arial" panose="020B0604020202020204" pitchFamily="34" charset="0"/>
                      </a:endParaRPr>
                    </a:p>
                  </a:txBody>
                  <a:tcPr marL="68580" marR="68580" marT="0" marB="0" anchor="ctr"/>
                </a:tc>
              </a:tr>
              <a:tr h="490157">
                <a:tc>
                  <a:txBody>
                    <a:bodyPr/>
                    <a:lstStyle/>
                    <a:p>
                      <a:pPr marL="0" marR="0" algn="ctr">
                        <a:lnSpc>
                          <a:spcPct val="115000"/>
                        </a:lnSpc>
                        <a:spcBef>
                          <a:spcPts val="0"/>
                        </a:spcBef>
                        <a:spcAft>
                          <a:spcPts val="0"/>
                        </a:spcAft>
                      </a:pPr>
                      <a:r>
                        <a:rPr lang="en-US" sz="1600">
                          <a:effectLst/>
                        </a:rPr>
                        <a:t>[4,5]</a:t>
                      </a:r>
                      <a:endParaRPr lang="en-US" sz="1600">
                        <a:solidFill>
                          <a:srgbClr val="000000"/>
                        </a:solidFill>
                        <a:effectLst/>
                        <a:latin typeface="Arial" panose="020B0604020202020204" pitchFamily="34" charset="0"/>
                        <a:ea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dirty="0">
                          <a:effectLst/>
                        </a:rPr>
                        <a:t>0</a:t>
                      </a:r>
                      <a:endParaRPr lang="en-US" sz="1600" dirty="0">
                        <a:solidFill>
                          <a:srgbClr val="000000"/>
                        </a:solidFill>
                        <a:effectLst/>
                        <a:latin typeface="Arial" panose="020B0604020202020204" pitchFamily="34" charset="0"/>
                        <a:ea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dirty="0">
                          <a:effectLst/>
                        </a:rPr>
                        <a:t>0</a:t>
                      </a:r>
                      <a:endParaRPr lang="en-US" sz="1600" dirty="0">
                        <a:solidFill>
                          <a:srgbClr val="000000"/>
                        </a:solidFill>
                        <a:effectLst/>
                        <a:latin typeface="Arial" panose="020B0604020202020204" pitchFamily="34" charset="0"/>
                        <a:ea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dirty="0" smtClean="0">
                          <a:effectLst/>
                        </a:rPr>
                        <a:t>1</a:t>
                      </a:r>
                      <a:endParaRPr lang="en-US" sz="1600" dirty="0">
                        <a:solidFill>
                          <a:srgbClr val="000000"/>
                        </a:solidFill>
                        <a:effectLst/>
                        <a:latin typeface="Arial" panose="020B0604020202020204" pitchFamily="34" charset="0"/>
                        <a:ea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dirty="0">
                          <a:effectLst/>
                        </a:rPr>
                        <a:t>420</a:t>
                      </a:r>
                      <a:endParaRPr lang="en-US" sz="1600" dirty="0">
                        <a:solidFill>
                          <a:srgbClr val="000000"/>
                        </a:solidFill>
                        <a:effectLst/>
                        <a:latin typeface="Arial" panose="020B0604020202020204" pitchFamily="34" charset="0"/>
                        <a:ea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en-US" sz="1600" dirty="0">
                          <a:effectLst/>
                        </a:rPr>
                        <a:t>540</a:t>
                      </a:r>
                      <a:endParaRPr lang="en-US" sz="1600" dirty="0">
                        <a:solidFill>
                          <a:srgbClr val="000000"/>
                        </a:solidFill>
                        <a:effectLst/>
                        <a:latin typeface="Arial" panose="020B0604020202020204" pitchFamily="34" charset="0"/>
                        <a:ea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en-US" sz="1800" dirty="0">
                          <a:solidFill>
                            <a:srgbClr val="FF0000"/>
                          </a:solidFill>
                          <a:effectLst/>
                        </a:rPr>
                        <a:t>0.2</a:t>
                      </a:r>
                      <a:endParaRPr lang="en-US" sz="1800" dirty="0">
                        <a:solidFill>
                          <a:srgbClr val="FF0000"/>
                        </a:solidFill>
                        <a:effectLst/>
                        <a:latin typeface="Arial" panose="020B0604020202020204" pitchFamily="34" charset="0"/>
                        <a:ea typeface="Arial" panose="020B0604020202020204" pitchFamily="34" charset="0"/>
                      </a:endParaRPr>
                    </a:p>
                  </a:txBody>
                  <a:tcPr marL="68580" marR="68580" marT="0" marB="0" anchor="ctr"/>
                </a:tc>
              </a:tr>
            </a:tbl>
          </a:graphicData>
        </a:graphic>
      </p:graphicFrame>
      <p:cxnSp>
        <p:nvCxnSpPr>
          <p:cNvPr id="10" name="Straight Connector 9"/>
          <p:cNvCxnSpPr/>
          <p:nvPr/>
        </p:nvCxnSpPr>
        <p:spPr>
          <a:xfrm>
            <a:off x="3654251" y="1284998"/>
            <a:ext cx="74357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734638" y="915666"/>
            <a:ext cx="582805" cy="369332"/>
          </a:xfrm>
          <a:prstGeom prst="rect">
            <a:avLst/>
          </a:prstGeom>
          <a:noFill/>
        </p:spPr>
        <p:txBody>
          <a:bodyPr wrap="square" rtlCol="0">
            <a:spAutoFit/>
          </a:bodyPr>
          <a:lstStyle/>
          <a:p>
            <a:r>
              <a:rPr lang="en-US" dirty="0" smtClean="0">
                <a:solidFill>
                  <a:srgbClr val="FF0000"/>
                </a:solidFill>
              </a:rPr>
              <a:t>Toll</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ED9B224-F6ED-4B00-A163-C617FF633513}" type="slidenum">
              <a:rPr lang="en-US" altLang="en-US" smtClean="0"/>
            </a:fld>
            <a:endParaRPr lang="en-US" altLang="en-US" dirty="0"/>
          </a:p>
        </p:txBody>
      </p:sp>
      <p:sp>
        <p:nvSpPr>
          <p:cNvPr id="5" name="Title 1"/>
          <p:cNvSpPr>
            <a:spLocks noGrp="1"/>
          </p:cNvSpPr>
          <p:nvPr>
            <p:ph type="title"/>
          </p:nvPr>
        </p:nvSpPr>
        <p:spPr/>
        <p:txBody>
          <a:bodyPr/>
          <a:lstStyle/>
          <a:p>
            <a:pPr algn="l"/>
            <a:r>
              <a:rPr lang="en-US" sz="3200" dirty="0"/>
              <a:t>link-based toll for low-income travelers</a:t>
            </a:r>
            <a:endParaRPr lang="en-US" sz="3200" dirty="0"/>
          </a:p>
        </p:txBody>
      </p:sp>
      <p:sp>
        <p:nvSpPr>
          <p:cNvPr id="3" name="Content Placeholder 2"/>
          <p:cNvSpPr>
            <a:spLocks noGrp="1"/>
          </p:cNvSpPr>
          <p:nvPr>
            <p:ph idx="1"/>
          </p:nvPr>
        </p:nvSpPr>
        <p:spPr/>
        <p:txBody>
          <a:bodyPr/>
          <a:lstStyle/>
          <a:p>
            <a:endParaRPr lang="en-US" dirty="0"/>
          </a:p>
        </p:txBody>
      </p:sp>
      <p:sp>
        <p:nvSpPr>
          <p:cNvPr id="7" name="Rectangle 6"/>
          <p:cNvSpPr/>
          <p:nvPr/>
        </p:nvSpPr>
        <p:spPr>
          <a:xfrm>
            <a:off x="1981200" y="1353334"/>
            <a:ext cx="5579604" cy="369332"/>
          </a:xfrm>
          <a:prstGeom prst="rect">
            <a:avLst/>
          </a:prstGeom>
        </p:spPr>
        <p:txBody>
          <a:bodyPr wrap="none">
            <a:spAutoFit/>
          </a:bodyPr>
          <a:lstStyle/>
          <a:p>
            <a:r>
              <a:rPr lang="en-US" dirty="0">
                <a:latin typeface="Times New Roman" panose="02020603050405020304" pitchFamily="18" charset="0"/>
                <a:ea typeface="Arial" panose="020B0604020202020204" pitchFamily="34" charset="0"/>
              </a:rPr>
              <a:t>Average VOT of SOV in the file </a:t>
            </a:r>
            <a:r>
              <a:rPr lang="en-US" b="1" dirty="0">
                <a:latin typeface="Times New Roman" panose="02020603050405020304" pitchFamily="18" charset="0"/>
                <a:ea typeface="Arial" panose="020B0604020202020204" pitchFamily="34" charset="0"/>
              </a:rPr>
              <a:t>input_demand_type.csv</a:t>
            </a:r>
            <a:endParaRPr lang="en-US" b="1" dirty="0"/>
          </a:p>
        </p:txBody>
      </p:sp>
      <p:graphicFrame>
        <p:nvGraphicFramePr>
          <p:cNvPr id="8" name="Table 7"/>
          <p:cNvGraphicFramePr>
            <a:graphicFrameLocks noGrp="1"/>
          </p:cNvGraphicFramePr>
          <p:nvPr/>
        </p:nvGraphicFramePr>
        <p:xfrm>
          <a:off x="3536504" y="1907958"/>
          <a:ext cx="5038344" cy="1037844"/>
        </p:xfrm>
        <a:graphic>
          <a:graphicData uri="http://schemas.openxmlformats.org/drawingml/2006/table">
            <a:tbl>
              <a:tblPr firstRow="1" firstCol="1" bandRow="1">
                <a:tableStyleId>{5C22544A-7EE6-4342-B048-85BDC9FD1C3A}</a:tableStyleId>
              </a:tblPr>
              <a:tblGrid>
                <a:gridCol w="1557773"/>
                <a:gridCol w="2308580"/>
                <a:gridCol w="1171991"/>
              </a:tblGrid>
              <a:tr h="699634">
                <a:tc>
                  <a:txBody>
                    <a:bodyPr/>
                    <a:lstStyle/>
                    <a:p>
                      <a:pPr marL="0" marR="0" algn="ctr">
                        <a:lnSpc>
                          <a:spcPct val="115000"/>
                        </a:lnSpc>
                        <a:spcBef>
                          <a:spcPts val="0"/>
                        </a:spcBef>
                        <a:spcAft>
                          <a:spcPts val="0"/>
                        </a:spcAft>
                      </a:pPr>
                      <a:r>
                        <a:rPr lang="en-US" sz="1800" dirty="0" err="1">
                          <a:effectLst/>
                        </a:rPr>
                        <a:t>demand_type</a:t>
                      </a:r>
                      <a:endParaRPr lang="en-US" sz="1800" dirty="0">
                        <a:solidFill>
                          <a:srgbClr val="000000"/>
                        </a:solidFill>
                        <a:effectLst/>
                        <a:latin typeface="Arial" panose="020B0604020202020204" pitchFamily="34" charset="0"/>
                        <a:ea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en-US" sz="1800" dirty="0" err="1">
                          <a:effectLst/>
                        </a:rPr>
                        <a:t>demand_type_name</a:t>
                      </a:r>
                      <a:endParaRPr lang="en-US" sz="1800" dirty="0">
                        <a:solidFill>
                          <a:srgbClr val="000000"/>
                        </a:solidFill>
                        <a:effectLst/>
                        <a:latin typeface="Arial" panose="020B0604020202020204" pitchFamily="34" charset="0"/>
                        <a:ea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en-US" sz="1800" dirty="0" err="1">
                          <a:effectLst/>
                        </a:rPr>
                        <a:t>avg_VOT</a:t>
                      </a:r>
                      <a:endParaRPr lang="en-US" sz="1800" dirty="0">
                        <a:solidFill>
                          <a:srgbClr val="000000"/>
                        </a:solidFill>
                        <a:effectLst/>
                        <a:latin typeface="Arial" panose="020B0604020202020204" pitchFamily="34" charset="0"/>
                        <a:ea typeface="Arial" panose="020B0604020202020204" pitchFamily="34" charset="0"/>
                      </a:endParaRPr>
                    </a:p>
                  </a:txBody>
                  <a:tcPr marL="68580" marR="68580" marT="0" marB="0" anchor="ctr"/>
                </a:tc>
              </a:tr>
              <a:tr h="338210">
                <a:tc>
                  <a:txBody>
                    <a:bodyPr/>
                    <a:lstStyle/>
                    <a:p>
                      <a:pPr marL="0" marR="0" algn="ctr">
                        <a:lnSpc>
                          <a:spcPct val="115000"/>
                        </a:lnSpc>
                        <a:spcBef>
                          <a:spcPts val="0"/>
                        </a:spcBef>
                        <a:spcAft>
                          <a:spcPts val="0"/>
                        </a:spcAft>
                      </a:pPr>
                      <a:r>
                        <a:rPr lang="en-US" sz="1800" dirty="0">
                          <a:effectLst/>
                        </a:rPr>
                        <a:t>1</a:t>
                      </a:r>
                      <a:endParaRPr lang="en-US" sz="1800" dirty="0">
                        <a:solidFill>
                          <a:srgbClr val="000000"/>
                        </a:solidFill>
                        <a:effectLst/>
                        <a:latin typeface="Arial" panose="020B0604020202020204" pitchFamily="34" charset="0"/>
                        <a:ea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SOV</a:t>
                      </a:r>
                      <a:endParaRPr lang="en-US" sz="1800">
                        <a:solidFill>
                          <a:srgbClr val="000000"/>
                        </a:solidFill>
                        <a:effectLst/>
                        <a:latin typeface="Arial" panose="020B0604020202020204" pitchFamily="34" charset="0"/>
                        <a:ea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en-US" sz="1800" dirty="0">
                          <a:solidFill>
                            <a:srgbClr val="FF0000"/>
                          </a:solidFill>
                          <a:effectLst/>
                        </a:rPr>
                        <a:t>10</a:t>
                      </a:r>
                      <a:endParaRPr lang="en-US" sz="1800" dirty="0">
                        <a:solidFill>
                          <a:srgbClr val="FF0000"/>
                        </a:solidFill>
                        <a:effectLst/>
                        <a:latin typeface="Arial" panose="020B0604020202020204" pitchFamily="34" charset="0"/>
                        <a:ea typeface="Arial" panose="020B0604020202020204" pitchFamily="34" charset="0"/>
                      </a:endParaRPr>
                    </a:p>
                  </a:txBody>
                  <a:tcPr marL="68580" marR="68580" marT="0" marB="0" anchor="ctr"/>
                </a:tc>
              </a:tr>
            </a:tbl>
          </a:graphicData>
        </a:graphic>
      </p:graphicFrame>
      <mc:AlternateContent xmlns:mc="http://schemas.openxmlformats.org/markup-compatibility/2006">
        <mc:Choice xmlns:a14="http://schemas.microsoft.com/office/drawing/2010/main" Requires="a14">
          <p:sp>
            <p:nvSpPr>
              <p:cNvPr id="9" name="Rectangle 8"/>
              <p:cNvSpPr/>
              <p:nvPr/>
            </p:nvSpPr>
            <p:spPr>
              <a:xfrm>
                <a:off x="2153469" y="3223135"/>
                <a:ext cx="7804415" cy="55662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2000" dirty="0"/>
                  <a:t>The generalized link travel time can be formulated as </a:t>
                </a:r>
                <a14:m>
                  <m:oMath xmlns:m="http://schemas.openxmlformats.org/officeDocument/2006/math">
                    <m:r>
                      <a:rPr lang="en-US" sz="2000" i="1">
                        <a:latin typeface="Cambria Math" panose="02040503050406030204" pitchFamily="18" charset="0"/>
                      </a:rPr>
                      <m:t>𝐺</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𝑡𝑜𝑙</m:t>
                        </m:r>
                        <m:sSub>
                          <m:sSubPr>
                            <m:ctrlPr>
                              <a:rPr lang="en-US" sz="2000" i="1">
                                <a:latin typeface="Cambria Math" panose="02040503050406030204" pitchFamily="18" charset="0"/>
                              </a:rPr>
                            </m:ctrlPr>
                          </m:sSubPr>
                          <m:e>
                            <m:r>
                              <a:rPr lang="en-US" sz="2000" i="1">
                                <a:latin typeface="Cambria Math" panose="02040503050406030204" pitchFamily="18" charset="0"/>
                              </a:rPr>
                              <m:t>𝑙</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sub>
                        </m:sSub>
                      </m:num>
                      <m:den>
                        <m:r>
                          <a:rPr lang="en-US" sz="2000" i="1">
                            <a:latin typeface="Cambria Math" panose="02040503050406030204" pitchFamily="18" charset="0"/>
                          </a:rPr>
                          <m:t>𝑉𝑂𝑇</m:t>
                        </m:r>
                      </m:den>
                    </m:f>
                  </m:oMath>
                </a14:m>
                <a:endParaRPr lang="en-US" sz="2000" dirty="0"/>
              </a:p>
            </p:txBody>
          </p:sp>
        </mc:Choice>
        <mc:Fallback>
          <p:sp>
            <p:nvSpPr>
              <p:cNvPr id="9" name="Rectangle 8"/>
              <p:cNvSpPr>
                <a:spLocks noRot="1" noChangeAspect="1" noMove="1" noResize="1" noEditPoints="1" noAdjustHandles="1" noChangeArrowheads="1" noChangeShapeType="1" noTextEdit="1"/>
              </p:cNvSpPr>
              <p:nvPr/>
            </p:nvSpPr>
            <p:spPr>
              <a:xfrm>
                <a:off x="629468" y="3223134"/>
                <a:ext cx="7804415" cy="556627"/>
              </a:xfrm>
              <a:prstGeom prst="rect">
                <a:avLst/>
              </a:prstGeom>
              <a:blipFill rotWithShape="0">
                <a:blip r:embed="rId1"/>
                <a:stretch>
                  <a:fillRect l="-623" b="-5263"/>
                </a:stretch>
              </a:blipFill>
            </p:spPr>
            <p:txBody>
              <a:bodyPr/>
              <a:lstStyle/>
              <a:p>
                <a:r>
                  <a:rPr lang="en-US">
                    <a:noFill/>
                  </a:rPr>
                  <a:t> </a:t>
                </a:r>
                <a:endParaRPr lang="en-US">
                  <a:noFill/>
                </a:endParaRPr>
              </a:p>
            </p:txBody>
          </p:sp>
        </mc:Fallback>
      </mc:AlternateContent>
      <mc:AlternateContent xmlns:mc="http://schemas.openxmlformats.org/markup-compatibility/2006">
        <mc:Choice xmlns:a14="http://schemas.microsoft.com/office/drawing/2010/main" Requires="a14">
          <p:sp>
            <p:nvSpPr>
              <p:cNvPr id="10" name="Rectangle 9"/>
              <p:cNvSpPr/>
              <p:nvPr/>
            </p:nvSpPr>
            <p:spPr>
              <a:xfrm>
                <a:off x="2190345" y="4446270"/>
                <a:ext cx="7730662" cy="118244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2000" dirty="0"/>
                  <a:t>Path 1 with toll values will have the generalized travel time value of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hlinkClick r:id="" action="ppaction://noaction"/>
                      </a:rPr>
                      <m:t>11+</m:t>
                    </m:r>
                    <m:f>
                      <m:fPr>
                        <m:ctrlPr>
                          <a:rPr lang="en-US" sz="2000" i="1">
                            <a:latin typeface="Cambria Math" panose="02040503050406030204" pitchFamily="18" charset="0"/>
                          </a:rPr>
                        </m:ctrlPr>
                      </m:fPr>
                      <m:num>
                        <m:r>
                          <a:rPr lang="en-US" sz="2000" i="1">
                            <a:latin typeface="Cambria Math" panose="02040503050406030204" pitchFamily="18" charset="0"/>
                          </a:rPr>
                          <m:t>0.2</m:t>
                        </m:r>
                      </m:num>
                      <m:den>
                        <m:r>
                          <a:rPr lang="en-US" sz="2000" i="1">
                            <a:latin typeface="Cambria Math" panose="02040503050406030204" pitchFamily="18" charset="0"/>
                          </a:rPr>
                          <m:t>10/60</m:t>
                        </m:r>
                      </m:den>
                    </m:f>
                    <m:r>
                      <a:rPr lang="en-US" sz="2000" i="1">
                        <a:latin typeface="Cambria Math" panose="02040503050406030204" pitchFamily="18" charset="0"/>
                      </a:rPr>
                      <m:t>)</m:t>
                    </m:r>
                  </m:oMath>
                </a14:m>
                <a:r>
                  <a:rPr lang="en-US" sz="2000" dirty="0"/>
                  <a:t> = 12.2 min, which is more that the free-flow path travel time of path 2 (12 min).</a:t>
                </a:r>
              </a:p>
            </p:txBody>
          </p:sp>
        </mc:Choice>
        <mc:Fallback>
          <p:sp>
            <p:nvSpPr>
              <p:cNvPr id="10" name="Rectangle 9"/>
              <p:cNvSpPr>
                <a:spLocks noRot="1" noChangeAspect="1" noMove="1" noResize="1" noEditPoints="1" noAdjustHandles="1" noChangeArrowheads="1" noChangeShapeType="1" noTextEdit="1"/>
              </p:cNvSpPr>
              <p:nvPr/>
            </p:nvSpPr>
            <p:spPr>
              <a:xfrm>
                <a:off x="666345" y="4446270"/>
                <a:ext cx="7730662" cy="1182440"/>
              </a:xfrm>
              <a:prstGeom prst="rect">
                <a:avLst/>
              </a:prstGeom>
              <a:blipFill rotWithShape="0">
                <a:blip r:embed="rId2"/>
                <a:stretch>
                  <a:fillRect l="-629" t="-1515" b="-7071"/>
                </a:stretch>
              </a:blipFill>
            </p:spPr>
            <p:txBody>
              <a:bodyPr/>
              <a:lstStyle/>
              <a:p>
                <a:r>
                  <a:rPr lang="en-US">
                    <a:noFill/>
                  </a:rPr>
                  <a:t> </a:t>
                </a:r>
                <a:endParaRPr lang="en-US">
                  <a:noFill/>
                </a:endParaRPr>
              </a:p>
            </p:txBody>
          </p:sp>
        </mc:Fallback>
      </mc:AlternateContent>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ED9B224-F6ED-4B00-A163-C617FF633513}" type="slidenum">
              <a:rPr lang="en-US" altLang="en-US" smtClean="0"/>
            </a:fld>
            <a:endParaRPr lang="en-US" altLang="en-US" dirty="0"/>
          </a:p>
        </p:txBody>
      </p:sp>
      <p:sp>
        <p:nvSpPr>
          <p:cNvPr id="3" name="Content Placeholder 2"/>
          <p:cNvSpPr>
            <a:spLocks noGrp="1"/>
          </p:cNvSpPr>
          <p:nvPr>
            <p:ph idx="1"/>
          </p:nvPr>
        </p:nvSpPr>
        <p:spPr/>
        <p:txBody>
          <a:bodyPr/>
          <a:lstStyle/>
          <a:p>
            <a:endParaRPr lang="en-US" dirty="0"/>
          </a:p>
        </p:txBody>
      </p:sp>
      <p:sp>
        <p:nvSpPr>
          <p:cNvPr id="7" name="Content Placeholder 2"/>
          <p:cNvSpPr txBox="1"/>
          <p:nvPr/>
        </p:nvSpPr>
        <p:spPr bwMode="auto">
          <a:xfrm>
            <a:off x="1850571" y="1117880"/>
            <a:ext cx="8229600" cy="4525963"/>
          </a:xfrm>
          <a:prstGeom prst="rect">
            <a:avLst/>
          </a:prstGeom>
          <a:noFill/>
          <a:ln>
            <a:noFill/>
          </a:ln>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S PGothic" panose="020B0600070205080204" pitchFamily="34"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S PGothic" panose="020B0600070205080204" pitchFamily="34" charset="-128"/>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S PGothic" panose="020B0600070205080204" pitchFamily="34" charset="-128"/>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panose="020B0600070205080204" pitchFamily="34" charset="-128"/>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panose="020B0600070205080204" pitchFamily="34" charset="-128"/>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en-US"/>
              <a:t>Vehicles will choose path 2</a:t>
            </a:r>
            <a:endParaRPr lang="en-US" dirty="0"/>
          </a:p>
        </p:txBody>
      </p:sp>
      <p:pic>
        <p:nvPicPr>
          <p:cNvPr id="8" name="Picture 7"/>
          <p:cNvPicPr/>
          <p:nvPr/>
        </p:nvPicPr>
        <p:blipFill>
          <a:blip r:embed="rId1"/>
          <a:stretch>
            <a:fillRect/>
          </a:stretch>
        </p:blipFill>
        <p:spPr>
          <a:xfrm>
            <a:off x="2414309" y="2062426"/>
            <a:ext cx="6907213" cy="3835958"/>
          </a:xfrm>
          <a:prstGeom prst="rect">
            <a:avLst/>
          </a:prstGeom>
          <a:ln w="3175">
            <a:solidFill>
              <a:schemeClr val="tx1"/>
            </a:solidFill>
          </a:ln>
        </p:spPr>
      </p:pic>
      <p:sp>
        <p:nvSpPr>
          <p:cNvPr id="9" name="Title 1"/>
          <p:cNvSpPr>
            <a:spLocks noGrp="1"/>
          </p:cNvSpPr>
          <p:nvPr>
            <p:ph type="title"/>
          </p:nvPr>
        </p:nvSpPr>
        <p:spPr>
          <a:xfrm>
            <a:off x="1981200" y="274638"/>
            <a:ext cx="8229600" cy="1143000"/>
          </a:xfrm>
        </p:spPr>
        <p:txBody>
          <a:bodyPr/>
          <a:lstStyle/>
          <a:p>
            <a:pPr algn="l"/>
            <a:r>
              <a:rPr lang="en-US" sz="3200" dirty="0"/>
              <a:t>link-based toll for low-income travelers</a:t>
            </a:r>
            <a:endParaRPr lang="en-US" sz="3200"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5ED9B224-F6ED-4B00-A163-C617FF633513}" type="slidenum">
              <a:rPr lang="en-US" altLang="en-US" smtClean="0"/>
            </a:fld>
            <a:endParaRPr lang="en-US" altLang="en-US" dirty="0"/>
          </a:p>
        </p:txBody>
      </p:sp>
      <p:sp>
        <p:nvSpPr>
          <p:cNvPr id="5" name="Title 1"/>
          <p:cNvSpPr>
            <a:spLocks noGrp="1"/>
          </p:cNvSpPr>
          <p:nvPr>
            <p:ph type="title"/>
          </p:nvPr>
        </p:nvSpPr>
        <p:spPr>
          <a:xfrm>
            <a:off x="1660187" y="0"/>
            <a:ext cx="8229600" cy="1143000"/>
          </a:xfrm>
        </p:spPr>
        <p:txBody>
          <a:bodyPr/>
          <a:lstStyle/>
          <a:p>
            <a:pPr algn="l"/>
            <a:r>
              <a:rPr lang="en-US" sz="3200" dirty="0"/>
              <a:t>link-based toll for high-income travelers</a:t>
            </a:r>
            <a:endParaRPr lang="en-US" sz="3200" dirty="0"/>
          </a:p>
        </p:txBody>
      </p:sp>
      <p:sp>
        <p:nvSpPr>
          <p:cNvPr id="3" name="Content Placeholder 2"/>
          <p:cNvSpPr>
            <a:spLocks noGrp="1"/>
          </p:cNvSpPr>
          <p:nvPr>
            <p:ph idx="1"/>
          </p:nvPr>
        </p:nvSpPr>
        <p:spPr/>
        <p:txBody>
          <a:bodyPr/>
          <a:lstStyle/>
          <a:p>
            <a:endParaRPr lang="en-US" dirty="0"/>
          </a:p>
        </p:txBody>
      </p:sp>
      <p:graphicFrame>
        <p:nvGraphicFramePr>
          <p:cNvPr id="7" name="Table 6"/>
          <p:cNvGraphicFramePr>
            <a:graphicFrameLocks noGrp="1"/>
          </p:cNvGraphicFramePr>
          <p:nvPr/>
        </p:nvGraphicFramePr>
        <p:xfrm>
          <a:off x="3290867" y="1735124"/>
          <a:ext cx="4968240" cy="969266"/>
        </p:xfrm>
        <a:graphic>
          <a:graphicData uri="http://schemas.openxmlformats.org/drawingml/2006/table">
            <a:tbl>
              <a:tblPr firstRow="1" firstCol="1" bandRow="1">
                <a:tableStyleId>{5C22544A-7EE6-4342-B048-85BDC9FD1C3A}</a:tableStyleId>
              </a:tblPr>
              <a:tblGrid>
                <a:gridCol w="1536096"/>
                <a:gridCol w="2276458"/>
                <a:gridCol w="1155686"/>
              </a:tblGrid>
              <a:tr h="484633">
                <a:tc>
                  <a:txBody>
                    <a:bodyPr/>
                    <a:lstStyle/>
                    <a:p>
                      <a:pPr marL="0" marR="0" algn="ctr">
                        <a:lnSpc>
                          <a:spcPct val="115000"/>
                        </a:lnSpc>
                        <a:spcBef>
                          <a:spcPts val="0"/>
                        </a:spcBef>
                        <a:spcAft>
                          <a:spcPts val="0"/>
                        </a:spcAft>
                      </a:pPr>
                      <a:r>
                        <a:rPr lang="en-US" sz="1800" dirty="0" err="1">
                          <a:effectLst/>
                        </a:rPr>
                        <a:t>demand_type</a:t>
                      </a:r>
                      <a:endParaRPr lang="en-US" sz="1800" dirty="0">
                        <a:solidFill>
                          <a:srgbClr val="000000"/>
                        </a:solidFill>
                        <a:effectLst/>
                        <a:latin typeface="Arial" panose="020B0604020202020204" pitchFamily="34" charset="0"/>
                        <a:ea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en-US" sz="1800" dirty="0" err="1">
                          <a:effectLst/>
                        </a:rPr>
                        <a:t>demand_type_name</a:t>
                      </a:r>
                      <a:endParaRPr lang="en-US" sz="1800" dirty="0">
                        <a:solidFill>
                          <a:srgbClr val="000000"/>
                        </a:solidFill>
                        <a:effectLst/>
                        <a:latin typeface="Arial" panose="020B0604020202020204" pitchFamily="34" charset="0"/>
                        <a:ea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avg_VOT</a:t>
                      </a:r>
                      <a:endParaRPr lang="en-US" sz="1800">
                        <a:solidFill>
                          <a:srgbClr val="000000"/>
                        </a:solidFill>
                        <a:effectLst/>
                        <a:latin typeface="Arial" panose="020B0604020202020204" pitchFamily="34" charset="0"/>
                        <a:ea typeface="Arial" panose="020B0604020202020204" pitchFamily="34" charset="0"/>
                      </a:endParaRPr>
                    </a:p>
                  </a:txBody>
                  <a:tcPr marL="68580" marR="68580" marT="0" marB="0" anchor="ctr"/>
                </a:tc>
              </a:tr>
              <a:tr h="484633">
                <a:tc>
                  <a:txBody>
                    <a:bodyPr/>
                    <a:lstStyle/>
                    <a:p>
                      <a:pPr marL="0" marR="0" algn="ctr">
                        <a:lnSpc>
                          <a:spcPct val="115000"/>
                        </a:lnSpc>
                        <a:spcBef>
                          <a:spcPts val="0"/>
                        </a:spcBef>
                        <a:spcAft>
                          <a:spcPts val="0"/>
                        </a:spcAft>
                      </a:pPr>
                      <a:r>
                        <a:rPr lang="en-US" sz="1800">
                          <a:effectLst/>
                        </a:rPr>
                        <a:t>1</a:t>
                      </a:r>
                      <a:endParaRPr lang="en-US" sz="1800">
                        <a:solidFill>
                          <a:srgbClr val="000000"/>
                        </a:solidFill>
                        <a:effectLst/>
                        <a:latin typeface="Arial" panose="020B0604020202020204" pitchFamily="34" charset="0"/>
                        <a:ea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en-US" sz="1800" dirty="0">
                          <a:effectLst/>
                        </a:rPr>
                        <a:t>SOV</a:t>
                      </a:r>
                      <a:endParaRPr lang="en-US" sz="1800" dirty="0">
                        <a:solidFill>
                          <a:srgbClr val="000000"/>
                        </a:solidFill>
                        <a:effectLst/>
                        <a:latin typeface="Arial" panose="020B0604020202020204" pitchFamily="34" charset="0"/>
                        <a:ea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en-US" sz="1800" dirty="0">
                          <a:solidFill>
                            <a:srgbClr val="FF0000"/>
                          </a:solidFill>
                          <a:effectLst/>
                        </a:rPr>
                        <a:t>20</a:t>
                      </a:r>
                      <a:endParaRPr lang="en-US" sz="1800" dirty="0">
                        <a:solidFill>
                          <a:srgbClr val="FF0000"/>
                        </a:solidFill>
                        <a:effectLst/>
                        <a:latin typeface="Arial" panose="020B0604020202020204" pitchFamily="34" charset="0"/>
                        <a:ea typeface="Arial" panose="020B0604020202020204" pitchFamily="34" charset="0"/>
                      </a:endParaRPr>
                    </a:p>
                  </a:txBody>
                  <a:tcPr marL="68580" marR="68580" marT="0" marB="0" anchor="ctr"/>
                </a:tc>
              </a:tr>
            </a:tbl>
          </a:graphicData>
        </a:graphic>
      </p:graphicFrame>
      <p:sp>
        <p:nvSpPr>
          <p:cNvPr id="8" name="Rectangle 7"/>
          <p:cNvSpPr/>
          <p:nvPr/>
        </p:nvSpPr>
        <p:spPr>
          <a:xfrm>
            <a:off x="1786647" y="1076757"/>
            <a:ext cx="5739319" cy="369332"/>
          </a:xfrm>
          <a:prstGeom prst="rect">
            <a:avLst/>
          </a:prstGeom>
        </p:spPr>
        <p:txBody>
          <a:bodyPr wrap="square">
            <a:spAutoFit/>
          </a:bodyPr>
          <a:lstStyle/>
          <a:p>
            <a:r>
              <a:rPr lang="en-US" dirty="0">
                <a:latin typeface="Times New Roman" panose="02020603050405020304" pitchFamily="18" charset="0"/>
                <a:ea typeface="Arial" panose="020B0604020202020204" pitchFamily="34" charset="0"/>
              </a:rPr>
              <a:t>Average VOT of SOV in the file input_demand_type.csv</a:t>
            </a:r>
            <a:endParaRPr lang="en-US" dirty="0"/>
          </a:p>
        </p:txBody>
      </p:sp>
      <mc:AlternateContent xmlns:mc="http://schemas.openxmlformats.org/markup-compatibility/2006">
        <mc:Choice xmlns:a14="http://schemas.microsoft.com/office/drawing/2010/main" Requires="a14">
          <p:sp>
            <p:nvSpPr>
              <p:cNvPr id="9" name="Rectangle 8"/>
              <p:cNvSpPr/>
              <p:nvPr/>
            </p:nvSpPr>
            <p:spPr>
              <a:xfrm>
                <a:off x="1786646" y="3348042"/>
                <a:ext cx="2334640" cy="2413546"/>
              </a:xfrm>
              <a:prstGeom prst="rect">
                <a:avLst/>
              </a:prstGeom>
              <a:ln>
                <a:solidFill>
                  <a:schemeClr val="accent1"/>
                </a:solidFill>
              </a:ln>
            </p:spPr>
            <p:txBody>
              <a:bodyPr wrap="square">
                <a:spAutoFit/>
              </a:bodyPr>
              <a:lstStyle/>
              <a:p>
                <a:r>
                  <a:rPr lang="en-US" sz="2000" dirty="0">
                    <a:latin typeface="Times New Roman" panose="02020603050405020304" pitchFamily="18" charset="0"/>
                    <a:ea typeface="Arial" panose="020B0604020202020204" pitchFamily="34" charset="0"/>
                  </a:rPr>
                  <a:t>The generalized path travel time of path 1 will be </a:t>
                </a:r>
                <a14:m>
                  <m:oMath xmlns:m="http://schemas.openxmlformats.org/officeDocument/2006/math">
                    <m:r>
                      <a:rPr lang="en-US" sz="2000" i="1">
                        <a:latin typeface="Cambria Math" panose="02040503050406030204" pitchFamily="18" charset="0"/>
                        <a:ea typeface="Arial" panose="020B0604020202020204" pitchFamily="34" charset="0"/>
                        <a:cs typeface="Times New Roman" panose="02020603050405020304" pitchFamily="18" charset="0"/>
                      </a:rPr>
                      <m:t>11+</m:t>
                    </m:r>
                    <m:f>
                      <m:fPr>
                        <m:ctrlPr>
                          <a:rPr lang="en-US" sz="2000" i="1">
                            <a:latin typeface="Cambria Math" panose="02040503050406030204" pitchFamily="18" charset="0"/>
                            <a:cs typeface="Times New Roman" panose="02020603050405020304" pitchFamily="18" charset="0"/>
                          </a:rPr>
                        </m:ctrlPr>
                      </m:fPr>
                      <m:num>
                        <m:r>
                          <a:rPr lang="en-US" sz="2000" i="1">
                            <a:latin typeface="Cambria Math" panose="02040503050406030204" pitchFamily="18" charset="0"/>
                            <a:ea typeface="Arial" panose="020B0604020202020204" pitchFamily="34" charset="0"/>
                            <a:cs typeface="Times New Roman" panose="02020603050405020304" pitchFamily="18" charset="0"/>
                          </a:rPr>
                          <m:t>0.2</m:t>
                        </m:r>
                      </m:num>
                      <m:den>
                        <m:r>
                          <a:rPr lang="en-US" sz="2000" i="1">
                            <a:latin typeface="Cambria Math" panose="02040503050406030204" pitchFamily="18" charset="0"/>
                            <a:ea typeface="Arial" panose="020B0604020202020204" pitchFamily="34" charset="0"/>
                            <a:cs typeface="Times New Roman" panose="02020603050405020304" pitchFamily="18" charset="0"/>
                          </a:rPr>
                          <m:t>20/60</m:t>
                        </m:r>
                      </m:den>
                    </m:f>
                    <m:r>
                      <a:rPr lang="en-US" sz="2000" i="1">
                        <a:latin typeface="Cambria Math" panose="02040503050406030204" pitchFamily="18" charset="0"/>
                        <a:ea typeface="Arial" panose="020B0604020202020204" pitchFamily="34" charset="0"/>
                        <a:cs typeface="Times New Roman" panose="02020603050405020304" pitchFamily="18" charset="0"/>
                      </a:rPr>
                      <m:t>=11.6</m:t>
                    </m:r>
                  </m:oMath>
                </a14:m>
                <a:r>
                  <a:rPr lang="en-US" sz="2000" dirty="0">
                    <a:latin typeface="Times New Roman" panose="02020603050405020304" pitchFamily="18" charset="0"/>
                    <a:ea typeface="Arial" panose="020B0604020202020204" pitchFamily="34" charset="0"/>
                  </a:rPr>
                  <a:t> min, which is less than 12 min of path 2’s free-flow travel time</a:t>
                </a:r>
                <a:endParaRPr lang="en-US" sz="2000" dirty="0"/>
              </a:p>
            </p:txBody>
          </p:sp>
        </mc:Choice>
        <mc:Fallback>
          <p:sp>
            <p:nvSpPr>
              <p:cNvPr id="9" name="Rectangle 8"/>
              <p:cNvSpPr>
                <a:spLocks noRot="1" noChangeAspect="1" noMove="1" noResize="1" noEditPoints="1" noAdjustHandles="1" noChangeArrowheads="1" noChangeShapeType="1" noTextEdit="1"/>
              </p:cNvSpPr>
              <p:nvPr/>
            </p:nvSpPr>
            <p:spPr>
              <a:xfrm>
                <a:off x="262646" y="3348042"/>
                <a:ext cx="2334640" cy="2413546"/>
              </a:xfrm>
              <a:prstGeom prst="rect">
                <a:avLst/>
              </a:prstGeom>
              <a:blipFill rotWithShape="0">
                <a:blip r:embed="rId1"/>
                <a:stretch>
                  <a:fillRect l="-2338" t="-1005" r="-4156" b="-3266"/>
                </a:stretch>
              </a:blipFill>
              <a:ln>
                <a:solidFill>
                  <a:schemeClr val="accent1"/>
                </a:solidFill>
              </a:ln>
            </p:spPr>
            <p:txBody>
              <a:bodyPr/>
              <a:lstStyle/>
              <a:p>
                <a:r>
                  <a:rPr lang="en-US">
                    <a:noFill/>
                  </a:rPr>
                  <a:t> </a:t>
                </a:r>
                <a:endParaRPr lang="en-US">
                  <a:noFill/>
                </a:endParaRPr>
              </a:p>
            </p:txBody>
          </p:sp>
        </mc:Fallback>
      </mc:AlternateContent>
      <p:graphicFrame>
        <p:nvGraphicFramePr>
          <p:cNvPr id="10" name="Object 9"/>
          <p:cNvGraphicFramePr>
            <a:graphicFrameLocks noChangeAspect="1"/>
          </p:cNvGraphicFramePr>
          <p:nvPr/>
        </p:nvGraphicFramePr>
        <p:xfrm>
          <a:off x="3994827" y="2984800"/>
          <a:ext cx="6552356" cy="3444187"/>
        </p:xfrm>
        <a:graphic>
          <a:graphicData uri="http://schemas.openxmlformats.org/presentationml/2006/ole">
            <mc:AlternateContent xmlns:mc="http://schemas.openxmlformats.org/markup-compatibility/2006">
              <mc:Choice xmlns:v="urn:schemas-microsoft-com:vml" Requires="v">
                <p:oleObj spid="_x0000_s16399" name="Visio" r:id="rId2" imgW="23050500" imgH="12077700" progId="Visio.Drawing.11">
                  <p:embed/>
                </p:oleObj>
              </mc:Choice>
              <mc:Fallback>
                <p:oleObj name="Visio" r:id="rId2" imgW="23050500" imgH="12077700" progId="Visio.Drawing.11">
                  <p:embed/>
                  <p:pic>
                    <p:nvPicPr>
                      <p:cNvPr id="0" name="Picture 163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4827" y="2984800"/>
                        <a:ext cx="6552356" cy="3444187"/>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0863" y="999050"/>
            <a:ext cx="8458201" cy="1470025"/>
          </a:xfrm>
        </p:spPr>
        <p:txBody>
          <a:bodyPr>
            <a:normAutofit/>
          </a:bodyPr>
          <a:lstStyle/>
          <a:p>
            <a:r>
              <a:rPr lang="en-US" sz="3600" b="1" dirty="0">
                <a:latin typeface="Arial" panose="020B0604020202020204"/>
                <a:cs typeface="Arial" panose="020B0604020202020204"/>
              </a:rPr>
              <a:t>Module 6</a:t>
            </a:r>
            <a:br>
              <a:rPr lang="en-US" sz="3600" b="1" dirty="0">
                <a:latin typeface="Arial" panose="020B0604020202020204"/>
                <a:cs typeface="Arial" panose="020B0604020202020204"/>
              </a:rPr>
            </a:br>
            <a:r>
              <a:rPr lang="en-US" altLang="zh-CN" sz="3600" b="1" dirty="0">
                <a:latin typeface="Arial" panose="020B0604020202020204"/>
                <a:cs typeface="Arial" panose="020B0604020202020204"/>
              </a:rPr>
              <a:t> Origin Demand Matrix Estimation</a:t>
            </a:r>
            <a:endParaRPr lang="en-US" sz="3600" b="1" dirty="0">
              <a:latin typeface="Arial" panose="020B0604020202020204"/>
              <a:cs typeface="Arial" panose="020B0604020202020204"/>
            </a:endParaRPr>
          </a:p>
        </p:txBody>
      </p:sp>
      <p:sp>
        <p:nvSpPr>
          <p:cNvPr id="3" name="Subtitle 2"/>
          <p:cNvSpPr>
            <a:spLocks noGrp="1"/>
          </p:cNvSpPr>
          <p:nvPr>
            <p:ph type="subTitle" idx="1"/>
          </p:nvPr>
        </p:nvSpPr>
        <p:spPr>
          <a:xfrm>
            <a:off x="2997764" y="3101602"/>
            <a:ext cx="6073400" cy="1812332"/>
          </a:xfrm>
        </p:spPr>
        <p:txBody>
          <a:bodyPr>
            <a:normAutofit/>
          </a:bodyPr>
          <a:lstStyle/>
          <a:p>
            <a:pPr algn="l"/>
            <a:r>
              <a:rPr lang="en-US" sz="2400" dirty="0">
                <a:solidFill>
                  <a:schemeClr val="tx1"/>
                </a:solidFill>
                <a:latin typeface="Arial" panose="020B0604020202020204"/>
                <a:cs typeface="Arial" panose="020B0604020202020204"/>
              </a:rPr>
              <a:t>6.0 Background information</a:t>
            </a:r>
            <a:endParaRPr lang="en-US" sz="2400" dirty="0">
              <a:solidFill>
                <a:schemeClr val="tx1"/>
              </a:solidFill>
              <a:latin typeface="Arial" panose="020B0604020202020204"/>
              <a:cs typeface="Arial" panose="020B0604020202020204"/>
            </a:endParaRPr>
          </a:p>
        </p:txBody>
      </p:sp>
      <p:sp>
        <p:nvSpPr>
          <p:cNvPr id="5" name="Slide Number Placeholder 7"/>
          <p:cNvSpPr>
            <a:spLocks noGrp="1"/>
          </p:cNvSpPr>
          <p:nvPr>
            <p:ph type="sldNum" sz="quarter" idx="10"/>
          </p:nvPr>
        </p:nvSpPr>
        <p:spPr bwMode="auto">
          <a:xfrm>
            <a:off x="9999663" y="6483351"/>
            <a:ext cx="558800" cy="365125"/>
          </a:xfrm>
          <a:noFill/>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normAutofit/>
          </a:bodyPr>
          <a:lstStyle/>
          <a:p>
            <a:r>
              <a:rPr lang="en-US" sz="4000" dirty="0"/>
              <a:t>Why is OD Demand Estimation Important?</a:t>
            </a:r>
            <a:endParaRPr lang="en-US" sz="4000" dirty="0"/>
          </a:p>
        </p:txBody>
      </p:sp>
      <p:sp>
        <p:nvSpPr>
          <p:cNvPr id="528387" name="Rectangle 3"/>
          <p:cNvSpPr>
            <a:spLocks noGrp="1" noChangeArrowheads="1"/>
          </p:cNvSpPr>
          <p:nvPr>
            <p:ph idx="1"/>
          </p:nvPr>
        </p:nvSpPr>
        <p:spPr>
          <a:xfrm>
            <a:off x="1905001" y="1219200"/>
            <a:ext cx="8334375" cy="2057400"/>
          </a:xfrm>
        </p:spPr>
        <p:txBody>
          <a:bodyPr>
            <a:normAutofit/>
          </a:bodyPr>
          <a:lstStyle/>
          <a:p>
            <a:r>
              <a:rPr lang="en-US" sz="2800" dirty="0"/>
              <a:t>Essential input for traffic assignment systems to support transportation </a:t>
            </a:r>
            <a:r>
              <a:rPr lang="en-US" sz="2800" dirty="0">
                <a:solidFill>
                  <a:srgbClr val="FF3300"/>
                </a:solidFill>
              </a:rPr>
              <a:t>network planning and operational decisions</a:t>
            </a:r>
            <a:endParaRPr lang="en-US" sz="2800" dirty="0">
              <a:solidFill>
                <a:srgbClr val="FF3300"/>
              </a:solidFill>
            </a:endParaRPr>
          </a:p>
        </p:txBody>
      </p:sp>
      <p:sp>
        <p:nvSpPr>
          <p:cNvPr id="528388" name="Text Box 4"/>
          <p:cNvSpPr txBox="1">
            <a:spLocks noChangeArrowheads="1"/>
          </p:cNvSpPr>
          <p:nvPr/>
        </p:nvSpPr>
        <p:spPr bwMode="auto">
          <a:xfrm>
            <a:off x="3810001" y="4876801"/>
            <a:ext cx="1116013" cy="396875"/>
          </a:xfrm>
          <a:prstGeom prst="rect">
            <a:avLst/>
          </a:prstGeom>
          <a:solidFill>
            <a:schemeClr val="accent1"/>
          </a:solidFill>
          <a:ln w="9525">
            <a:noFill/>
            <a:miter lim="800000"/>
          </a:ln>
          <a:effectLst/>
        </p:spPr>
        <p:txBody>
          <a:bodyPr wrap="none">
            <a:spAutoFit/>
          </a:bodyPr>
          <a:lstStyle/>
          <a:p>
            <a:pPr algn="l" eaLnBrk="1" hangingPunct="1"/>
            <a:r>
              <a:rPr lang="en-US" sz="2000">
                <a:latin typeface="Arial" panose="020B0604020202020204" pitchFamily="34" charset="0"/>
              </a:rPr>
              <a:t>Network</a:t>
            </a:r>
            <a:endParaRPr lang="en-US" sz="2000">
              <a:latin typeface="Arial" panose="020B0604020202020204" pitchFamily="34" charset="0"/>
            </a:endParaRPr>
          </a:p>
        </p:txBody>
      </p:sp>
      <p:sp>
        <p:nvSpPr>
          <p:cNvPr id="528389" name="Text Box 5"/>
          <p:cNvSpPr txBox="1">
            <a:spLocks noChangeArrowheads="1"/>
          </p:cNvSpPr>
          <p:nvPr/>
        </p:nvSpPr>
        <p:spPr bwMode="auto">
          <a:xfrm>
            <a:off x="5486400" y="3733801"/>
            <a:ext cx="1511300" cy="1920875"/>
          </a:xfrm>
          <a:prstGeom prst="rect">
            <a:avLst/>
          </a:prstGeom>
          <a:solidFill>
            <a:schemeClr val="accent1"/>
          </a:solidFill>
          <a:ln w="9525">
            <a:noFill/>
            <a:miter lim="800000"/>
          </a:ln>
          <a:effectLst/>
        </p:spPr>
        <p:txBody>
          <a:bodyPr>
            <a:spAutoFit/>
          </a:bodyPr>
          <a:lstStyle/>
          <a:p>
            <a:pPr algn="l" eaLnBrk="1" hangingPunct="1"/>
            <a:endParaRPr lang="en-US" sz="2000">
              <a:latin typeface="Arial" panose="020B0604020202020204" pitchFamily="34" charset="0"/>
            </a:endParaRPr>
          </a:p>
          <a:p>
            <a:pPr algn="l" eaLnBrk="1" hangingPunct="1"/>
            <a:endParaRPr lang="en-US" sz="2000">
              <a:latin typeface="Arial" panose="020B0604020202020204" pitchFamily="34" charset="0"/>
            </a:endParaRPr>
          </a:p>
          <a:p>
            <a:pPr algn="l" eaLnBrk="1" hangingPunct="1"/>
            <a:r>
              <a:rPr lang="en-US" sz="2000">
                <a:latin typeface="Arial" panose="020B0604020202020204" pitchFamily="34" charset="0"/>
              </a:rPr>
              <a:t>Traffic</a:t>
            </a:r>
            <a:endParaRPr lang="en-US" sz="2000">
              <a:latin typeface="Arial" panose="020B0604020202020204" pitchFamily="34" charset="0"/>
            </a:endParaRPr>
          </a:p>
          <a:p>
            <a:pPr algn="l" eaLnBrk="1" hangingPunct="1"/>
            <a:r>
              <a:rPr lang="en-US" sz="2000">
                <a:latin typeface="Arial" panose="020B0604020202020204" pitchFamily="34" charset="0"/>
              </a:rPr>
              <a:t>Assignment</a:t>
            </a:r>
            <a:endParaRPr lang="en-US" sz="2000">
              <a:latin typeface="Arial" panose="020B0604020202020204" pitchFamily="34" charset="0"/>
            </a:endParaRPr>
          </a:p>
          <a:p>
            <a:pPr algn="l" eaLnBrk="1" hangingPunct="1"/>
            <a:endParaRPr lang="en-US" sz="2000">
              <a:latin typeface="Arial" panose="020B0604020202020204" pitchFamily="34" charset="0"/>
            </a:endParaRPr>
          </a:p>
          <a:p>
            <a:pPr algn="l" eaLnBrk="1" hangingPunct="1"/>
            <a:endParaRPr lang="en-US" sz="2000">
              <a:latin typeface="Arial" panose="020B0604020202020204" pitchFamily="34" charset="0"/>
            </a:endParaRPr>
          </a:p>
        </p:txBody>
      </p:sp>
      <p:sp>
        <p:nvSpPr>
          <p:cNvPr id="528390" name="Text Box 6"/>
          <p:cNvSpPr txBox="1">
            <a:spLocks noChangeArrowheads="1"/>
          </p:cNvSpPr>
          <p:nvPr/>
        </p:nvSpPr>
        <p:spPr bwMode="auto">
          <a:xfrm>
            <a:off x="7391401" y="4343401"/>
            <a:ext cx="1527175" cy="581025"/>
          </a:xfrm>
          <a:prstGeom prst="rect">
            <a:avLst/>
          </a:prstGeom>
          <a:solidFill>
            <a:schemeClr val="accent1"/>
          </a:solidFill>
          <a:ln w="9525">
            <a:noFill/>
            <a:miter lim="800000"/>
          </a:ln>
          <a:effectLst/>
        </p:spPr>
        <p:txBody>
          <a:bodyPr>
            <a:spAutoFit/>
          </a:bodyPr>
          <a:lstStyle/>
          <a:p>
            <a:pPr algn="l" eaLnBrk="1" hangingPunct="1"/>
            <a:r>
              <a:rPr lang="en-US" sz="1600" b="1">
                <a:latin typeface="Arial" panose="020B0604020202020204" pitchFamily="34" charset="0"/>
              </a:rPr>
              <a:t>Performance</a:t>
            </a:r>
            <a:endParaRPr lang="en-US" sz="1600" b="1">
              <a:latin typeface="Arial" panose="020B0604020202020204" pitchFamily="34" charset="0"/>
            </a:endParaRPr>
          </a:p>
          <a:p>
            <a:pPr algn="l" eaLnBrk="1" hangingPunct="1"/>
            <a:r>
              <a:rPr lang="en-US" sz="1600" b="1">
                <a:latin typeface="Arial" panose="020B0604020202020204" pitchFamily="34" charset="0"/>
              </a:rPr>
              <a:t>Measures</a:t>
            </a:r>
            <a:endParaRPr lang="en-US" sz="1600" b="1">
              <a:latin typeface="Arial" panose="020B0604020202020204" pitchFamily="34" charset="0"/>
            </a:endParaRPr>
          </a:p>
        </p:txBody>
      </p:sp>
      <p:sp>
        <p:nvSpPr>
          <p:cNvPr id="528391" name="Text Box 7"/>
          <p:cNvSpPr txBox="1">
            <a:spLocks noChangeArrowheads="1"/>
          </p:cNvSpPr>
          <p:nvPr/>
        </p:nvSpPr>
        <p:spPr bwMode="auto">
          <a:xfrm>
            <a:off x="2667000" y="5943600"/>
            <a:ext cx="1779974" cy="707886"/>
          </a:xfrm>
          <a:prstGeom prst="rect">
            <a:avLst/>
          </a:prstGeom>
          <a:solidFill>
            <a:schemeClr val="accent1"/>
          </a:solidFill>
          <a:ln w="9525">
            <a:noFill/>
            <a:miter lim="800000"/>
          </a:ln>
          <a:effectLst/>
        </p:spPr>
        <p:txBody>
          <a:bodyPr wrap="none">
            <a:spAutoFit/>
          </a:bodyPr>
          <a:lstStyle/>
          <a:p>
            <a:pPr algn="l" eaLnBrk="1" hangingPunct="1"/>
            <a:r>
              <a:rPr lang="en-US" sz="2000" dirty="0">
                <a:latin typeface="Arial" panose="020B0604020202020204" pitchFamily="34" charset="0"/>
              </a:rPr>
              <a:t>Capacity, </a:t>
            </a:r>
            <a:endParaRPr lang="en-US" sz="2000" dirty="0">
              <a:latin typeface="Arial" panose="020B0604020202020204" pitchFamily="34" charset="0"/>
            </a:endParaRPr>
          </a:p>
          <a:p>
            <a:pPr algn="l" eaLnBrk="1" hangingPunct="1"/>
            <a:r>
              <a:rPr lang="en-US" sz="2000" dirty="0">
                <a:latin typeface="Arial" panose="020B0604020202020204" pitchFamily="34" charset="0"/>
              </a:rPr>
              <a:t>Traffic Control</a:t>
            </a:r>
            <a:endParaRPr lang="en-US" sz="2000" dirty="0">
              <a:latin typeface="Arial" panose="020B0604020202020204" pitchFamily="34" charset="0"/>
            </a:endParaRPr>
          </a:p>
        </p:txBody>
      </p:sp>
      <p:sp>
        <p:nvSpPr>
          <p:cNvPr id="528392" name="AutoShape 8"/>
          <p:cNvSpPr>
            <a:spLocks noChangeArrowheads="1"/>
          </p:cNvSpPr>
          <p:nvPr/>
        </p:nvSpPr>
        <p:spPr bwMode="auto">
          <a:xfrm>
            <a:off x="4953000" y="4953000"/>
            <a:ext cx="381000" cy="228600"/>
          </a:xfrm>
          <a:prstGeom prst="rightArrow">
            <a:avLst>
              <a:gd name="adj1" fmla="val 50000"/>
              <a:gd name="adj2" fmla="val 41667"/>
            </a:avLst>
          </a:prstGeom>
          <a:solidFill>
            <a:schemeClr val="accent1"/>
          </a:solidFill>
          <a:ln w="9525">
            <a:solidFill>
              <a:schemeClr val="tx1"/>
            </a:solidFill>
            <a:miter lim="800000"/>
          </a:ln>
          <a:effectLst/>
        </p:spPr>
        <p:txBody>
          <a:bodyPr wrap="none" anchor="ctr"/>
          <a:lstStyle/>
          <a:p>
            <a:endParaRPr lang="en-US"/>
          </a:p>
        </p:txBody>
      </p:sp>
      <p:sp>
        <p:nvSpPr>
          <p:cNvPr id="528393" name="AutoShape 9"/>
          <p:cNvSpPr>
            <a:spLocks noChangeArrowheads="1"/>
          </p:cNvSpPr>
          <p:nvPr/>
        </p:nvSpPr>
        <p:spPr bwMode="auto">
          <a:xfrm>
            <a:off x="6934200" y="4648200"/>
            <a:ext cx="381000" cy="228600"/>
          </a:xfrm>
          <a:prstGeom prst="rightArrow">
            <a:avLst>
              <a:gd name="adj1" fmla="val 50000"/>
              <a:gd name="adj2" fmla="val 41667"/>
            </a:avLst>
          </a:prstGeom>
          <a:solidFill>
            <a:schemeClr val="accent1"/>
          </a:solidFill>
          <a:ln w="9525">
            <a:solidFill>
              <a:schemeClr val="tx1"/>
            </a:solidFill>
            <a:miter lim="800000"/>
          </a:ln>
          <a:effectLst/>
        </p:spPr>
        <p:txBody>
          <a:bodyPr wrap="none" anchor="ctr"/>
          <a:lstStyle/>
          <a:p>
            <a:endParaRPr lang="en-US"/>
          </a:p>
        </p:txBody>
      </p:sp>
      <p:sp>
        <p:nvSpPr>
          <p:cNvPr id="528394" name="AutoShape 10"/>
          <p:cNvSpPr>
            <a:spLocks noChangeArrowheads="1"/>
          </p:cNvSpPr>
          <p:nvPr/>
        </p:nvSpPr>
        <p:spPr bwMode="auto">
          <a:xfrm>
            <a:off x="5029200" y="3886200"/>
            <a:ext cx="381000" cy="228600"/>
          </a:xfrm>
          <a:prstGeom prst="rightArrow">
            <a:avLst>
              <a:gd name="adj1" fmla="val 50000"/>
              <a:gd name="adj2" fmla="val 41667"/>
            </a:avLst>
          </a:prstGeom>
          <a:solidFill>
            <a:schemeClr val="accent1"/>
          </a:solidFill>
          <a:ln w="9525">
            <a:solidFill>
              <a:schemeClr val="tx1"/>
            </a:solidFill>
            <a:miter lim="800000"/>
          </a:ln>
          <a:effectLst/>
        </p:spPr>
        <p:txBody>
          <a:bodyPr wrap="none" anchor="ctr"/>
          <a:lstStyle/>
          <a:p>
            <a:endParaRPr lang="en-US"/>
          </a:p>
        </p:txBody>
      </p:sp>
      <p:sp>
        <p:nvSpPr>
          <p:cNvPr id="528395" name="Text Box 11"/>
          <p:cNvSpPr txBox="1">
            <a:spLocks noChangeArrowheads="1"/>
          </p:cNvSpPr>
          <p:nvPr/>
        </p:nvSpPr>
        <p:spPr bwMode="auto">
          <a:xfrm>
            <a:off x="3810000" y="3657601"/>
            <a:ext cx="1144588" cy="701675"/>
          </a:xfrm>
          <a:prstGeom prst="rect">
            <a:avLst/>
          </a:prstGeom>
          <a:solidFill>
            <a:schemeClr val="accent1"/>
          </a:solidFill>
          <a:ln w="9525">
            <a:noFill/>
            <a:miter lim="800000"/>
          </a:ln>
          <a:effectLst/>
        </p:spPr>
        <p:txBody>
          <a:bodyPr wrap="none">
            <a:spAutoFit/>
          </a:bodyPr>
          <a:lstStyle/>
          <a:p>
            <a:pPr algn="l" eaLnBrk="1" hangingPunct="1"/>
            <a:r>
              <a:rPr lang="en-US" sz="2000">
                <a:latin typeface="Arial" panose="020B0604020202020204" pitchFamily="34" charset="0"/>
              </a:rPr>
              <a:t>OD</a:t>
            </a:r>
            <a:endParaRPr lang="en-US" sz="2000">
              <a:latin typeface="Arial" panose="020B0604020202020204" pitchFamily="34" charset="0"/>
            </a:endParaRPr>
          </a:p>
          <a:p>
            <a:pPr algn="l" eaLnBrk="1" hangingPunct="1"/>
            <a:r>
              <a:rPr lang="en-US" sz="2000">
                <a:latin typeface="Arial" panose="020B0604020202020204" pitchFamily="34" charset="0"/>
              </a:rPr>
              <a:t>Demand</a:t>
            </a:r>
            <a:endParaRPr lang="en-US" sz="2000">
              <a:latin typeface="Arial" panose="020B0604020202020204" pitchFamily="34" charset="0"/>
            </a:endParaRPr>
          </a:p>
        </p:txBody>
      </p:sp>
      <p:sp>
        <p:nvSpPr>
          <p:cNvPr id="528396" name="AutoShape 12"/>
          <p:cNvSpPr>
            <a:spLocks noChangeArrowheads="1"/>
          </p:cNvSpPr>
          <p:nvPr/>
        </p:nvSpPr>
        <p:spPr bwMode="auto">
          <a:xfrm>
            <a:off x="4953000" y="6172200"/>
            <a:ext cx="381000" cy="228600"/>
          </a:xfrm>
          <a:prstGeom prst="rightArrow">
            <a:avLst>
              <a:gd name="adj1" fmla="val 50000"/>
              <a:gd name="adj2" fmla="val 41667"/>
            </a:avLst>
          </a:prstGeom>
          <a:solidFill>
            <a:schemeClr val="accent1"/>
          </a:solidFill>
          <a:ln w="9525">
            <a:solidFill>
              <a:schemeClr val="tx1"/>
            </a:solidFill>
            <a:miter lim="800000"/>
          </a:ln>
          <a:effectLst/>
        </p:spPr>
        <p:txBody>
          <a:bodyPr wrap="none" anchor="ctr"/>
          <a:lstStyle/>
          <a:p>
            <a:endParaRPr lang="en-US"/>
          </a:p>
        </p:txBody>
      </p:sp>
      <p:pic>
        <p:nvPicPr>
          <p:cNvPr id="528406" name="Picture 22"/>
          <p:cNvPicPr>
            <a:picLocks noChangeAspect="1" noChangeArrowheads="1"/>
          </p:cNvPicPr>
          <p:nvPr/>
        </p:nvPicPr>
        <p:blipFill>
          <a:blip r:embed="rId1" cstate="print"/>
          <a:srcRect/>
          <a:stretch>
            <a:fillRect/>
          </a:stretch>
        </p:blipFill>
        <p:spPr bwMode="auto">
          <a:xfrm>
            <a:off x="1524000" y="4038600"/>
            <a:ext cx="1905000" cy="1631950"/>
          </a:xfrm>
          <a:prstGeom prst="rect">
            <a:avLst/>
          </a:prstGeom>
          <a:noFill/>
        </p:spPr>
      </p:pic>
      <p:pic>
        <p:nvPicPr>
          <p:cNvPr id="528407" name="Picture 23"/>
          <p:cNvPicPr>
            <a:picLocks noChangeAspect="1" noChangeArrowheads="1"/>
          </p:cNvPicPr>
          <p:nvPr/>
        </p:nvPicPr>
        <p:blipFill>
          <a:blip r:embed="rId2" cstate="print"/>
          <a:srcRect/>
          <a:stretch>
            <a:fillRect/>
          </a:stretch>
        </p:blipFill>
        <p:spPr bwMode="auto">
          <a:xfrm>
            <a:off x="1524000" y="3048001"/>
            <a:ext cx="2133600" cy="849313"/>
          </a:xfrm>
          <a:prstGeom prst="rect">
            <a:avLst/>
          </a:prstGeom>
          <a:noFill/>
        </p:spPr>
      </p:pic>
      <p:pic>
        <p:nvPicPr>
          <p:cNvPr id="528409" name="Picture 25"/>
          <p:cNvPicPr>
            <a:picLocks noChangeAspect="1" noChangeArrowheads="1"/>
          </p:cNvPicPr>
          <p:nvPr/>
        </p:nvPicPr>
        <p:blipFill>
          <a:blip r:embed="rId3" cstate="print"/>
          <a:srcRect/>
          <a:stretch>
            <a:fillRect/>
          </a:stretch>
        </p:blipFill>
        <p:spPr bwMode="auto">
          <a:xfrm>
            <a:off x="1828800" y="5638800"/>
            <a:ext cx="685800" cy="685800"/>
          </a:xfrm>
          <a:prstGeom prst="rect">
            <a:avLst/>
          </a:prstGeom>
          <a:noFill/>
          <a:ln w="9525">
            <a:noFill/>
            <a:miter lim="800000"/>
            <a:headEnd/>
            <a:tailEnd/>
          </a:ln>
          <a:effectLst/>
        </p:spPr>
      </p:pic>
      <p:pic>
        <p:nvPicPr>
          <p:cNvPr id="528410" name="Picture 26"/>
          <p:cNvPicPr>
            <a:picLocks noChangeAspect="1" noChangeArrowheads="1"/>
          </p:cNvPicPr>
          <p:nvPr/>
        </p:nvPicPr>
        <p:blipFill>
          <a:blip r:embed="rId4" cstate="print"/>
          <a:srcRect/>
          <a:stretch>
            <a:fillRect/>
          </a:stretch>
        </p:blipFill>
        <p:spPr bwMode="auto">
          <a:xfrm>
            <a:off x="8991600" y="3733800"/>
            <a:ext cx="1189038" cy="1600200"/>
          </a:xfrm>
          <a:prstGeom prst="rect">
            <a:avLst/>
          </a:prstGeom>
          <a:noFill/>
          <a:ln w="9525">
            <a:noFill/>
            <a:miter lim="800000"/>
            <a:headEnd/>
            <a:tailEnd/>
          </a:ln>
          <a:effectLst/>
        </p:spPr>
      </p:pic>
    </p:spTree>
  </p:cSld>
  <p:clrMapOvr>
    <a:masterClrMapping/>
  </p:clrMapOvr>
  <p:transition advTm="14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dirty="0"/>
              <a:t>Network </a:t>
            </a:r>
            <a:r>
              <a:rPr lang="en-US" dirty="0" smtClean="0"/>
              <a:t>Traffic Flow Model</a:t>
            </a:r>
            <a:endParaRPr lang="en-US" dirty="0"/>
          </a:p>
        </p:txBody>
      </p:sp>
      <p:sp>
        <p:nvSpPr>
          <p:cNvPr id="63491" name="Rectangle 3"/>
          <p:cNvSpPr>
            <a:spLocks noGrp="1" noChangeArrowheads="1"/>
          </p:cNvSpPr>
          <p:nvPr>
            <p:ph idx="1"/>
          </p:nvPr>
        </p:nvSpPr>
        <p:spPr/>
        <p:txBody>
          <a:bodyPr>
            <a:normAutofit lnSpcReduction="10000"/>
          </a:bodyPr>
          <a:lstStyle/>
          <a:p>
            <a:r>
              <a:rPr lang="en-US" sz="2000" dirty="0"/>
              <a:t>Goal: define boundary conditions for each </a:t>
            </a:r>
            <a:r>
              <a:rPr lang="en-US" sz="2000" dirty="0"/>
              <a:t>link</a:t>
            </a:r>
            <a:endParaRPr lang="en-US" sz="2000" dirty="0"/>
          </a:p>
          <a:p>
            <a:pPr lvl="1"/>
            <a:r>
              <a:rPr lang="en-US" sz="2000" dirty="0"/>
              <a:t>Downstream link capacity distribution at merges</a:t>
            </a:r>
            <a:endParaRPr lang="en-US" sz="2000" dirty="0"/>
          </a:p>
          <a:p>
            <a:pPr lvl="1"/>
            <a:r>
              <a:rPr lang="en-US" sz="2000" dirty="0"/>
              <a:t>Outflow distribution at diverges</a:t>
            </a:r>
            <a:endParaRPr lang="en-US" sz="2000" dirty="0"/>
          </a:p>
          <a:p>
            <a:pPr lvl="1">
              <a:buFont typeface="Wingdings" panose="05000000000000000000" pitchFamily="2" charset="2"/>
              <a:buNone/>
            </a:pPr>
            <a:endParaRPr lang="en-US" sz="2000" dirty="0"/>
          </a:p>
          <a:p>
            <a:pPr lvl="1">
              <a:buFont typeface="Wingdings" panose="05000000000000000000" pitchFamily="2" charset="2"/>
              <a:buNone/>
            </a:pPr>
            <a:endParaRPr lang="en-US" sz="2000" dirty="0"/>
          </a:p>
          <a:p>
            <a:pPr lvl="1">
              <a:buFont typeface="Wingdings" panose="05000000000000000000" pitchFamily="2" charset="2"/>
              <a:buNone/>
            </a:pPr>
            <a:endParaRPr lang="en-US" sz="2000" dirty="0"/>
          </a:p>
          <a:p>
            <a:pPr lvl="1"/>
            <a:endParaRPr lang="en-US" sz="2000" dirty="0"/>
          </a:p>
          <a:p>
            <a:r>
              <a:rPr lang="en-US" sz="2400" dirty="0"/>
              <a:t>Congestion from downstream link:</a:t>
            </a:r>
            <a:endParaRPr lang="en-US" sz="2400" dirty="0"/>
          </a:p>
          <a:p>
            <a:pPr lvl="1">
              <a:buFont typeface="Wingdings" panose="05000000000000000000" pitchFamily="2" charset="2"/>
              <a:buNone/>
            </a:pPr>
            <a:r>
              <a:rPr lang="en-US" sz="2000" dirty="0"/>
              <a:t>q(i1</a:t>
            </a:r>
            <a:r>
              <a:rPr lang="en-US" sz="2000" dirty="0">
                <a:sym typeface="Wingdings" panose="05000000000000000000" pitchFamily="2" charset="2"/>
              </a:rPr>
              <a:t></a:t>
            </a:r>
            <a:r>
              <a:rPr lang="en-US" sz="2000" dirty="0"/>
              <a:t>i)+q(i2</a:t>
            </a:r>
            <a:r>
              <a:rPr lang="en-US" sz="2000" dirty="0">
                <a:sym typeface="Wingdings" panose="05000000000000000000" pitchFamily="2" charset="2"/>
              </a:rPr>
              <a:t></a:t>
            </a:r>
            <a:r>
              <a:rPr lang="en-US" sz="2000" dirty="0"/>
              <a:t> </a:t>
            </a:r>
            <a:r>
              <a:rPr lang="en-US" sz="2000" dirty="0" err="1"/>
              <a:t>i</a:t>
            </a:r>
            <a:r>
              <a:rPr lang="en-US" sz="2000" dirty="0"/>
              <a:t>)&lt;= </a:t>
            </a:r>
            <a:r>
              <a:rPr lang="en-US" sz="2000" b="1" dirty="0">
                <a:sym typeface="Symbol" panose="05050102010706020507" pitchFamily="18" charset="2"/>
              </a:rPr>
              <a:t>w </a:t>
            </a:r>
            <a:r>
              <a:rPr lang="en-US" sz="2000" b="1" dirty="0"/>
              <a:t> (</a:t>
            </a:r>
            <a:r>
              <a:rPr lang="en-US" sz="2000" b="1" dirty="0" err="1"/>
              <a:t>k</a:t>
            </a:r>
            <a:r>
              <a:rPr lang="en-US" sz="2000" b="1" baseline="-25000" dirty="0" err="1">
                <a:sym typeface="Symbol" panose="05050102010706020507" pitchFamily="18" charset="2"/>
              </a:rPr>
              <a:t>jam</a:t>
            </a:r>
            <a:r>
              <a:rPr lang="en-US" sz="2000" b="1" dirty="0">
                <a:sym typeface="Symbol" panose="05050102010706020507" pitchFamily="18" charset="2"/>
              </a:rPr>
              <a:t>  - </a:t>
            </a:r>
            <a:r>
              <a:rPr lang="en-US" sz="2000" b="1" dirty="0" err="1">
                <a:sym typeface="Symbol" panose="05050102010706020507" pitchFamily="18" charset="2"/>
              </a:rPr>
              <a:t>k</a:t>
            </a:r>
            <a:r>
              <a:rPr lang="en-US" sz="2000" b="1" baseline="-25000" dirty="0" err="1">
                <a:sym typeface="Symbol" panose="05050102010706020507" pitchFamily="18" charset="2"/>
              </a:rPr>
              <a:t>i,j</a:t>
            </a:r>
            <a:r>
              <a:rPr lang="en-US" sz="2000" b="1" dirty="0">
                <a:sym typeface="Symbol" panose="05050102010706020507" pitchFamily="18" charset="2"/>
              </a:rPr>
              <a:t>(t)) </a:t>
            </a:r>
            <a:r>
              <a:rPr lang="en-US" sz="2000" b="1" dirty="0"/>
              <a:t> </a:t>
            </a:r>
            <a:r>
              <a:rPr lang="en-US" sz="2000" b="1" dirty="0">
                <a:sym typeface="Symbol" panose="05050102010706020507" pitchFamily="18" charset="2"/>
              </a:rPr>
              <a:t>Δ x</a:t>
            </a:r>
            <a:r>
              <a:rPr lang="en-US" sz="2000" dirty="0"/>
              <a:t> </a:t>
            </a:r>
            <a:endParaRPr lang="en-US" sz="2000" dirty="0"/>
          </a:p>
          <a:p>
            <a:pPr lvl="1">
              <a:buFont typeface="Wingdings" panose="05000000000000000000" pitchFamily="2" charset="2"/>
              <a:buNone/>
            </a:pPr>
            <a:r>
              <a:rPr lang="en-US" sz="2000" dirty="0"/>
              <a:t>or d1+d2&lt;s</a:t>
            </a:r>
            <a:endParaRPr lang="en-US" sz="2000" baseline="-25000" dirty="0"/>
          </a:p>
          <a:p>
            <a:r>
              <a:rPr lang="en-US" sz="2400" dirty="0"/>
              <a:t>Outflow distribution: q(i</a:t>
            </a:r>
            <a:r>
              <a:rPr lang="en-US" sz="2400" dirty="0">
                <a:sym typeface="Wingdings" panose="05000000000000000000" pitchFamily="2" charset="2"/>
              </a:rPr>
              <a:t></a:t>
            </a:r>
            <a:r>
              <a:rPr lang="en-US" sz="2400" dirty="0"/>
              <a:t>i3)+q(</a:t>
            </a:r>
            <a:r>
              <a:rPr lang="en-US" sz="2400" dirty="0" err="1"/>
              <a:t>i</a:t>
            </a:r>
            <a:r>
              <a:rPr lang="en-US" sz="2400" dirty="0">
                <a:sym typeface="Wingdings" panose="05000000000000000000" pitchFamily="2" charset="2"/>
              </a:rPr>
              <a:t></a:t>
            </a:r>
            <a:r>
              <a:rPr lang="en-US" sz="2400" dirty="0"/>
              <a:t> i4)=q(</a:t>
            </a:r>
            <a:r>
              <a:rPr lang="en-US" sz="2400" dirty="0" err="1"/>
              <a:t>i</a:t>
            </a:r>
            <a:r>
              <a:rPr lang="en-US" sz="2400" dirty="0"/>
              <a:t>)</a:t>
            </a:r>
            <a:endParaRPr lang="en-US" sz="2400" dirty="0"/>
          </a:p>
          <a:p>
            <a:pPr lvl="1"/>
            <a:r>
              <a:rPr lang="en-US" sz="2000" dirty="0"/>
              <a:t>OD flow pattern, turning percentages</a:t>
            </a:r>
            <a:endParaRPr lang="en-US" sz="2000" dirty="0"/>
          </a:p>
          <a:p>
            <a:pPr lvl="1"/>
            <a:endParaRPr lang="en-US" sz="2000" dirty="0"/>
          </a:p>
        </p:txBody>
      </p:sp>
      <p:graphicFrame>
        <p:nvGraphicFramePr>
          <p:cNvPr id="63492" name="Object 4"/>
          <p:cNvGraphicFramePr>
            <a:graphicFrameLocks noChangeAspect="1"/>
          </p:cNvGraphicFramePr>
          <p:nvPr/>
        </p:nvGraphicFramePr>
        <p:xfrm>
          <a:off x="3124200" y="2895600"/>
          <a:ext cx="4724400" cy="933450"/>
        </p:xfrm>
        <a:graphic>
          <a:graphicData uri="http://schemas.openxmlformats.org/presentationml/2006/ole">
            <mc:AlternateContent xmlns:mc="http://schemas.openxmlformats.org/markup-compatibility/2006">
              <mc:Choice xmlns:v="urn:schemas-microsoft-com:vml" Requires="v">
                <p:oleObj spid="_x0000_s19460" name="VISIO" r:id="rId1" imgW="2915285" imgH="575945" progId="Visio.Drawing.11">
                  <p:embed/>
                </p:oleObj>
              </mc:Choice>
              <mc:Fallback>
                <p:oleObj name="VISIO" r:id="rId1" imgW="2915285" imgH="575945" progId="Visio.Drawing.11">
                  <p:embed/>
                  <p:pic>
                    <p:nvPicPr>
                      <p:cNvPr id="0" name="Picture 194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895600"/>
                        <a:ext cx="472440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4294967295"/>
          </p:nvPr>
        </p:nvSpPr>
        <p:spPr>
          <a:xfrm>
            <a:off x="2136648" y="6356350"/>
            <a:ext cx="1981200" cy="365760"/>
          </a:xfrm>
          <a:prstGeom prst="rect">
            <a:avLst/>
          </a:prstGeom>
        </p:spPr>
        <p:txBody>
          <a:bodyPr/>
          <a:lstStyle/>
          <a:p>
            <a:fld id="{FCB87AD2-5AAF-4056-A4F1-F697BC41789D}" type="slidenum">
              <a:rPr lang="en-US" smtClean="0"/>
            </a:fld>
            <a:endParaRPr 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p:txBody>
          <a:bodyPr>
            <a:normAutofit fontScale="90000"/>
          </a:bodyPr>
          <a:lstStyle/>
          <a:p>
            <a:r>
              <a:rPr lang="en-US" dirty="0"/>
              <a:t>Why </a:t>
            </a:r>
            <a:r>
              <a:rPr lang="en-US" dirty="0" smtClean="0"/>
              <a:t>do We Need to Utilize Different Data Sources?</a:t>
            </a:r>
            <a:endParaRPr lang="en-US" dirty="0"/>
          </a:p>
        </p:txBody>
      </p:sp>
      <p:sp>
        <p:nvSpPr>
          <p:cNvPr id="387133" name="Rectangle 61"/>
          <p:cNvSpPr>
            <a:spLocks noGrp="1" noChangeArrowheads="1"/>
          </p:cNvSpPr>
          <p:nvPr>
            <p:ph idx="1"/>
          </p:nvPr>
        </p:nvSpPr>
        <p:spPr>
          <a:xfrm>
            <a:off x="1524000" y="1066800"/>
            <a:ext cx="8991600" cy="5791200"/>
          </a:xfrm>
          <a:noFill/>
        </p:spPr>
        <p:txBody>
          <a:bodyPr/>
          <a:lstStyle/>
          <a:p>
            <a:endParaRPr lang="en-US" sz="2400" dirty="0"/>
          </a:p>
          <a:p>
            <a:r>
              <a:rPr lang="en-US" sz="2800" dirty="0"/>
              <a:t>Advanced sensor technologies offer more </a:t>
            </a:r>
            <a:r>
              <a:rPr lang="en-US" sz="2800" dirty="0">
                <a:solidFill>
                  <a:srgbClr val="FF3300"/>
                </a:solidFill>
              </a:rPr>
              <a:t>reliable and less costly channels</a:t>
            </a:r>
            <a:r>
              <a:rPr lang="en-US" sz="2800" dirty="0"/>
              <a:t> to provide real-time traffic flow measurements</a:t>
            </a:r>
            <a:endParaRPr lang="en-US" sz="2800" dirty="0"/>
          </a:p>
          <a:p>
            <a:pPr>
              <a:buFont typeface="Wingdings" panose="05000000000000000000" pitchFamily="2" charset="2"/>
              <a:buNone/>
            </a:pPr>
            <a:endParaRPr lang="en-US" sz="1800" dirty="0">
              <a:solidFill>
                <a:srgbClr val="FF3300"/>
              </a:solidFill>
            </a:endParaRPr>
          </a:p>
        </p:txBody>
      </p:sp>
      <p:sp>
        <p:nvSpPr>
          <p:cNvPr id="387096" name="Rectangle 24"/>
          <p:cNvSpPr>
            <a:spLocks noChangeArrowheads="1"/>
          </p:cNvSpPr>
          <p:nvPr/>
        </p:nvSpPr>
        <p:spPr bwMode="auto">
          <a:xfrm>
            <a:off x="5562600" y="3886200"/>
            <a:ext cx="4876800" cy="2819400"/>
          </a:xfrm>
          <a:prstGeom prst="rect">
            <a:avLst/>
          </a:prstGeom>
          <a:noFill/>
          <a:ln w="9525">
            <a:noFill/>
            <a:miter lim="800000"/>
          </a:ln>
          <a:effectLst/>
        </p:spPr>
        <p:txBody>
          <a:bodyPr/>
          <a:lstStyle/>
          <a:p>
            <a:pPr marL="469900" indent="-469900" eaLnBrk="1" hangingPunct="1">
              <a:spcBef>
                <a:spcPct val="20000"/>
              </a:spcBef>
              <a:buClr>
                <a:schemeClr val="bg2"/>
              </a:buClr>
              <a:buSzPct val="70000"/>
              <a:buFont typeface="Wingdings" panose="05000000000000000000" pitchFamily="2" charset="2"/>
              <a:buChar char="o"/>
            </a:pPr>
            <a:endParaRPr lang="en-US" sz="2000"/>
          </a:p>
          <a:p>
            <a:pPr marL="908050" lvl="1" indent="-436880" eaLnBrk="1" hangingPunct="1">
              <a:spcBef>
                <a:spcPct val="20000"/>
              </a:spcBef>
              <a:buClr>
                <a:schemeClr val="accent2"/>
              </a:buClr>
              <a:buSzPct val="75000"/>
              <a:buFont typeface="Wingdings" panose="05000000000000000000" pitchFamily="2" charset="2"/>
              <a:buChar char="n"/>
            </a:pPr>
            <a:endParaRPr lang="en-US" sz="2800"/>
          </a:p>
          <a:p>
            <a:pPr marL="908050" lvl="1" indent="-436880" eaLnBrk="1" hangingPunct="1">
              <a:spcBef>
                <a:spcPct val="20000"/>
              </a:spcBef>
              <a:buClr>
                <a:schemeClr val="accent2"/>
              </a:buClr>
              <a:buSzPct val="75000"/>
              <a:buFont typeface="Wingdings" panose="05000000000000000000" pitchFamily="2" charset="2"/>
              <a:buChar char="n"/>
            </a:pPr>
            <a:endParaRPr lang="en-US"/>
          </a:p>
        </p:txBody>
      </p:sp>
      <p:pic>
        <p:nvPicPr>
          <p:cNvPr id="387097" name="Picture 25" descr="avi-tech-ani"/>
          <p:cNvPicPr>
            <a:picLocks noChangeAspect="1" noChangeArrowheads="1" noCrop="1"/>
          </p:cNvPicPr>
          <p:nvPr/>
        </p:nvPicPr>
        <p:blipFill>
          <a:blip r:embed="rId1" cstate="print"/>
          <a:srcRect/>
          <a:stretch>
            <a:fillRect/>
          </a:stretch>
        </p:blipFill>
        <p:spPr bwMode="auto">
          <a:xfrm>
            <a:off x="6096000" y="4495800"/>
            <a:ext cx="1981200" cy="1747838"/>
          </a:xfrm>
          <a:prstGeom prst="rect">
            <a:avLst/>
          </a:prstGeom>
          <a:noFill/>
        </p:spPr>
      </p:pic>
      <p:sp>
        <p:nvSpPr>
          <p:cNvPr id="387098" name="Text Box 26"/>
          <p:cNvSpPr txBox="1">
            <a:spLocks noChangeArrowheads="1"/>
          </p:cNvSpPr>
          <p:nvPr/>
        </p:nvSpPr>
        <p:spPr bwMode="auto">
          <a:xfrm>
            <a:off x="6019801" y="6324601"/>
            <a:ext cx="2664255" cy="307777"/>
          </a:xfrm>
          <a:prstGeom prst="rect">
            <a:avLst/>
          </a:prstGeom>
          <a:solidFill>
            <a:srgbClr val="33CCFF"/>
          </a:solidFill>
          <a:ln w="9525">
            <a:noFill/>
            <a:miter lim="800000"/>
          </a:ln>
          <a:effectLst/>
        </p:spPr>
        <p:txBody>
          <a:bodyPr wrap="none">
            <a:spAutoFit/>
          </a:bodyPr>
          <a:lstStyle/>
          <a:p>
            <a:r>
              <a:rPr lang="en-US" sz="1400"/>
              <a:t>Automatic Vehicle Identification</a:t>
            </a:r>
            <a:endParaRPr lang="en-US" sz="1400"/>
          </a:p>
        </p:txBody>
      </p:sp>
      <p:sp>
        <p:nvSpPr>
          <p:cNvPr id="387103" name="Text Box 31"/>
          <p:cNvSpPr txBox="1">
            <a:spLocks noChangeArrowheads="1"/>
          </p:cNvSpPr>
          <p:nvPr/>
        </p:nvSpPr>
        <p:spPr bwMode="auto">
          <a:xfrm>
            <a:off x="4343401" y="6248400"/>
            <a:ext cx="1216025" cy="523220"/>
          </a:xfrm>
          <a:prstGeom prst="rect">
            <a:avLst/>
          </a:prstGeom>
          <a:solidFill>
            <a:srgbClr val="33CCFF"/>
          </a:solidFill>
          <a:ln w="9525">
            <a:noFill/>
            <a:miter lim="800000"/>
          </a:ln>
          <a:effectLst/>
        </p:spPr>
        <p:txBody>
          <a:bodyPr>
            <a:spAutoFit/>
          </a:bodyPr>
          <a:lstStyle/>
          <a:p>
            <a:r>
              <a:rPr lang="en-US" sz="1400" dirty="0"/>
              <a:t>Loop Detector</a:t>
            </a:r>
            <a:endParaRPr lang="en-US" sz="1400" dirty="0"/>
          </a:p>
        </p:txBody>
      </p:sp>
      <p:grpSp>
        <p:nvGrpSpPr>
          <p:cNvPr id="2" name="Group 36"/>
          <p:cNvGrpSpPr/>
          <p:nvPr/>
        </p:nvGrpSpPr>
        <p:grpSpPr bwMode="auto">
          <a:xfrm>
            <a:off x="1524001" y="4419600"/>
            <a:ext cx="1743075" cy="1828800"/>
            <a:chOff x="4128" y="2688"/>
            <a:chExt cx="1386" cy="1512"/>
          </a:xfrm>
        </p:grpSpPr>
        <p:pic>
          <p:nvPicPr>
            <p:cNvPr id="387104" name="Picture 32"/>
            <p:cNvPicPr>
              <a:picLocks noChangeAspect="1" noChangeArrowheads="1"/>
            </p:cNvPicPr>
            <p:nvPr/>
          </p:nvPicPr>
          <p:blipFill>
            <a:blip r:embed="rId2" cstate="print"/>
            <a:srcRect/>
            <a:stretch>
              <a:fillRect/>
            </a:stretch>
          </p:blipFill>
          <p:spPr bwMode="auto">
            <a:xfrm>
              <a:off x="4704" y="2784"/>
              <a:ext cx="810" cy="540"/>
            </a:xfrm>
            <a:prstGeom prst="rect">
              <a:avLst/>
            </a:prstGeom>
            <a:noFill/>
            <a:ln w="9525">
              <a:noFill/>
              <a:miter lim="800000"/>
              <a:headEnd/>
              <a:tailEnd/>
            </a:ln>
            <a:effectLst/>
          </p:spPr>
        </p:pic>
        <p:pic>
          <p:nvPicPr>
            <p:cNvPr id="387105" name="Picture 33"/>
            <p:cNvPicPr>
              <a:picLocks noChangeAspect="1" noChangeArrowheads="1"/>
            </p:cNvPicPr>
            <p:nvPr/>
          </p:nvPicPr>
          <p:blipFill>
            <a:blip r:embed="rId3" cstate="print"/>
            <a:srcRect/>
            <a:stretch>
              <a:fillRect/>
            </a:stretch>
          </p:blipFill>
          <p:spPr bwMode="auto">
            <a:xfrm>
              <a:off x="4176" y="2688"/>
              <a:ext cx="384" cy="660"/>
            </a:xfrm>
            <a:prstGeom prst="rect">
              <a:avLst/>
            </a:prstGeom>
            <a:noFill/>
            <a:ln w="9525">
              <a:noFill/>
              <a:miter lim="800000"/>
              <a:headEnd/>
              <a:tailEnd/>
            </a:ln>
            <a:effectLst/>
          </p:spPr>
        </p:pic>
        <p:pic>
          <p:nvPicPr>
            <p:cNvPr id="387107" name="Picture 35"/>
            <p:cNvPicPr>
              <a:picLocks noChangeAspect="1" noChangeArrowheads="1"/>
            </p:cNvPicPr>
            <p:nvPr/>
          </p:nvPicPr>
          <p:blipFill>
            <a:blip r:embed="rId4" cstate="print"/>
            <a:srcRect/>
            <a:stretch>
              <a:fillRect/>
            </a:stretch>
          </p:blipFill>
          <p:spPr bwMode="auto">
            <a:xfrm>
              <a:off x="4128" y="3360"/>
              <a:ext cx="1020" cy="840"/>
            </a:xfrm>
            <a:prstGeom prst="rect">
              <a:avLst/>
            </a:prstGeom>
            <a:noFill/>
            <a:ln w="9525">
              <a:noFill/>
              <a:miter lim="800000"/>
              <a:headEnd/>
              <a:tailEnd/>
            </a:ln>
            <a:effectLst/>
          </p:spPr>
        </p:pic>
      </p:grpSp>
      <p:pic>
        <p:nvPicPr>
          <p:cNvPr id="387111" name="Picture 39"/>
          <p:cNvPicPr>
            <a:picLocks noChangeAspect="1" noChangeArrowheads="1"/>
          </p:cNvPicPr>
          <p:nvPr/>
        </p:nvPicPr>
        <p:blipFill>
          <a:blip r:embed="rId5" cstate="print"/>
          <a:srcRect/>
          <a:stretch>
            <a:fillRect/>
          </a:stretch>
        </p:blipFill>
        <p:spPr bwMode="auto">
          <a:xfrm>
            <a:off x="4191000" y="4724401"/>
            <a:ext cx="1828800" cy="1000125"/>
          </a:xfrm>
          <a:prstGeom prst="rect">
            <a:avLst/>
          </a:prstGeom>
          <a:noFill/>
        </p:spPr>
      </p:pic>
      <p:sp>
        <p:nvSpPr>
          <p:cNvPr id="387121" name="Line 49"/>
          <p:cNvSpPr>
            <a:spLocks noChangeShapeType="1"/>
          </p:cNvSpPr>
          <p:nvPr/>
        </p:nvSpPr>
        <p:spPr bwMode="auto">
          <a:xfrm>
            <a:off x="1524000" y="4343400"/>
            <a:ext cx="8763000" cy="0"/>
          </a:xfrm>
          <a:prstGeom prst="line">
            <a:avLst/>
          </a:prstGeom>
          <a:noFill/>
          <a:ln w="28575">
            <a:solidFill>
              <a:schemeClr val="tx1"/>
            </a:solidFill>
            <a:miter lim="800000"/>
            <a:tailEnd type="triangle" w="med" len="med"/>
          </a:ln>
          <a:effectLst/>
        </p:spPr>
        <p:txBody>
          <a:bodyPr wrap="none"/>
          <a:lstStyle/>
          <a:p>
            <a:endParaRPr lang="en-US"/>
          </a:p>
        </p:txBody>
      </p:sp>
      <p:sp>
        <p:nvSpPr>
          <p:cNvPr id="387122" name="Text Box 50"/>
          <p:cNvSpPr txBox="1">
            <a:spLocks noChangeArrowheads="1"/>
          </p:cNvSpPr>
          <p:nvPr/>
        </p:nvSpPr>
        <p:spPr bwMode="auto">
          <a:xfrm>
            <a:off x="4267201" y="3810000"/>
            <a:ext cx="1653017" cy="400110"/>
          </a:xfrm>
          <a:prstGeom prst="rect">
            <a:avLst/>
          </a:prstGeom>
          <a:noFill/>
          <a:ln w="9525">
            <a:noFill/>
            <a:miter lim="800000"/>
          </a:ln>
          <a:effectLst/>
        </p:spPr>
        <p:txBody>
          <a:bodyPr wrap="none">
            <a:spAutoFit/>
          </a:bodyPr>
          <a:lstStyle/>
          <a:p>
            <a:r>
              <a:rPr lang="en-US" sz="2000" dirty="0"/>
              <a:t>Point Sensor</a:t>
            </a:r>
            <a:endParaRPr lang="en-US" sz="2000" dirty="0"/>
          </a:p>
        </p:txBody>
      </p:sp>
      <p:sp>
        <p:nvSpPr>
          <p:cNvPr id="387123" name="Text Box 51"/>
          <p:cNvSpPr txBox="1">
            <a:spLocks noChangeArrowheads="1"/>
          </p:cNvSpPr>
          <p:nvPr/>
        </p:nvSpPr>
        <p:spPr bwMode="auto">
          <a:xfrm>
            <a:off x="6400800" y="3810000"/>
            <a:ext cx="2592376" cy="400110"/>
          </a:xfrm>
          <a:prstGeom prst="rect">
            <a:avLst/>
          </a:prstGeom>
          <a:noFill/>
          <a:ln w="9525">
            <a:noFill/>
            <a:miter lim="800000"/>
          </a:ln>
          <a:effectLst/>
        </p:spPr>
        <p:txBody>
          <a:bodyPr wrap="none">
            <a:spAutoFit/>
          </a:bodyPr>
          <a:lstStyle/>
          <a:p>
            <a:r>
              <a:rPr lang="en-US" sz="2000" dirty="0"/>
              <a:t>Point-to-point Sensor</a:t>
            </a:r>
            <a:endParaRPr lang="en-US" sz="2000" dirty="0"/>
          </a:p>
        </p:txBody>
      </p:sp>
      <p:sp>
        <p:nvSpPr>
          <p:cNvPr id="387124" name="Text Box 52"/>
          <p:cNvSpPr txBox="1">
            <a:spLocks noChangeArrowheads="1"/>
          </p:cNvSpPr>
          <p:nvPr/>
        </p:nvSpPr>
        <p:spPr bwMode="auto">
          <a:xfrm>
            <a:off x="1752601" y="3810000"/>
            <a:ext cx="1595309" cy="400110"/>
          </a:xfrm>
          <a:prstGeom prst="rect">
            <a:avLst/>
          </a:prstGeom>
          <a:noFill/>
          <a:ln w="9525">
            <a:noFill/>
            <a:miter lim="800000"/>
          </a:ln>
          <a:effectLst/>
        </p:spPr>
        <p:txBody>
          <a:bodyPr wrap="none">
            <a:spAutoFit/>
          </a:bodyPr>
          <a:lstStyle/>
          <a:p>
            <a:r>
              <a:rPr lang="en-US" sz="2000" dirty="0"/>
              <a:t>Survey Data</a:t>
            </a:r>
            <a:endParaRPr lang="en-US" sz="2000" dirty="0"/>
          </a:p>
        </p:txBody>
      </p:sp>
    </p:spTree>
  </p:cSld>
  <p:clrMapOvr>
    <a:masterClrMapping/>
  </p:clrMapOvr>
  <p:transition advTm="200"/>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1175" name="Rectangle 7"/>
          <p:cNvSpPr>
            <a:spLocks noGrp="1" noChangeArrowheads="1"/>
          </p:cNvSpPr>
          <p:nvPr>
            <p:ph type="title"/>
          </p:nvPr>
        </p:nvSpPr>
        <p:spPr>
          <a:xfrm>
            <a:off x="1676400" y="304800"/>
            <a:ext cx="8763000" cy="838200"/>
          </a:xfrm>
        </p:spPr>
        <p:txBody>
          <a:bodyPr>
            <a:normAutofit fontScale="90000"/>
          </a:bodyPr>
          <a:lstStyle/>
          <a:p>
            <a:r>
              <a:rPr lang="en-US" sz="4000" dirty="0">
                <a:cs typeface="Times New Roman" panose="02020603050405020304" pitchFamily="18" charset="0"/>
              </a:rPr>
              <a:t>How has OD Matrix Estimation been Done?</a:t>
            </a:r>
            <a:endParaRPr lang="en-US" sz="4000" dirty="0">
              <a:cs typeface="Times New Roman" panose="02020603050405020304" pitchFamily="18" charset="0"/>
            </a:endParaRPr>
          </a:p>
        </p:txBody>
      </p:sp>
      <p:sp>
        <p:nvSpPr>
          <p:cNvPr id="391170" name="Rectangle 2"/>
          <p:cNvSpPr>
            <a:spLocks noGrp="1" noChangeArrowheads="1"/>
          </p:cNvSpPr>
          <p:nvPr>
            <p:ph type="body" sz="half" idx="1"/>
          </p:nvPr>
        </p:nvSpPr>
        <p:spPr>
          <a:xfrm>
            <a:off x="1676400" y="1066800"/>
            <a:ext cx="8991600" cy="5791200"/>
          </a:xfrm>
        </p:spPr>
        <p:txBody>
          <a:bodyPr/>
          <a:lstStyle/>
          <a:p>
            <a:pPr>
              <a:lnSpc>
                <a:spcPct val="90000"/>
              </a:lnSpc>
              <a:buNone/>
            </a:pPr>
            <a:r>
              <a:rPr lang="en-US" sz="200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Upper level:</a:t>
            </a:r>
            <a:endParaRPr lang="en-US" sz="200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a:p>
            <a:pPr>
              <a:lnSpc>
                <a:spcPct val="90000"/>
              </a:lnSpc>
              <a:buFont typeface="Wingdings" panose="05000000000000000000" pitchFamily="2" charset="2"/>
              <a:buNone/>
            </a:pPr>
            <a:r>
              <a:rPr lang="en-US" sz="20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2800" dirty="0">
                <a:latin typeface="Times New Roman" panose="02020603050405020304" pitchFamily="18" charset="0"/>
                <a:ea typeface="SimSun" panose="02010600030101010101" pitchFamily="2" charset="-122"/>
                <a:cs typeface="Times New Roman" panose="02020603050405020304" pitchFamily="18" charset="0"/>
              </a:rPr>
              <a:t>Constrained ordinary least-squares problem</a:t>
            </a:r>
            <a:endParaRPr lang="en-US" altLang="zh-CN" sz="2000" dirty="0">
              <a:latin typeface="Times New Roman" panose="02020603050405020304" pitchFamily="18" charset="0"/>
              <a:ea typeface="SimSun" panose="02010600030101010101" pitchFamily="2" charset="-122"/>
              <a:cs typeface="Times New Roman" panose="02020603050405020304" pitchFamily="18" charset="0"/>
            </a:endParaRPr>
          </a:p>
          <a:p>
            <a:pPr>
              <a:lnSpc>
                <a:spcPct val="90000"/>
              </a:lnSpc>
            </a:pPr>
            <a:endParaRPr lang="en-US" altLang="zh-CN" sz="2000" dirty="0">
              <a:latin typeface="Times New Roman" panose="02020603050405020304" pitchFamily="18" charset="0"/>
              <a:ea typeface="SimSun" panose="02010600030101010101" pitchFamily="2" charset="-122"/>
              <a:cs typeface="Times New Roman" panose="02020603050405020304" pitchFamily="18" charset="0"/>
            </a:endParaRPr>
          </a:p>
          <a:p>
            <a:pPr>
              <a:lnSpc>
                <a:spcPct val="90000"/>
              </a:lnSpc>
            </a:pPr>
            <a:endParaRPr lang="en-US" altLang="zh-CN" sz="2000" dirty="0">
              <a:latin typeface="Times New Roman" panose="02020603050405020304" pitchFamily="18" charset="0"/>
              <a:ea typeface="SimSun" panose="02010600030101010101" pitchFamily="2" charset="-122"/>
              <a:cs typeface="Times New Roman" panose="02020603050405020304" pitchFamily="18" charset="0"/>
            </a:endParaRPr>
          </a:p>
          <a:p>
            <a:pPr>
              <a:lnSpc>
                <a:spcPct val="90000"/>
              </a:lnSpc>
              <a:buFont typeface="Wingdings" panose="05000000000000000000" pitchFamily="2" charset="2"/>
              <a:buNone/>
            </a:pPr>
            <a:r>
              <a:rPr lang="en-US" altLang="zh-CN" sz="180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200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Lower level:</a:t>
            </a:r>
            <a:endParaRPr lang="en-US" altLang="zh-CN" sz="200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a:p>
            <a:pPr lvl="1">
              <a:lnSpc>
                <a:spcPct val="90000"/>
              </a:lnSpc>
            </a:pPr>
            <a:r>
              <a:rPr lang="en-US" altLang="zh-CN" sz="2400" dirty="0">
                <a:latin typeface="Times New Roman" panose="02020603050405020304" pitchFamily="18" charset="0"/>
                <a:ea typeface="SimSun" panose="02010600030101010101" pitchFamily="2" charset="-122"/>
                <a:cs typeface="Times New Roman" panose="02020603050405020304" pitchFamily="18" charset="0"/>
              </a:rPr>
              <a:t>Link flow proportion      	  = Traffic assignment (             )</a:t>
            </a:r>
            <a:endParaRPr lang="en-US" altLang="zh-CN" sz="2400" dirty="0">
              <a:latin typeface="Times New Roman" panose="02020603050405020304" pitchFamily="18" charset="0"/>
              <a:ea typeface="SimSun" panose="02010600030101010101" pitchFamily="2" charset="-122"/>
              <a:cs typeface="Times New Roman" panose="02020603050405020304" pitchFamily="18" charset="0"/>
            </a:endParaRPr>
          </a:p>
        </p:txBody>
      </p:sp>
      <p:graphicFrame>
        <p:nvGraphicFramePr>
          <p:cNvPr id="391176" name="Object 8"/>
          <p:cNvGraphicFramePr>
            <a:graphicFrameLocks noGrp="1" noChangeAspect="1"/>
          </p:cNvGraphicFramePr>
          <p:nvPr>
            <p:ph sz="half" idx="2"/>
          </p:nvPr>
        </p:nvGraphicFramePr>
        <p:xfrm>
          <a:off x="2133600" y="1916114"/>
          <a:ext cx="4679950" cy="661987"/>
        </p:xfrm>
        <a:graphic>
          <a:graphicData uri="http://schemas.openxmlformats.org/presentationml/2006/ole">
            <mc:AlternateContent xmlns:mc="http://schemas.openxmlformats.org/markup-compatibility/2006">
              <mc:Choice xmlns:v="urn:schemas-microsoft-com:vml" Requires="v">
                <p:oleObj spid="_x0000_s1151" name="Equation" r:id="rId1" imgW="2603500" imgH="368300" progId="Equation.3">
                  <p:embed/>
                </p:oleObj>
              </mc:Choice>
              <mc:Fallback>
                <p:oleObj name="Equation" r:id="rId1" imgW="2603500" imgH="368300" progId="Equation.3">
                  <p:embed/>
                  <p:pic>
                    <p:nvPicPr>
                      <p:cNvPr id="0" name="Picture 11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916114"/>
                        <a:ext cx="4679950" cy="66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1173" name="Object 5"/>
          <p:cNvGraphicFramePr>
            <a:graphicFrameLocks noChangeAspect="1"/>
          </p:cNvGraphicFramePr>
          <p:nvPr/>
        </p:nvGraphicFramePr>
        <p:xfrm>
          <a:off x="5137150" y="2871788"/>
          <a:ext cx="1079500" cy="457200"/>
        </p:xfrm>
        <a:graphic>
          <a:graphicData uri="http://schemas.openxmlformats.org/presentationml/2006/ole">
            <mc:AlternateContent xmlns:mc="http://schemas.openxmlformats.org/markup-compatibility/2006">
              <mc:Choice xmlns:v="urn:schemas-microsoft-com:vml" Requires="v">
                <p:oleObj spid="_x0000_s1152" name="Equation" r:id="rId3" imgW="609600" imgH="241300" progId="">
                  <p:embed/>
                </p:oleObj>
              </mc:Choice>
              <mc:Fallback>
                <p:oleObj name="Equation" r:id="rId3" imgW="609600" imgH="241300" progId="">
                  <p:embed/>
                  <p:pic>
                    <p:nvPicPr>
                      <p:cNvPr id="0" name="Picture 11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7150" y="2871788"/>
                        <a:ext cx="1079500" cy="457200"/>
                      </a:xfrm>
                      <a:prstGeom prst="rect">
                        <a:avLst/>
                      </a:prstGeom>
                      <a:solidFill>
                        <a:schemeClr val="bg1"/>
                      </a:solidFill>
                    </p:spPr>
                  </p:pic>
                </p:oleObj>
              </mc:Fallback>
            </mc:AlternateContent>
          </a:graphicData>
        </a:graphic>
      </p:graphicFrame>
      <p:graphicFrame>
        <p:nvGraphicFramePr>
          <p:cNvPr id="391174" name="Object 6"/>
          <p:cNvGraphicFramePr>
            <a:graphicFrameLocks noChangeAspect="1"/>
          </p:cNvGraphicFramePr>
          <p:nvPr/>
        </p:nvGraphicFramePr>
        <p:xfrm>
          <a:off x="9131300" y="2794000"/>
          <a:ext cx="1017588" cy="503238"/>
        </p:xfrm>
        <a:graphic>
          <a:graphicData uri="http://schemas.openxmlformats.org/presentationml/2006/ole">
            <mc:AlternateContent xmlns:mc="http://schemas.openxmlformats.org/markup-compatibility/2006">
              <mc:Choice xmlns:v="urn:schemas-microsoft-com:vml" Requires="v">
                <p:oleObj spid="_x0000_s1153" name="Equation" r:id="rId5" imgW="431800" imgH="241300" progId="Equation.3">
                  <p:embed/>
                </p:oleObj>
              </mc:Choice>
              <mc:Fallback>
                <p:oleObj name="Equation" r:id="rId5" imgW="431800" imgH="241300" progId="Equation.3">
                  <p:embed/>
                  <p:pic>
                    <p:nvPicPr>
                      <p:cNvPr id="0" name="Picture 11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1300" y="2794000"/>
                        <a:ext cx="1017588" cy="503238"/>
                      </a:xfrm>
                      <a:prstGeom prst="rect">
                        <a:avLst/>
                      </a:prstGeom>
                      <a:solidFill>
                        <a:schemeClr val="bg1"/>
                      </a:solidFill>
                    </p:spPr>
                  </p:pic>
                </p:oleObj>
              </mc:Fallback>
            </mc:AlternateContent>
          </a:graphicData>
        </a:graphic>
      </p:graphicFrame>
      <p:grpSp>
        <p:nvGrpSpPr>
          <p:cNvPr id="2" name="Group 25"/>
          <p:cNvGrpSpPr/>
          <p:nvPr/>
        </p:nvGrpSpPr>
        <p:grpSpPr bwMode="auto">
          <a:xfrm>
            <a:off x="2667000" y="3886200"/>
            <a:ext cx="5638800" cy="2418758"/>
            <a:chOff x="576" y="2400"/>
            <a:chExt cx="3552" cy="1753"/>
          </a:xfrm>
        </p:grpSpPr>
        <p:sp>
          <p:nvSpPr>
            <p:cNvPr id="391182" name="AutoShape 14"/>
            <p:cNvSpPr>
              <a:spLocks noChangeArrowheads="1"/>
            </p:cNvSpPr>
            <p:nvPr/>
          </p:nvSpPr>
          <p:spPr bwMode="auto">
            <a:xfrm flipH="1">
              <a:off x="1008" y="3504"/>
              <a:ext cx="2592" cy="487"/>
            </a:xfrm>
            <a:prstGeom prst="curvedUpArrow">
              <a:avLst>
                <a:gd name="adj1" fmla="val 106448"/>
                <a:gd name="adj2" fmla="val 212895"/>
                <a:gd name="adj3" fmla="val 33333"/>
              </a:avLst>
            </a:prstGeom>
            <a:solidFill>
              <a:schemeClr val="accent1"/>
            </a:solidFill>
            <a:ln w="9525">
              <a:solidFill>
                <a:schemeClr val="tx1"/>
              </a:solidFill>
              <a:miter lim="800000"/>
            </a:ln>
            <a:effectLst/>
          </p:spPr>
          <p:txBody>
            <a:bodyPr wrap="none" anchor="ctr"/>
            <a:lstStyle/>
            <a:p>
              <a:endParaRPr lang="en-US">
                <a:latin typeface="Times New Roman" panose="02020603050405020304" pitchFamily="18" charset="0"/>
                <a:cs typeface="Times New Roman" panose="02020603050405020304" pitchFamily="18" charset="0"/>
              </a:endParaRPr>
            </a:p>
          </p:txBody>
        </p:sp>
        <p:sp>
          <p:nvSpPr>
            <p:cNvPr id="391184" name="Text Box 16"/>
            <p:cNvSpPr txBox="1">
              <a:spLocks noChangeArrowheads="1"/>
            </p:cNvSpPr>
            <p:nvPr/>
          </p:nvSpPr>
          <p:spPr bwMode="auto">
            <a:xfrm>
              <a:off x="2976" y="3120"/>
              <a:ext cx="692" cy="223"/>
            </a:xfrm>
            <a:prstGeom prst="rect">
              <a:avLst/>
            </a:prstGeom>
            <a:solidFill>
              <a:srgbClr val="FF6600"/>
            </a:solidFill>
            <a:ln w="9525">
              <a:noFill/>
              <a:miter lim="800000"/>
            </a:ln>
            <a:effectLst/>
          </p:spPr>
          <p:txBody>
            <a:bodyPr wrap="none">
              <a:spAutoFit/>
            </a:bodyPr>
            <a:lstStyle/>
            <a:p>
              <a:pPr algn="l" eaLnBrk="1" hangingPunct="1"/>
              <a:r>
                <a:rPr lang="en-US" sz="1400" dirty="0">
                  <a:latin typeface="Times New Roman" panose="02020603050405020304" pitchFamily="18" charset="0"/>
                  <a:cs typeface="Times New Roman" panose="02020603050405020304" pitchFamily="18" charset="0"/>
                </a:rPr>
                <a:t>OD Demand</a:t>
              </a:r>
              <a:endParaRPr lang="en-US" sz="1400" dirty="0">
                <a:latin typeface="Times New Roman" panose="02020603050405020304" pitchFamily="18" charset="0"/>
                <a:cs typeface="Times New Roman" panose="02020603050405020304" pitchFamily="18" charset="0"/>
              </a:endParaRPr>
            </a:p>
          </p:txBody>
        </p:sp>
        <p:sp>
          <p:nvSpPr>
            <p:cNvPr id="391185" name="Text Box 17"/>
            <p:cNvSpPr txBox="1">
              <a:spLocks noChangeArrowheads="1"/>
            </p:cNvSpPr>
            <p:nvPr/>
          </p:nvSpPr>
          <p:spPr bwMode="auto">
            <a:xfrm>
              <a:off x="2016" y="3774"/>
              <a:ext cx="816" cy="379"/>
            </a:xfrm>
            <a:prstGeom prst="rect">
              <a:avLst/>
            </a:prstGeom>
            <a:solidFill>
              <a:srgbClr val="33CCFF"/>
            </a:solidFill>
            <a:ln w="9525">
              <a:noFill/>
              <a:miter lim="800000"/>
            </a:ln>
            <a:effectLst/>
          </p:spPr>
          <p:txBody>
            <a:bodyPr>
              <a:spAutoFit/>
            </a:bodyPr>
            <a:lstStyle/>
            <a:p>
              <a:pPr algn="l" eaLnBrk="1" hangingPunct="1"/>
              <a:r>
                <a:rPr lang="en-US" sz="1400" dirty="0">
                  <a:latin typeface="Times New Roman" panose="02020603050405020304" pitchFamily="18" charset="0"/>
                  <a:cs typeface="Times New Roman" panose="02020603050405020304" pitchFamily="18" charset="0"/>
                </a:rPr>
                <a:t>Traffic Assignment</a:t>
              </a:r>
              <a:endParaRPr lang="en-US" sz="900" dirty="0">
                <a:latin typeface="Times New Roman" panose="02020603050405020304" pitchFamily="18" charset="0"/>
                <a:cs typeface="Times New Roman" panose="02020603050405020304" pitchFamily="18" charset="0"/>
              </a:endParaRPr>
            </a:p>
          </p:txBody>
        </p:sp>
        <p:graphicFrame>
          <p:nvGraphicFramePr>
            <p:cNvPr id="391186" name="Object 18"/>
            <p:cNvGraphicFramePr>
              <a:graphicFrameLocks noChangeAspect="1"/>
            </p:cNvGraphicFramePr>
            <p:nvPr/>
          </p:nvGraphicFramePr>
          <p:xfrm>
            <a:off x="3696" y="3072"/>
            <a:ext cx="432" cy="477"/>
          </p:xfrm>
          <a:graphic>
            <a:graphicData uri="http://schemas.openxmlformats.org/presentationml/2006/ole">
              <mc:AlternateContent xmlns:mc="http://schemas.openxmlformats.org/markup-compatibility/2006">
                <mc:Choice xmlns:v="urn:schemas-microsoft-com:vml" Requires="v">
                  <p:oleObj spid="_x0000_s1154" name="VISIO" r:id="rId7" imgW="3067685" imgH="1659890" progId="Visio.Drawing.11">
                    <p:embed/>
                  </p:oleObj>
                </mc:Choice>
                <mc:Fallback>
                  <p:oleObj name="VISIO" r:id="rId7" imgW="3067685" imgH="1659890" progId="Visio.Drawing.11">
                    <p:embed/>
                    <p:pic>
                      <p:nvPicPr>
                        <p:cNvPr id="0" name="Picture 115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6" y="3072"/>
                          <a:ext cx="432" cy="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1187" name="Text Box 19"/>
            <p:cNvSpPr txBox="1">
              <a:spLocks noChangeArrowheads="1"/>
            </p:cNvSpPr>
            <p:nvPr/>
          </p:nvSpPr>
          <p:spPr bwMode="auto">
            <a:xfrm>
              <a:off x="1152" y="3072"/>
              <a:ext cx="806" cy="221"/>
            </a:xfrm>
            <a:prstGeom prst="rect">
              <a:avLst/>
            </a:prstGeom>
            <a:solidFill>
              <a:srgbClr val="FF6600"/>
            </a:solidFill>
            <a:ln w="9525">
              <a:noFill/>
              <a:miter lim="800000"/>
            </a:ln>
            <a:effectLst/>
          </p:spPr>
          <p:txBody>
            <a:bodyPr>
              <a:spAutoFit/>
            </a:bodyPr>
            <a:lstStyle/>
            <a:p>
              <a:pPr algn="l" eaLnBrk="1" hangingPunct="1"/>
              <a:r>
                <a:rPr lang="en-US" sz="1400" dirty="0">
                  <a:latin typeface="Times New Roman" panose="02020603050405020304" pitchFamily="18" charset="0"/>
                  <a:cs typeface="Times New Roman" panose="02020603050405020304" pitchFamily="18" charset="0"/>
                </a:rPr>
                <a:t>Flow Pattern</a:t>
              </a:r>
              <a:endParaRPr lang="en-US" sz="1400" dirty="0">
                <a:latin typeface="Times New Roman" panose="02020603050405020304" pitchFamily="18" charset="0"/>
                <a:cs typeface="Times New Roman" panose="02020603050405020304" pitchFamily="18" charset="0"/>
              </a:endParaRPr>
            </a:p>
          </p:txBody>
        </p:sp>
        <p:sp>
          <p:nvSpPr>
            <p:cNvPr id="391188" name="AutoShape 20"/>
            <p:cNvSpPr>
              <a:spLocks noChangeArrowheads="1"/>
            </p:cNvSpPr>
            <p:nvPr/>
          </p:nvSpPr>
          <p:spPr bwMode="auto">
            <a:xfrm>
              <a:off x="1152" y="2592"/>
              <a:ext cx="2784" cy="486"/>
            </a:xfrm>
            <a:prstGeom prst="curvedDownArrow">
              <a:avLst>
                <a:gd name="adj1" fmla="val 114568"/>
                <a:gd name="adj2" fmla="val 229136"/>
                <a:gd name="adj3" fmla="val 33333"/>
              </a:avLst>
            </a:prstGeom>
            <a:solidFill>
              <a:schemeClr val="accent1"/>
            </a:solidFill>
            <a:ln w="9525">
              <a:solidFill>
                <a:schemeClr val="tx1"/>
              </a:solidFill>
              <a:miter lim="800000"/>
            </a:ln>
            <a:effectLst/>
          </p:spPr>
          <p:txBody>
            <a:bodyPr wrap="none" anchor="ctr"/>
            <a:lstStyle/>
            <a:p>
              <a:endParaRPr lang="en-US">
                <a:latin typeface="Times New Roman" panose="02020603050405020304" pitchFamily="18" charset="0"/>
                <a:cs typeface="Times New Roman" panose="02020603050405020304" pitchFamily="18" charset="0"/>
              </a:endParaRPr>
            </a:p>
          </p:txBody>
        </p:sp>
        <p:sp>
          <p:nvSpPr>
            <p:cNvPr id="391189" name="Text Box 21"/>
            <p:cNvSpPr txBox="1">
              <a:spLocks noChangeArrowheads="1"/>
            </p:cNvSpPr>
            <p:nvPr/>
          </p:nvSpPr>
          <p:spPr bwMode="auto">
            <a:xfrm>
              <a:off x="1968" y="2400"/>
              <a:ext cx="960" cy="535"/>
            </a:xfrm>
            <a:prstGeom prst="rect">
              <a:avLst/>
            </a:prstGeom>
            <a:solidFill>
              <a:srgbClr val="33CCFF"/>
            </a:solidFill>
            <a:ln w="9525">
              <a:noFill/>
              <a:miter lim="800000"/>
            </a:ln>
            <a:effectLst/>
          </p:spPr>
          <p:txBody>
            <a:bodyPr>
              <a:spAutoFit/>
            </a:bodyPr>
            <a:lstStyle/>
            <a:p>
              <a:pPr algn="l" eaLnBrk="1" hangingPunct="1"/>
              <a:r>
                <a:rPr lang="en-US" sz="1400" dirty="0">
                  <a:latin typeface="Times New Roman" panose="02020603050405020304" pitchFamily="18" charset="0"/>
                  <a:cs typeface="Times New Roman" panose="02020603050405020304" pitchFamily="18" charset="0"/>
                </a:rPr>
                <a:t>ODME Optimization Model</a:t>
              </a:r>
              <a:endParaRPr lang="en-US" sz="1400" dirty="0">
                <a:latin typeface="Times New Roman" panose="02020603050405020304" pitchFamily="18" charset="0"/>
                <a:cs typeface="Times New Roman" panose="02020603050405020304" pitchFamily="18" charset="0"/>
              </a:endParaRPr>
            </a:p>
          </p:txBody>
        </p:sp>
        <p:graphicFrame>
          <p:nvGraphicFramePr>
            <p:cNvPr id="391190" name="Object 22"/>
            <p:cNvGraphicFramePr>
              <a:graphicFrameLocks noChangeAspect="1"/>
            </p:cNvGraphicFramePr>
            <p:nvPr/>
          </p:nvGraphicFramePr>
          <p:xfrm>
            <a:off x="576" y="3072"/>
            <a:ext cx="432" cy="418"/>
          </p:xfrm>
          <a:graphic>
            <a:graphicData uri="http://schemas.openxmlformats.org/presentationml/2006/ole">
              <mc:AlternateContent xmlns:mc="http://schemas.openxmlformats.org/markup-compatibility/2006">
                <mc:Choice xmlns:v="urn:schemas-microsoft-com:vml" Requires="v">
                  <p:oleObj spid="_x0000_s1155" name="VISIO" r:id="rId9" imgW="3067685" imgH="1659890" progId="Visio.Drawing.11">
                    <p:embed/>
                  </p:oleObj>
                </mc:Choice>
                <mc:Fallback>
                  <p:oleObj name="VISIO" r:id="rId9" imgW="3067685" imgH="1659890" progId="Visio.Drawing.11">
                    <p:embed/>
                    <p:pic>
                      <p:nvPicPr>
                        <p:cNvPr id="0" name="Picture 115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6" y="3072"/>
                          <a:ext cx="432" cy="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1191" name="Text Box 23"/>
            <p:cNvSpPr txBox="1">
              <a:spLocks noChangeArrowheads="1"/>
            </p:cNvSpPr>
            <p:nvPr/>
          </p:nvSpPr>
          <p:spPr bwMode="auto">
            <a:xfrm>
              <a:off x="1152" y="3312"/>
              <a:ext cx="1008" cy="221"/>
            </a:xfrm>
            <a:prstGeom prst="rect">
              <a:avLst/>
            </a:prstGeom>
            <a:solidFill>
              <a:srgbClr val="FF6600"/>
            </a:solidFill>
            <a:ln w="9525">
              <a:noFill/>
              <a:miter lim="800000"/>
            </a:ln>
            <a:effectLst/>
          </p:spPr>
          <p:txBody>
            <a:bodyPr>
              <a:spAutoFit/>
            </a:bodyPr>
            <a:lstStyle/>
            <a:p>
              <a:pPr algn="l" eaLnBrk="1" hangingPunct="1"/>
              <a:r>
                <a:rPr lang="en-US" sz="1400">
                  <a:latin typeface="Times New Roman" panose="02020603050405020304" pitchFamily="18" charset="0"/>
                  <a:cs typeface="Times New Roman" panose="02020603050405020304" pitchFamily="18" charset="0"/>
                </a:rPr>
                <a:t>Link Proportions</a:t>
              </a:r>
              <a:endParaRPr lang="en-US" sz="1400">
                <a:latin typeface="Times New Roman" panose="02020603050405020304" pitchFamily="18" charset="0"/>
                <a:cs typeface="Times New Roman" panose="02020603050405020304" pitchFamily="18" charset="0"/>
              </a:endParaRPr>
            </a:p>
          </p:txBody>
        </p:sp>
      </p:grpSp>
    </p:spTree>
  </p:cSld>
  <p:clrMapOvr>
    <a:masterClrMapping/>
  </p:clrMapOvr>
  <p:transition advTm="125460"/>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2393" name="Rectangle 25"/>
          <p:cNvSpPr>
            <a:spLocks noChangeArrowheads="1"/>
          </p:cNvSpPr>
          <p:nvPr/>
        </p:nvSpPr>
        <p:spPr bwMode="auto">
          <a:xfrm>
            <a:off x="1828800" y="3276601"/>
            <a:ext cx="4038600" cy="3140075"/>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algn="l"/>
            <a:r>
              <a:rPr lang="en-US" u="sng" dirty="0"/>
              <a:t>Link Proportions (</a:t>
            </a:r>
            <a:r>
              <a:rPr lang="en-US" i="1" u="sng" dirty="0"/>
              <a:t>Assignment matrix</a:t>
            </a:r>
            <a:r>
              <a:rPr lang="en-US" u="sng" dirty="0"/>
              <a:t>) </a:t>
            </a:r>
            <a:endParaRPr lang="en-US" u="sng" dirty="0"/>
          </a:p>
          <a:p>
            <a:pPr algn="l"/>
            <a:r>
              <a:rPr lang="en-US" dirty="0"/>
              <a:t>Fraction of vehicular demand flow from </a:t>
            </a:r>
            <a:r>
              <a:rPr lang="en-US" b="1" dirty="0">
                <a:solidFill>
                  <a:srgbClr val="FF3300"/>
                </a:solidFill>
              </a:rPr>
              <a:t>OD pair( </a:t>
            </a:r>
            <a:r>
              <a:rPr lang="en-US" b="1" i="1" dirty="0" err="1">
                <a:solidFill>
                  <a:srgbClr val="FF3300"/>
                </a:solidFill>
              </a:rPr>
              <a:t>i</a:t>
            </a:r>
            <a:r>
              <a:rPr lang="en-US" b="1" i="1" dirty="0">
                <a:solidFill>
                  <a:srgbClr val="FF3300"/>
                </a:solidFill>
              </a:rPr>
              <a:t>,</a:t>
            </a:r>
            <a:r>
              <a:rPr lang="en-US" b="1" dirty="0">
                <a:solidFill>
                  <a:srgbClr val="FF3300"/>
                </a:solidFill>
              </a:rPr>
              <a:t> </a:t>
            </a:r>
            <a:r>
              <a:rPr lang="en-US" b="1" i="1" dirty="0">
                <a:solidFill>
                  <a:srgbClr val="FF3300"/>
                </a:solidFill>
              </a:rPr>
              <a:t>j</a:t>
            </a:r>
            <a:r>
              <a:rPr lang="en-US" b="1" dirty="0">
                <a:solidFill>
                  <a:srgbClr val="FF3300"/>
                </a:solidFill>
              </a:rPr>
              <a:t>)</a:t>
            </a:r>
            <a:r>
              <a:rPr lang="en-US" dirty="0"/>
              <a:t> contributing to the flow on </a:t>
            </a:r>
            <a:r>
              <a:rPr lang="en-US" b="1" dirty="0">
                <a:solidFill>
                  <a:srgbClr val="FF3300"/>
                </a:solidFill>
              </a:rPr>
              <a:t>link </a:t>
            </a:r>
            <a:r>
              <a:rPr lang="en-US" b="1" i="1" dirty="0">
                <a:solidFill>
                  <a:srgbClr val="FF3300"/>
                </a:solidFill>
              </a:rPr>
              <a:t>l</a:t>
            </a:r>
            <a:endParaRPr lang="en-US" b="1" i="1" dirty="0">
              <a:solidFill>
                <a:srgbClr val="FF3300"/>
              </a:solidFill>
            </a:endParaRPr>
          </a:p>
          <a:p>
            <a:pPr algn="l"/>
            <a:endParaRPr lang="en-US" i="1" dirty="0"/>
          </a:p>
          <a:p>
            <a:pPr algn="l"/>
            <a:endParaRPr lang="en-US" i="1" dirty="0"/>
          </a:p>
          <a:p>
            <a:pPr algn="l"/>
            <a:endParaRPr lang="en-US" i="1" dirty="0"/>
          </a:p>
          <a:p>
            <a:pPr algn="l"/>
            <a:r>
              <a:rPr lang="en-US" u="sng" dirty="0"/>
              <a:t>OD pair	1-&gt;3     1-&gt;4    2-&gt;3      2-&gt;4</a:t>
            </a:r>
            <a:endParaRPr lang="en-US" u="sng" dirty="0"/>
          </a:p>
          <a:p>
            <a:pPr algn="l"/>
            <a:r>
              <a:rPr lang="en-US" sz="1400" dirty="0">
                <a:latin typeface="Courier New" panose="02070309020205020404" pitchFamily="49" charset="0"/>
              </a:rPr>
              <a:t>Link a   1      1      0      0</a:t>
            </a:r>
            <a:endParaRPr lang="en-US" sz="1400" dirty="0">
              <a:latin typeface="Courier New" panose="02070309020205020404" pitchFamily="49" charset="0"/>
            </a:endParaRPr>
          </a:p>
          <a:p>
            <a:pPr algn="l"/>
            <a:r>
              <a:rPr lang="en-US" sz="1400" dirty="0">
                <a:latin typeface="Courier New" panose="02070309020205020404" pitchFamily="49" charset="0"/>
              </a:rPr>
              <a:t>Link b   1      1      1      0.3</a:t>
            </a:r>
            <a:endParaRPr lang="en-US" sz="1400" dirty="0">
              <a:latin typeface="Courier New" panose="02070309020205020404" pitchFamily="49" charset="0"/>
            </a:endParaRPr>
          </a:p>
          <a:p>
            <a:pPr algn="l"/>
            <a:r>
              <a:rPr lang="en-US" sz="1400" dirty="0">
                <a:latin typeface="Courier New" panose="02070309020205020404" pitchFamily="49" charset="0"/>
              </a:rPr>
              <a:t>Link c   0      0      0      0.7</a:t>
            </a:r>
            <a:endParaRPr lang="en-US" sz="1400" dirty="0">
              <a:latin typeface="Courier New" panose="02070309020205020404" pitchFamily="49" charset="0"/>
            </a:endParaRPr>
          </a:p>
          <a:p>
            <a:pPr algn="l"/>
            <a:endParaRPr lang="en-US" sz="1400" dirty="0">
              <a:latin typeface="Courier New" panose="02070309020205020404" pitchFamily="49" charset="0"/>
            </a:endParaRPr>
          </a:p>
        </p:txBody>
      </p:sp>
      <p:sp>
        <p:nvSpPr>
          <p:cNvPr id="442391" name="Rectangle 23"/>
          <p:cNvSpPr>
            <a:spLocks noChangeArrowheads="1"/>
          </p:cNvSpPr>
          <p:nvPr/>
        </p:nvSpPr>
        <p:spPr bwMode="auto">
          <a:xfrm>
            <a:off x="4876800" y="990600"/>
            <a:ext cx="2210862" cy="369332"/>
          </a:xfrm>
          <a:prstGeom prst="rect">
            <a:avLst/>
          </a:prstGeom>
          <a:solidFill>
            <a:srgbClr val="FFCC99"/>
          </a:solidFill>
          <a:ln w="9525">
            <a:noFill/>
            <a:miter lim="800000"/>
          </a:ln>
          <a:effectLst/>
        </p:spPr>
        <p:txBody>
          <a:bodyPr wrap="none">
            <a:spAutoFit/>
          </a:bodyPr>
          <a:lstStyle/>
          <a:p>
            <a:pPr>
              <a:buFont typeface="Wingdings" panose="05000000000000000000" pitchFamily="2" charset="2"/>
              <a:buNone/>
            </a:pPr>
            <a:r>
              <a:rPr lang="en-US"/>
              <a:t>Path Flow Structure</a:t>
            </a:r>
            <a:endParaRPr lang="en-US"/>
          </a:p>
        </p:txBody>
      </p:sp>
      <p:graphicFrame>
        <p:nvGraphicFramePr>
          <p:cNvPr id="442394" name="Object 26"/>
          <p:cNvGraphicFramePr>
            <a:graphicFrameLocks noChangeAspect="1"/>
          </p:cNvGraphicFramePr>
          <p:nvPr/>
        </p:nvGraphicFramePr>
        <p:xfrm>
          <a:off x="4343400" y="1447800"/>
          <a:ext cx="3276600" cy="1595438"/>
        </p:xfrm>
        <a:graphic>
          <a:graphicData uri="http://schemas.openxmlformats.org/presentationml/2006/ole">
            <mc:AlternateContent xmlns:mc="http://schemas.openxmlformats.org/markup-compatibility/2006">
              <mc:Choice xmlns:v="urn:schemas-microsoft-com:vml" Requires="v">
                <p:oleObj spid="_x0000_s2125" name="Visio" r:id="rId1" imgW="2075815" imgH="1010285" progId="Visio.Drawing.11">
                  <p:embed/>
                </p:oleObj>
              </mc:Choice>
              <mc:Fallback>
                <p:oleObj name="Visio" r:id="rId1" imgW="2075815" imgH="1010285" progId="Visio.Drawing.11">
                  <p:embed/>
                  <p:pic>
                    <p:nvPicPr>
                      <p:cNvPr id="0" name="Picture 21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447800"/>
                        <a:ext cx="3276600" cy="159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2370" name="Rectangle 2"/>
          <p:cNvSpPr>
            <a:spLocks noGrp="1" noChangeArrowheads="1"/>
          </p:cNvSpPr>
          <p:nvPr>
            <p:ph type="title"/>
          </p:nvPr>
        </p:nvSpPr>
        <p:spPr>
          <a:xfrm>
            <a:off x="1524000" y="0"/>
            <a:ext cx="8839200" cy="914400"/>
          </a:xfrm>
        </p:spPr>
        <p:txBody>
          <a:bodyPr>
            <a:normAutofit/>
          </a:bodyPr>
          <a:lstStyle/>
          <a:p>
            <a:r>
              <a:rPr lang="en-US" sz="4000" dirty="0"/>
              <a:t>What is Link-Flow Proportion?</a:t>
            </a:r>
            <a:endParaRPr lang="en-US" sz="4000" dirty="0"/>
          </a:p>
        </p:txBody>
      </p:sp>
      <p:graphicFrame>
        <p:nvGraphicFramePr>
          <p:cNvPr id="442371" name="Object 3"/>
          <p:cNvGraphicFramePr>
            <a:graphicFrameLocks noGrp="1" noChangeAspect="1"/>
          </p:cNvGraphicFramePr>
          <p:nvPr>
            <p:ph sz="half" idx="1"/>
          </p:nvPr>
        </p:nvGraphicFramePr>
        <p:xfrm>
          <a:off x="2678113" y="4038601"/>
          <a:ext cx="1725612" cy="874713"/>
        </p:xfrm>
        <a:graphic>
          <a:graphicData uri="http://schemas.openxmlformats.org/presentationml/2006/ole">
            <mc:AlternateContent xmlns:mc="http://schemas.openxmlformats.org/markup-compatibility/2006">
              <mc:Choice xmlns:v="urn:schemas-microsoft-com:vml" Requires="v">
                <p:oleObj spid="_x0000_s2126" name="Equation" r:id="rId3" imgW="927100" imgH="469900" progId="Equation.3">
                  <p:embed/>
                </p:oleObj>
              </mc:Choice>
              <mc:Fallback>
                <p:oleObj name="Equation" r:id="rId3" imgW="927100" imgH="469900" progId="Equation.3">
                  <p:embed/>
                  <p:pic>
                    <p:nvPicPr>
                      <p:cNvPr id="0" name="Picture 21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8113" y="4038601"/>
                        <a:ext cx="1725612"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2425" name="Object 57"/>
          <p:cNvGraphicFramePr>
            <a:graphicFrameLocks noChangeAspect="1"/>
          </p:cNvGraphicFramePr>
          <p:nvPr/>
        </p:nvGraphicFramePr>
        <p:xfrm>
          <a:off x="5943600" y="4876800"/>
          <a:ext cx="4495800" cy="1225550"/>
        </p:xfrm>
        <a:graphic>
          <a:graphicData uri="http://schemas.openxmlformats.org/presentationml/2006/ole">
            <mc:AlternateContent xmlns:mc="http://schemas.openxmlformats.org/markup-compatibility/2006">
              <mc:Choice xmlns:v="urn:schemas-microsoft-com:vml" Requires="v">
                <p:oleObj spid="_x0000_s2127" name="Visio" r:id="rId5" imgW="3168650" imgH="864235" progId="Visio.Drawing.11">
                  <p:embed/>
                </p:oleObj>
              </mc:Choice>
              <mc:Fallback>
                <p:oleObj name="Visio" r:id="rId5" imgW="3168650" imgH="864235" progId="Visio.Drawing.11">
                  <p:embed/>
                  <p:pic>
                    <p:nvPicPr>
                      <p:cNvPr id="0" name="Picture 21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4876800"/>
                        <a:ext cx="4495800" cy="122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advTm="131539"/>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a:bodyPr>
          <a:lstStyle/>
          <a:p>
            <a:pPr eaLnBrk="1" hangingPunct="1"/>
            <a:r>
              <a:rPr lang="en-US" sz="4000" dirty="0"/>
              <a:t>Two Common Questions…</a:t>
            </a:r>
            <a:endParaRPr lang="en-US" sz="4000" dirty="0"/>
          </a:p>
        </p:txBody>
      </p:sp>
      <p:sp>
        <p:nvSpPr>
          <p:cNvPr id="15363" name="Rectangle 3"/>
          <p:cNvSpPr>
            <a:spLocks noGrp="1" noChangeArrowheads="1"/>
          </p:cNvSpPr>
          <p:nvPr>
            <p:ph idx="1"/>
          </p:nvPr>
        </p:nvSpPr>
        <p:spPr/>
        <p:txBody>
          <a:bodyPr>
            <a:normAutofit/>
          </a:bodyPr>
          <a:lstStyle/>
          <a:p>
            <a:pPr marL="514350" indent="-514350" eaLnBrk="1" hangingPunct="1">
              <a:buAutoNum type="arabicPeriod"/>
            </a:pPr>
            <a:r>
              <a:rPr lang="en-US" sz="3000" dirty="0"/>
              <a:t>Travel time IS NOT the only factor in travel route choice utility function. </a:t>
            </a:r>
            <a:endParaRPr lang="en-US" sz="3000" dirty="0"/>
          </a:p>
          <a:p>
            <a:pPr lvl="1" eaLnBrk="1" hangingPunct="1"/>
            <a:r>
              <a:rPr lang="en-US" sz="2600" dirty="0"/>
              <a:t>A long list of </a:t>
            </a:r>
            <a:r>
              <a:rPr lang="en-US" sz="2600" dirty="0">
                <a:solidFill>
                  <a:srgbClr val="FF0000"/>
                </a:solidFill>
              </a:rPr>
              <a:t>additional route choice factors: </a:t>
            </a:r>
            <a:r>
              <a:rPr lang="en-US" sz="2600" dirty="0"/>
              <a:t>Highway bias, distance consideration, # of signals, inherence preferences</a:t>
            </a:r>
            <a:endParaRPr lang="en-US" sz="2600" dirty="0"/>
          </a:p>
          <a:p>
            <a:pPr marL="742950" lvl="2" indent="-342900"/>
            <a:r>
              <a:rPr lang="en-US" sz="3000" dirty="0">
                <a:solidFill>
                  <a:srgbClr val="0070C0"/>
                </a:solidFill>
              </a:rPr>
              <a:t>Do we need to reach the “perfect” travel-time-based UE in ODME?</a:t>
            </a:r>
            <a:endParaRPr lang="en-US" sz="3000" dirty="0">
              <a:solidFill>
                <a:srgbClr val="0070C0"/>
              </a:solidFill>
            </a:endParaRPr>
          </a:p>
          <a:p>
            <a:pPr eaLnBrk="1" hangingPunct="1">
              <a:buNone/>
            </a:pPr>
            <a:endParaRPr lang="en-US" sz="3000" dirty="0"/>
          </a:p>
          <a:p>
            <a:pPr eaLnBrk="1" hangingPunct="1">
              <a:buNone/>
            </a:pPr>
            <a:r>
              <a:rPr lang="en-US" sz="3000" dirty="0"/>
              <a:t>2. Can we </a:t>
            </a:r>
            <a:r>
              <a:rPr lang="en-US" sz="3000" dirty="0">
                <a:solidFill>
                  <a:srgbClr val="FF0000"/>
                </a:solidFill>
              </a:rPr>
              <a:t>combine/integrate</a:t>
            </a:r>
            <a:r>
              <a:rPr lang="en-US" sz="3000" dirty="0"/>
              <a:t> traffic assignment and OD demand estimation? (Both aim to adjust flows in a network)</a:t>
            </a:r>
            <a:endParaRPr lang="en-US" sz="3000" dirty="0"/>
          </a:p>
          <a:p>
            <a:pPr lvl="1" eaLnBrk="1" hangingPunct="1"/>
            <a:endParaRPr lang="en-US" sz="2000" dirty="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cs typeface="Times New Roman" panose="02020603050405020304" pitchFamily="18" charset="0"/>
              </a:rPr>
              <a:t>What is the Difficulty of Dynamic ODME under Congested Conditions?</a:t>
            </a:r>
            <a:endParaRPr lang="en-US" sz="4000" dirty="0">
              <a:cs typeface="Times New Roman" panose="02020603050405020304" pitchFamily="18" charset="0"/>
            </a:endParaRPr>
          </a:p>
        </p:txBody>
      </p:sp>
      <p:sp>
        <p:nvSpPr>
          <p:cNvPr id="3" name="Content Placeholder 2"/>
          <p:cNvSpPr>
            <a:spLocks noGrp="1"/>
          </p:cNvSpPr>
          <p:nvPr>
            <p:ph idx="1"/>
          </p:nvPr>
        </p:nvSpPr>
        <p:spPr>
          <a:xfrm>
            <a:off x="1828800" y="1447801"/>
            <a:ext cx="8229600" cy="4297363"/>
          </a:xfrm>
        </p:spPr>
        <p:txBody>
          <a:bodyPr>
            <a:normAutofit fontScale="92500" lnSpcReduction="20000"/>
          </a:bodyPr>
          <a:lstStyle/>
          <a:p>
            <a:pPr marL="857250" lvl="1" indent="-457200">
              <a:buNone/>
            </a:pPr>
            <a:r>
              <a:rPr lang="en-US" sz="3000" dirty="0">
                <a:latin typeface="Times New Roman" panose="02020603050405020304" pitchFamily="18" charset="0"/>
                <a:cs typeface="Times New Roman" panose="02020603050405020304" pitchFamily="18" charset="0"/>
              </a:rPr>
              <a:t>Single value of flow volume observation could correspond to free-flow and congested states </a:t>
            </a:r>
            <a:endParaRPr lang="en-US" sz="3000" dirty="0">
              <a:latin typeface="Times New Roman" panose="02020603050405020304" pitchFamily="18" charset="0"/>
              <a:cs typeface="Times New Roman" panose="02020603050405020304" pitchFamily="18" charset="0"/>
            </a:endParaRPr>
          </a:p>
          <a:p>
            <a:pPr marL="857250" lvl="1" indent="-457200">
              <a:buNone/>
            </a:pPr>
            <a:endParaRPr lang="en-US" sz="2200" dirty="0">
              <a:latin typeface="Times New Roman" panose="02020603050405020304" pitchFamily="18" charset="0"/>
              <a:cs typeface="Times New Roman" panose="02020603050405020304" pitchFamily="18" charset="0"/>
            </a:endParaRPr>
          </a:p>
          <a:p>
            <a:pPr marL="857250" lvl="1" indent="-457200">
              <a:buNone/>
            </a:pPr>
            <a:endParaRPr lang="en-US" sz="2200" dirty="0">
              <a:latin typeface="Times New Roman" panose="02020603050405020304" pitchFamily="18" charset="0"/>
              <a:cs typeface="Times New Roman" panose="02020603050405020304" pitchFamily="18" charset="0"/>
            </a:endParaRPr>
          </a:p>
          <a:p>
            <a:pPr marL="857250" lvl="1" indent="-457200">
              <a:buNone/>
            </a:pPr>
            <a:endParaRPr lang="en-US" sz="2200" dirty="0">
              <a:latin typeface="Times New Roman" panose="02020603050405020304" pitchFamily="18" charset="0"/>
              <a:cs typeface="Times New Roman" panose="02020603050405020304" pitchFamily="18" charset="0"/>
            </a:endParaRPr>
          </a:p>
          <a:p>
            <a:pPr marL="857250" lvl="1" indent="-457200">
              <a:buNone/>
            </a:pPr>
            <a:endParaRPr lang="en-US" sz="2200" dirty="0">
              <a:latin typeface="Times New Roman" panose="02020603050405020304" pitchFamily="18" charset="0"/>
              <a:cs typeface="Times New Roman" panose="02020603050405020304" pitchFamily="18" charset="0"/>
            </a:endParaRPr>
          </a:p>
          <a:p>
            <a:pPr marL="857250" lvl="1" indent="-457200">
              <a:buNone/>
            </a:pPr>
            <a:endParaRPr lang="en-US" sz="2200" dirty="0">
              <a:latin typeface="Times New Roman" panose="02020603050405020304" pitchFamily="18" charset="0"/>
              <a:cs typeface="Times New Roman" panose="02020603050405020304" pitchFamily="18" charset="0"/>
            </a:endParaRPr>
          </a:p>
          <a:p>
            <a:pPr marL="857250" lvl="1" indent="-457200">
              <a:buNone/>
            </a:pPr>
            <a:endParaRPr lang="en-US" sz="2200" dirty="0">
              <a:latin typeface="Times New Roman" panose="02020603050405020304" pitchFamily="18" charset="0"/>
              <a:cs typeface="Times New Roman" panose="02020603050405020304" pitchFamily="18" charset="0"/>
            </a:endParaRPr>
          </a:p>
          <a:p>
            <a:pPr marL="857250" lvl="1" indent="-457200">
              <a:buNone/>
            </a:pPr>
            <a:endParaRPr lang="en-US" sz="2200" dirty="0">
              <a:latin typeface="Times New Roman" panose="02020603050405020304" pitchFamily="18" charset="0"/>
              <a:cs typeface="Times New Roman" panose="02020603050405020304" pitchFamily="18" charset="0"/>
            </a:endParaRPr>
          </a:p>
          <a:p>
            <a:pPr marL="857250" lvl="1" indent="-457200">
              <a:buNone/>
            </a:pPr>
            <a:endParaRPr lang="en-US" sz="2200" dirty="0">
              <a:latin typeface="Times New Roman" panose="02020603050405020304" pitchFamily="18" charset="0"/>
              <a:cs typeface="Times New Roman" panose="02020603050405020304" pitchFamily="18" charset="0"/>
            </a:endParaRPr>
          </a:p>
          <a:p>
            <a:pPr marL="857250" lvl="1" indent="-457200">
              <a:buNone/>
            </a:pPr>
            <a:endParaRPr lang="en-US" sz="2200" dirty="0">
              <a:latin typeface="Times New Roman" panose="02020603050405020304" pitchFamily="18" charset="0"/>
              <a:cs typeface="Times New Roman" panose="02020603050405020304" pitchFamily="18" charset="0"/>
            </a:endParaRPr>
          </a:p>
          <a:p>
            <a:pPr marL="857250" lvl="1" indent="-457200">
              <a:buNone/>
            </a:pPr>
            <a:r>
              <a:rPr lang="en-US" sz="3000" dirty="0">
                <a:latin typeface="Times New Roman" panose="02020603050405020304" pitchFamily="18" charset="0"/>
                <a:cs typeface="Times New Roman" panose="02020603050405020304" pitchFamily="18" charset="0"/>
              </a:rPr>
              <a:t>No linear link proportions available for </a:t>
            </a:r>
            <a:r>
              <a:rPr lang="en-US" sz="3000" dirty="0">
                <a:solidFill>
                  <a:srgbClr val="FF0000"/>
                </a:solidFill>
                <a:latin typeface="Times New Roman" panose="02020603050405020304" pitchFamily="18" charset="0"/>
                <a:cs typeface="Times New Roman" panose="02020603050405020304" pitchFamily="18" charset="0"/>
              </a:rPr>
              <a:t>density and travel time </a:t>
            </a:r>
            <a:r>
              <a:rPr lang="en-US" sz="3000" dirty="0">
                <a:latin typeface="Times New Roman" panose="02020603050405020304" pitchFamily="18" charset="0"/>
                <a:cs typeface="Times New Roman" panose="02020603050405020304" pitchFamily="18" charset="0"/>
              </a:rPr>
              <a:t>measurements</a:t>
            </a:r>
            <a:endParaRPr lang="en-US" sz="30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normAutofit lnSpcReduction="10000"/>
          </a:bodyPr>
          <a:lstStyle/>
          <a:p>
            <a:fld id="{7A920DFB-16A6-4DB4-A460-FB3C4EE9877C}" type="slidenum">
              <a:rPr lang="en-US" smtClean="0">
                <a:latin typeface="Times New Roman" panose="02020603050405020304" pitchFamily="18" charset="0"/>
                <a:cs typeface="Times New Roman" panose="02020603050405020304" pitchFamily="18" charset="0"/>
              </a:rPr>
            </a:fld>
            <a:endParaRPr lang="en-US">
              <a:latin typeface="Times New Roman" panose="02020603050405020304" pitchFamily="18" charset="0"/>
              <a:cs typeface="Times New Roman" panose="02020603050405020304" pitchFamily="18" charset="0"/>
            </a:endParaRPr>
          </a:p>
        </p:txBody>
      </p:sp>
      <p:graphicFrame>
        <p:nvGraphicFramePr>
          <p:cNvPr id="5" name="Chart 4"/>
          <p:cNvGraphicFramePr/>
          <p:nvPr/>
        </p:nvGraphicFramePr>
        <p:xfrm>
          <a:off x="5181600" y="2819400"/>
          <a:ext cx="4572000" cy="2362200"/>
        </p:xfrm>
        <a:graphic>
          <a:graphicData uri="http://schemas.openxmlformats.org/drawingml/2006/chart">
            <c:chart xmlns:c="http://schemas.openxmlformats.org/drawingml/2006/chart" xmlns:r="http://schemas.openxmlformats.org/officeDocument/2006/relationships" r:id="rId1"/>
          </a:graphicData>
        </a:graphic>
      </p:graphicFrame>
      <p:cxnSp>
        <p:nvCxnSpPr>
          <p:cNvPr id="7" name="Straight Arrow Connector 6"/>
          <p:cNvCxnSpPr/>
          <p:nvPr/>
        </p:nvCxnSpPr>
        <p:spPr>
          <a:xfrm>
            <a:off x="5943600" y="3352800"/>
            <a:ext cx="2743200"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9" name="TextBox 8"/>
          <p:cNvSpPr txBox="1"/>
          <p:nvPr/>
        </p:nvSpPr>
        <p:spPr>
          <a:xfrm>
            <a:off x="5867400" y="2362201"/>
            <a:ext cx="598434" cy="646331"/>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Free</a:t>
            </a:r>
            <a:endParaRPr lang="en-US" dirty="0" smtClean="0"/>
          </a:p>
          <a:p>
            <a:r>
              <a:rPr lang="en-US" dirty="0" smtClean="0"/>
              <a:t>flow</a:t>
            </a:r>
            <a:endParaRPr lang="en-US" dirty="0"/>
          </a:p>
        </p:txBody>
      </p:sp>
      <p:sp>
        <p:nvSpPr>
          <p:cNvPr id="10" name="TextBox 9"/>
          <p:cNvSpPr txBox="1"/>
          <p:nvPr/>
        </p:nvSpPr>
        <p:spPr>
          <a:xfrm>
            <a:off x="7162800" y="2743200"/>
            <a:ext cx="117314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dirty="0" smtClean="0"/>
              <a:t>Congested</a:t>
            </a:r>
            <a:endParaRPr lang="en-US" dirty="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Proposed Approaches </a:t>
            </a:r>
            <a:endParaRPr lang="en-US" dirty="0"/>
          </a:p>
        </p:txBody>
      </p:sp>
      <p:sp>
        <p:nvSpPr>
          <p:cNvPr id="3" name="Content Placeholder 2"/>
          <p:cNvSpPr>
            <a:spLocks noGrp="1"/>
          </p:cNvSpPr>
          <p:nvPr>
            <p:ph idx="1"/>
          </p:nvPr>
        </p:nvSpPr>
        <p:spPr/>
        <p:txBody>
          <a:bodyPr>
            <a:normAutofit/>
          </a:bodyPr>
          <a:lstStyle/>
          <a:p>
            <a:pPr>
              <a:buNone/>
            </a:pPr>
            <a:r>
              <a:rPr lang="en-US" dirty="0" smtClean="0"/>
              <a:t>1. Path Flow Adjustment</a:t>
            </a:r>
            <a:endParaRPr lang="en-US" dirty="0" smtClean="0"/>
          </a:p>
          <a:p>
            <a:pPr lvl="2"/>
            <a:r>
              <a:rPr lang="en-US" sz="2800" dirty="0"/>
              <a:t>Combine  OD estimation/adjustment with traffic assignment </a:t>
            </a:r>
            <a:endParaRPr lang="en-US" sz="2800" dirty="0"/>
          </a:p>
          <a:p>
            <a:pPr lvl="2"/>
            <a:r>
              <a:rPr lang="en-US" sz="2800" dirty="0"/>
              <a:t>Final solution is a set of path flow patterns satisfying “tolled user equilibrium”</a:t>
            </a:r>
            <a:endParaRPr lang="en-US" sz="2800" dirty="0"/>
          </a:p>
          <a:p>
            <a:endParaRPr lang="en-US" dirty="0" smtClean="0"/>
          </a:p>
          <a:p>
            <a:pPr>
              <a:buNone/>
            </a:pPr>
            <a:r>
              <a:rPr lang="en-US" dirty="0" smtClean="0"/>
              <a:t>2. Approximate Gradient Method </a:t>
            </a:r>
            <a:endParaRPr lang="en-US" dirty="0" smtClean="0"/>
          </a:p>
          <a:p>
            <a:pPr lvl="1"/>
            <a:r>
              <a:rPr lang="en-US" sz="3200" dirty="0"/>
              <a:t>Use spatial queue model to calculate link flow/density change due to incoming path flow change</a:t>
            </a:r>
            <a:endParaRPr lang="en-US" sz="3200" dirty="0"/>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normAutofit lnSpcReduction="10000"/>
          </a:bodyPr>
          <a:lstStyle/>
          <a:p>
            <a:fld id="{7A920DFB-16A6-4DB4-A460-FB3C4EE9877C}" type="slidenum">
              <a:rPr lang="en-US" smtClean="0"/>
            </a:fld>
            <a:endParaRPr lang="en-US"/>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TextBox 25"/>
          <p:cNvSpPr txBox="1"/>
          <p:nvPr/>
        </p:nvSpPr>
        <p:spPr>
          <a:xfrm>
            <a:off x="1752600" y="990602"/>
            <a:ext cx="8517268" cy="4524315"/>
          </a:xfrm>
          <a:prstGeom prst="rect">
            <a:avLst/>
          </a:prstGeom>
          <a:noFill/>
        </p:spPr>
        <p:txBody>
          <a:bodyPr wrap="square" rtlCol="0">
            <a:spAutoFit/>
          </a:bodyPr>
          <a:lstStyle/>
          <a:p>
            <a:pPr marL="457200" indent="-457200">
              <a:buAutoNum type="arabicParenBoth"/>
            </a:pPr>
            <a:r>
              <a:rPr lang="en-US" sz="2400" dirty="0">
                <a:latin typeface="Times New Roman" panose="02020603050405020304" pitchFamily="18" charset="0"/>
                <a:cs typeface="Times New Roman" panose="02020603050405020304" pitchFamily="18" charset="0"/>
              </a:rPr>
              <a:t>Deviation between measured and estimated traffic states</a:t>
            </a:r>
            <a:endParaRPr lang="en-US" sz="2400" dirty="0">
              <a:latin typeface="Times New Roman" panose="02020603050405020304" pitchFamily="18" charset="0"/>
              <a:cs typeface="Times New Roman" panose="02020603050405020304" pitchFamily="18" charset="0"/>
            </a:endParaRPr>
          </a:p>
          <a:p>
            <a:pPr marL="457200" indent="-457200">
              <a:buAutoNum type="arabicParenBoth"/>
            </a:pPr>
            <a:endParaRPr lang="en-US" sz="2400" dirty="0">
              <a:latin typeface="Times New Roman" panose="02020603050405020304" pitchFamily="18" charset="0"/>
              <a:cs typeface="Times New Roman" panose="02020603050405020304" pitchFamily="18" charset="0"/>
            </a:endParaRPr>
          </a:p>
          <a:p>
            <a:pPr marL="457200" indent="-457200">
              <a:buAutoNum type="arabicParenBoth"/>
            </a:pPr>
            <a:r>
              <a:rPr lang="en-US" sz="2400" dirty="0">
                <a:latin typeface="Times New Roman" panose="02020603050405020304" pitchFamily="18" charset="0"/>
                <a:cs typeface="Times New Roman" panose="02020603050405020304" pitchFamily="18" charset="0"/>
              </a:rPr>
              <a:t>Deviation between aggregated path flows and target OD flows</a:t>
            </a:r>
            <a:endParaRPr lang="en-US" sz="2400"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2057400" y="0"/>
            <a:ext cx="8229600" cy="1143000"/>
          </a:xfrm>
        </p:spPr>
        <p:txBody>
          <a:bodyPr>
            <a:normAutofit/>
          </a:bodyPr>
          <a:lstStyle/>
          <a:p>
            <a:pPr algn="l"/>
            <a:r>
              <a:rPr lang="en-US" sz="3200" dirty="0">
                <a:cs typeface="Times New Roman" panose="02020603050405020304" pitchFamily="18" charset="0"/>
              </a:rPr>
              <a:t>Objective Function: Minimize </a:t>
            </a:r>
            <a:endParaRPr lang="en-US" sz="3200" dirty="0">
              <a:cs typeface="Times New Roman" panose="02020603050405020304" pitchFamily="18" charset="0"/>
            </a:endParaRPr>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normAutofit lnSpcReduction="10000"/>
          </a:bodyPr>
          <a:lstStyle/>
          <a:p>
            <a:fld id="{7A920DFB-16A6-4DB4-A460-FB3C4EE9877C}" type="slidenum">
              <a:rPr lang="en-US" smtClean="0">
                <a:latin typeface="Times New Roman" panose="02020603050405020304" pitchFamily="18" charset="0"/>
                <a:cs typeface="Times New Roman" panose="02020603050405020304" pitchFamily="18" charset="0"/>
              </a:rPr>
            </a:fld>
            <a:endParaRPr lang="en-US"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2971800" y="4191000"/>
            <a:ext cx="6447278" cy="369332"/>
          </a:xfrm>
          <a:prstGeom prst="rect">
            <a:avLst/>
          </a:prstGeom>
          <a:noFill/>
        </p:spPr>
        <p:txBody>
          <a:bodyPr wrap="none" rtlCol="0">
            <a:spAutoFit/>
          </a:bodyPr>
          <a:lstStyle/>
          <a:p>
            <a:r>
              <a:rPr lang="en-US" dirty="0" smtClean="0">
                <a:solidFill>
                  <a:srgbClr val="00B0F0"/>
                </a:solidFill>
                <a:latin typeface="Times New Roman" panose="02020603050405020304" pitchFamily="18" charset="0"/>
                <a:cs typeface="Times New Roman" panose="02020603050405020304" pitchFamily="18" charset="0"/>
              </a:rPr>
              <a:t>Demand flow         target demand              path flow   target  demand</a:t>
            </a:r>
            <a:endParaRPr lang="en-US" dirty="0">
              <a:solidFill>
                <a:srgbClr val="00B0F0"/>
              </a:solidFill>
              <a:latin typeface="Times New Roman" panose="02020603050405020304" pitchFamily="18" charset="0"/>
              <a:cs typeface="Times New Roman" panose="02020603050405020304" pitchFamily="18" charset="0"/>
            </a:endParaRPr>
          </a:p>
        </p:txBody>
      </p:sp>
      <p:cxnSp>
        <p:nvCxnSpPr>
          <p:cNvPr id="21" name="Straight Arrow Connector 20"/>
          <p:cNvCxnSpPr/>
          <p:nvPr/>
        </p:nvCxnSpPr>
        <p:spPr>
          <a:xfrm flipV="1">
            <a:off x="3581400" y="3200400"/>
            <a:ext cx="762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953000" y="3200400"/>
            <a:ext cx="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7620000" y="3276600"/>
            <a:ext cx="762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8839200" y="3124200"/>
            <a:ext cx="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9026" name="Rectangle 2"/>
          <p:cNvSpPr>
            <a:spLocks noChangeArrowheads="1"/>
          </p:cNvSpPr>
          <p:nvPr/>
        </p:nvSpPr>
        <p:spPr bwMode="auto">
          <a:xfrm>
            <a:off x="152400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graphicFrame>
        <p:nvGraphicFramePr>
          <p:cNvPr id="129025" name="Object 1"/>
          <p:cNvGraphicFramePr>
            <a:graphicFrameLocks noChangeAspect="1"/>
          </p:cNvGraphicFramePr>
          <p:nvPr/>
        </p:nvGraphicFramePr>
        <p:xfrm>
          <a:off x="2667001" y="5334000"/>
          <a:ext cx="6434137" cy="838200"/>
        </p:xfrm>
        <a:graphic>
          <a:graphicData uri="http://schemas.openxmlformats.org/presentationml/2006/ole">
            <mc:AlternateContent xmlns:mc="http://schemas.openxmlformats.org/markup-compatibility/2006">
              <mc:Choice xmlns:v="urn:schemas-microsoft-com:vml" Requires="v">
                <p:oleObj spid="_x0000_s3124" name="Equation" r:id="rId1" imgW="2705100" imgH="355600" progId="Equation.3">
                  <p:embed/>
                </p:oleObj>
              </mc:Choice>
              <mc:Fallback>
                <p:oleObj name="Equation" r:id="rId1" imgW="2705100" imgH="355600" progId="Equation.3">
                  <p:embed/>
                  <p:pic>
                    <p:nvPicPr>
                      <p:cNvPr id="0" name="Picture 31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1" y="5334000"/>
                        <a:ext cx="6434137"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p:cNvSpPr txBox="1"/>
          <p:nvPr/>
        </p:nvSpPr>
        <p:spPr>
          <a:xfrm>
            <a:off x="1676401" y="4648200"/>
            <a:ext cx="7640233" cy="523220"/>
          </a:xfrm>
          <a:prstGeom prst="rect">
            <a:avLst/>
          </a:prstGeom>
          <a:noFill/>
        </p:spPr>
        <p:txBody>
          <a:bodyPr wrap="none" rtlCol="0">
            <a:spAutoFit/>
          </a:bodyPr>
          <a:lstStyle/>
          <a:p>
            <a:pPr marL="457200" indent="-457200"/>
            <a:r>
              <a:rPr lang="en-US" sz="2800" dirty="0"/>
              <a:t>(3)  </a:t>
            </a:r>
            <a:r>
              <a:rPr lang="en-US" sz="2400" dirty="0">
                <a:latin typeface="Times New Roman" panose="02020603050405020304" pitchFamily="18" charset="0"/>
                <a:cs typeface="Times New Roman" panose="02020603050405020304" pitchFamily="18" charset="0"/>
              </a:rPr>
              <a:t>Gap Function to Quantify User Equilibrium Conditions</a:t>
            </a:r>
            <a:endParaRPr lang="en-US" sz="2400" dirty="0">
              <a:latin typeface="Times New Roman" panose="02020603050405020304" pitchFamily="18" charset="0"/>
              <a:cs typeface="Times New Roman" panose="02020603050405020304" pitchFamily="18" charset="0"/>
            </a:endParaRPr>
          </a:p>
        </p:txBody>
      </p:sp>
      <p:graphicFrame>
        <p:nvGraphicFramePr>
          <p:cNvPr id="3" name="Object 2"/>
          <p:cNvGraphicFramePr>
            <a:graphicFrameLocks noChangeAspect="1"/>
          </p:cNvGraphicFramePr>
          <p:nvPr/>
        </p:nvGraphicFramePr>
        <p:xfrm>
          <a:off x="1752601" y="2362201"/>
          <a:ext cx="7891463" cy="985837"/>
        </p:xfrm>
        <a:graphic>
          <a:graphicData uri="http://schemas.openxmlformats.org/presentationml/2006/ole">
            <mc:AlternateContent xmlns:mc="http://schemas.openxmlformats.org/markup-compatibility/2006">
              <mc:Choice xmlns:v="urn:schemas-microsoft-com:vml" Requires="v">
                <p:oleObj spid="_x0000_s3125" name="Equation" r:id="rId3" imgW="2997200" imgH="482600" progId="Equation.3">
                  <p:embed/>
                </p:oleObj>
              </mc:Choice>
              <mc:Fallback>
                <p:oleObj name="Equation" r:id="rId3" imgW="2997200" imgH="482600" progId="Equation.3">
                  <p:embed/>
                  <p:pic>
                    <p:nvPicPr>
                      <p:cNvPr id="0" name="Picture 31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1" y="2362201"/>
                        <a:ext cx="7891463" cy="985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762000"/>
          </a:xfrm>
        </p:spPr>
        <p:txBody>
          <a:bodyPr>
            <a:normAutofit/>
          </a:bodyPr>
          <a:lstStyle/>
          <a:p>
            <a:r>
              <a:rPr lang="en-US" sz="4000" dirty="0">
                <a:cs typeface="Times New Roman" panose="02020603050405020304" pitchFamily="18" charset="0"/>
              </a:rPr>
              <a:t>Flow Chart of Algorithm</a:t>
            </a:r>
            <a:endParaRPr lang="en-US" sz="4000" dirty="0">
              <a:cs typeface="Times New Roman" panose="02020603050405020304" pitchFamily="18" charset="0"/>
            </a:endParaRPr>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lstStyle/>
          <a:p>
            <a:fld id="{7A920DFB-16A6-4DB4-A460-FB3C4EE9877C}" type="slidenum">
              <a:rPr lang="en-US" smtClean="0">
                <a:latin typeface="Times New Roman" panose="02020603050405020304" pitchFamily="18" charset="0"/>
                <a:cs typeface="Times New Roman" panose="02020603050405020304" pitchFamily="18" charset="0"/>
              </a:rPr>
            </a:fld>
            <a:endParaRPr lang="en-US">
              <a:latin typeface="Times New Roman" panose="02020603050405020304" pitchFamily="18" charset="0"/>
              <a:cs typeface="Times New Roman" panose="02020603050405020304" pitchFamily="18" charset="0"/>
            </a:endParaRPr>
          </a:p>
        </p:txBody>
      </p:sp>
      <p:pic>
        <p:nvPicPr>
          <p:cNvPr id="98332" name="Picture 28"/>
          <p:cNvPicPr>
            <a:picLocks noChangeAspect="1" noChangeArrowheads="1"/>
          </p:cNvPicPr>
          <p:nvPr/>
        </p:nvPicPr>
        <p:blipFill>
          <a:blip r:embed="rId1" cstate="print"/>
          <a:srcRect/>
          <a:stretch>
            <a:fillRect/>
          </a:stretch>
        </p:blipFill>
        <p:spPr bwMode="auto">
          <a:xfrm>
            <a:off x="3036796" y="914400"/>
            <a:ext cx="6031005" cy="5943600"/>
          </a:xfrm>
          <a:prstGeom prst="rect">
            <a:avLst/>
          </a:prstGeom>
          <a:noFill/>
          <a:ln w="9525">
            <a:noFill/>
            <a:miter lim="800000"/>
            <a:headEnd/>
            <a:tailEnd/>
          </a:ln>
        </p:spPr>
      </p:pic>
      <p:sp>
        <p:nvSpPr>
          <p:cNvPr id="5" name="TextBox 4"/>
          <p:cNvSpPr txBox="1"/>
          <p:nvPr/>
        </p:nvSpPr>
        <p:spPr>
          <a:xfrm>
            <a:off x="5181601" y="1752601"/>
            <a:ext cx="3124200" cy="646331"/>
          </a:xfrm>
          <a:prstGeom prst="rect">
            <a:avLst/>
          </a:prstGeom>
          <a:solidFill>
            <a:schemeClr val="tx2">
              <a:lumMod val="20000"/>
              <a:lumOff val="80000"/>
            </a:schemeClr>
          </a:solidFill>
        </p:spPr>
        <p:txBody>
          <a:bodyPr wrap="square" rtlCol="0">
            <a:spAutoFit/>
          </a:bodyPr>
          <a:lstStyle/>
          <a:p>
            <a:r>
              <a:rPr lang="en-US" dirty="0" smtClean="0">
                <a:solidFill>
                  <a:srgbClr val="FF0000"/>
                </a:solidFill>
              </a:rPr>
              <a:t>Path flow adjustment based on all gradients </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mn-lt"/>
                <a:cs typeface="Times New Roman" panose="02020603050405020304" pitchFamily="18" charset="0"/>
              </a:rPr>
              <a:t>Example 1</a:t>
            </a:r>
            <a:endParaRPr lang="en-US" sz="4000" dirty="0">
              <a:latin typeface="+mn-lt"/>
              <a:cs typeface="Times New Roman" panose="02020603050405020304" pitchFamily="18" charset="0"/>
            </a:endParaRPr>
          </a:p>
        </p:txBody>
      </p:sp>
      <p:graphicFrame>
        <p:nvGraphicFramePr>
          <p:cNvPr id="5" name="Content Placeholder 4"/>
          <p:cNvGraphicFramePr>
            <a:graphicFrameLocks noGrp="1"/>
          </p:cNvGraphicFramePr>
          <p:nvPr>
            <p:ph idx="1"/>
          </p:nvPr>
        </p:nvGraphicFramePr>
        <p:xfrm>
          <a:off x="2590800" y="4191001"/>
          <a:ext cx="6781800" cy="1743233"/>
        </p:xfrm>
        <a:graphic>
          <a:graphicData uri="http://schemas.openxmlformats.org/drawingml/2006/table">
            <a:tbl>
              <a:tblPr/>
              <a:tblGrid>
                <a:gridCol w="827049"/>
                <a:gridCol w="1116734"/>
                <a:gridCol w="1488688"/>
                <a:gridCol w="1855390"/>
                <a:gridCol w="1493939"/>
              </a:tblGrid>
              <a:tr h="646573">
                <a:tc>
                  <a:txBody>
                    <a:bodyPr/>
                    <a:lstStyle/>
                    <a:p>
                      <a:pPr marL="0" marR="0" algn="ctr">
                        <a:spcBef>
                          <a:spcPts val="0"/>
                        </a:spcBef>
                        <a:spcAft>
                          <a:spcPts val="0"/>
                        </a:spcAft>
                      </a:pPr>
                      <a:r>
                        <a:rPr lang="en-US" sz="2000" kern="100" dirty="0">
                          <a:latin typeface="Times New Roman" panose="02020603050405020304"/>
                          <a:ea typeface="SimSun" panose="02010600030101010101" pitchFamily="2" charset="-122"/>
                          <a:cs typeface="Times New Roman" panose="02020603050405020304"/>
                        </a:rPr>
                        <a:t>Path</a:t>
                      </a:r>
                      <a:endParaRPr lang="en-US" sz="2000" kern="100" dirty="0">
                        <a:latin typeface="Times New Roman" panose="02020603050405020304"/>
                        <a:ea typeface="PMingLiU"/>
                        <a:cs typeface="Times New Roman" panose="02020603050405020304"/>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00" dirty="0">
                          <a:latin typeface="Times New Roman" panose="02020603050405020304"/>
                          <a:ea typeface="PMingLiU"/>
                          <a:cs typeface="Times New Roman" panose="02020603050405020304"/>
                        </a:rPr>
                        <a:t>FFTT (min)</a:t>
                      </a:r>
                      <a:endParaRPr lang="en-US" sz="2000" kern="100" dirty="0">
                        <a:latin typeface="Times New Roman" panose="02020603050405020304"/>
                        <a:ea typeface="PMingLiU"/>
                        <a:cs typeface="Times New Roman" panose="02020603050405020304"/>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00" dirty="0">
                          <a:latin typeface="Times New Roman" panose="02020603050405020304"/>
                          <a:ea typeface="PMingLiU"/>
                          <a:cs typeface="Times New Roman" panose="02020603050405020304"/>
                        </a:rPr>
                        <a:t>Capacity (</a:t>
                      </a:r>
                      <a:r>
                        <a:rPr lang="en-US" sz="2000" kern="100" dirty="0" err="1" smtClean="0">
                          <a:latin typeface="Times New Roman" panose="02020603050405020304"/>
                          <a:ea typeface="PMingLiU"/>
                          <a:cs typeface="Times New Roman" panose="02020603050405020304"/>
                        </a:rPr>
                        <a:t>veh</a:t>
                      </a:r>
                      <a:r>
                        <a:rPr lang="en-US" sz="2000" kern="100" dirty="0" smtClean="0">
                          <a:latin typeface="Times New Roman" panose="02020603050405020304"/>
                          <a:ea typeface="PMingLiU"/>
                          <a:cs typeface="Times New Roman" panose="02020603050405020304"/>
                        </a:rPr>
                        <a:t>/hr</a:t>
                      </a:r>
                      <a:r>
                        <a:rPr lang="en-US" sz="2000" kern="100" dirty="0">
                          <a:latin typeface="Times New Roman" panose="02020603050405020304"/>
                          <a:ea typeface="PMingLiU"/>
                          <a:cs typeface="Times New Roman" panose="02020603050405020304"/>
                        </a:rPr>
                        <a:t>)</a:t>
                      </a:r>
                      <a:endParaRPr lang="en-US" sz="2000" kern="100" dirty="0">
                        <a:latin typeface="Times New Roman" panose="02020603050405020304"/>
                        <a:ea typeface="PMingLiU"/>
                        <a:cs typeface="Times New Roman" panose="02020603050405020304"/>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00" dirty="0">
                          <a:latin typeface="Times New Roman" panose="02020603050405020304"/>
                          <a:ea typeface="PMingLiU"/>
                          <a:cs typeface="Times New Roman" panose="02020603050405020304"/>
                        </a:rPr>
                        <a:t>Assigned Flow (</a:t>
                      </a:r>
                      <a:r>
                        <a:rPr lang="en-US" sz="2000" kern="100" dirty="0" err="1" smtClean="0">
                          <a:latin typeface="Times New Roman" panose="02020603050405020304"/>
                          <a:ea typeface="PMingLiU"/>
                          <a:cs typeface="Times New Roman" panose="02020603050405020304"/>
                        </a:rPr>
                        <a:t>veh</a:t>
                      </a:r>
                      <a:r>
                        <a:rPr lang="en-US" sz="2000" kern="100" dirty="0" smtClean="0">
                          <a:latin typeface="Times New Roman" panose="02020603050405020304"/>
                          <a:ea typeface="PMingLiU"/>
                          <a:cs typeface="Times New Roman" panose="02020603050405020304"/>
                        </a:rPr>
                        <a:t>/hr</a:t>
                      </a:r>
                      <a:r>
                        <a:rPr lang="en-US" sz="2000" kern="100" dirty="0">
                          <a:latin typeface="Times New Roman" panose="02020603050405020304"/>
                          <a:ea typeface="PMingLiU"/>
                          <a:cs typeface="Times New Roman" panose="02020603050405020304"/>
                        </a:rPr>
                        <a:t>)</a:t>
                      </a:r>
                      <a:endParaRPr lang="en-US" sz="2000" kern="100" dirty="0">
                        <a:latin typeface="Times New Roman" panose="02020603050405020304"/>
                        <a:ea typeface="PMingLiU"/>
                        <a:cs typeface="Times New Roman" panose="02020603050405020304"/>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00">
                          <a:latin typeface="Times New Roman" panose="02020603050405020304"/>
                          <a:ea typeface="PMingLiU"/>
                          <a:cs typeface="Times New Roman" panose="02020603050405020304"/>
                        </a:rPr>
                        <a:t>Travel Time (min)</a:t>
                      </a:r>
                      <a:endParaRPr lang="en-US" sz="2000" kern="100">
                        <a:latin typeface="Times New Roman" panose="02020603050405020304"/>
                        <a:ea typeface="PMingLiU"/>
                        <a:cs typeface="Times New Roman" panose="02020603050405020304"/>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8330">
                <a:tc>
                  <a:txBody>
                    <a:bodyPr/>
                    <a:lstStyle/>
                    <a:p>
                      <a:pPr marL="0" marR="0" algn="ctr">
                        <a:spcBef>
                          <a:spcPts val="0"/>
                        </a:spcBef>
                        <a:spcAft>
                          <a:spcPts val="0"/>
                        </a:spcAft>
                      </a:pPr>
                      <a:r>
                        <a:rPr lang="en-US" sz="2000" kern="100">
                          <a:latin typeface="Times New Roman" panose="02020603050405020304"/>
                          <a:ea typeface="SimSun" panose="02010600030101010101" pitchFamily="2" charset="-122"/>
                          <a:cs typeface="Times New Roman" panose="02020603050405020304"/>
                        </a:rPr>
                        <a:t>Path</a:t>
                      </a:r>
                      <a:r>
                        <a:rPr lang="en-US" sz="2000" kern="100">
                          <a:latin typeface="Times New Roman" panose="02020603050405020304"/>
                          <a:ea typeface="PMingLiU"/>
                          <a:cs typeface="Times New Roman" panose="02020603050405020304"/>
                        </a:rPr>
                        <a:t> 1</a:t>
                      </a:r>
                      <a:endParaRPr lang="en-US" sz="2000" kern="100">
                        <a:latin typeface="Times New Roman" panose="02020603050405020304"/>
                        <a:ea typeface="PMingLiU"/>
                        <a:cs typeface="Times New Roman" panose="02020603050405020304"/>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2000" kern="100">
                          <a:latin typeface="Times New Roman" panose="02020603050405020304"/>
                          <a:ea typeface="PMingLiU"/>
                          <a:cs typeface="Times New Roman" panose="02020603050405020304"/>
                        </a:rPr>
                        <a:t>20</a:t>
                      </a:r>
                      <a:endParaRPr lang="en-US" sz="2000" kern="100">
                        <a:latin typeface="Times New Roman" panose="02020603050405020304"/>
                        <a:ea typeface="PMingLiU"/>
                        <a:cs typeface="Times New Roman" panose="02020603050405020304"/>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2000" kern="100" dirty="0">
                          <a:latin typeface="Times New Roman" panose="02020603050405020304"/>
                          <a:ea typeface="PMingLiU"/>
                          <a:cs typeface="Times New Roman" panose="02020603050405020304"/>
                        </a:rPr>
                        <a:t>3000</a:t>
                      </a:r>
                      <a:endParaRPr lang="en-US" sz="2000" kern="100" dirty="0">
                        <a:latin typeface="Times New Roman" panose="02020603050405020304"/>
                        <a:ea typeface="PMingLiU"/>
                        <a:cs typeface="Times New Roman" panose="02020603050405020304"/>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2000" kern="100" dirty="0">
                          <a:latin typeface="Times New Roman" panose="02020603050405020304"/>
                          <a:ea typeface="PMingLiU"/>
                          <a:cs typeface="Times New Roman" panose="02020603050405020304"/>
                        </a:rPr>
                        <a:t>5400</a:t>
                      </a:r>
                      <a:endParaRPr lang="en-US" sz="2000" kern="100" dirty="0">
                        <a:latin typeface="Times New Roman" panose="02020603050405020304"/>
                        <a:ea typeface="PMingLiU"/>
                        <a:cs typeface="Times New Roman" panose="02020603050405020304"/>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2000" kern="100" dirty="0" smtClean="0">
                          <a:latin typeface="Times New Roman" panose="02020603050405020304"/>
                          <a:ea typeface="PMingLiU"/>
                          <a:cs typeface="Times New Roman" panose="02020603050405020304"/>
                        </a:rPr>
                        <a:t>56 </a:t>
                      </a:r>
                      <a:endParaRPr lang="en-US" sz="2000" kern="100" dirty="0">
                        <a:latin typeface="Times New Roman" panose="02020603050405020304"/>
                        <a:ea typeface="PMingLiU"/>
                        <a:cs typeface="Times New Roman" panose="02020603050405020304"/>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r>
              <a:tr h="548330">
                <a:tc>
                  <a:txBody>
                    <a:bodyPr/>
                    <a:lstStyle/>
                    <a:p>
                      <a:pPr marL="0" marR="0" algn="ctr">
                        <a:spcBef>
                          <a:spcPts val="0"/>
                        </a:spcBef>
                        <a:spcAft>
                          <a:spcPts val="0"/>
                        </a:spcAft>
                      </a:pPr>
                      <a:r>
                        <a:rPr lang="en-US" sz="2000" kern="100">
                          <a:latin typeface="Times New Roman" panose="02020603050405020304"/>
                          <a:ea typeface="SimSun" panose="02010600030101010101" pitchFamily="2" charset="-122"/>
                          <a:cs typeface="Times New Roman" panose="02020603050405020304"/>
                        </a:rPr>
                        <a:t>Path</a:t>
                      </a:r>
                      <a:r>
                        <a:rPr lang="en-US" sz="2000" kern="100">
                          <a:latin typeface="Times New Roman" panose="02020603050405020304"/>
                          <a:ea typeface="PMingLiU"/>
                          <a:cs typeface="Times New Roman" panose="02020603050405020304"/>
                        </a:rPr>
                        <a:t> 2</a:t>
                      </a:r>
                      <a:endParaRPr lang="en-US" sz="2000" kern="100">
                        <a:latin typeface="Times New Roman" panose="02020603050405020304"/>
                        <a:ea typeface="PMingLiU"/>
                        <a:cs typeface="Times New Roman" panose="02020603050405020304"/>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00">
                          <a:latin typeface="Times New Roman" panose="02020603050405020304"/>
                          <a:ea typeface="PMingLiU"/>
                          <a:cs typeface="Times New Roman" panose="02020603050405020304"/>
                        </a:rPr>
                        <a:t>30</a:t>
                      </a:r>
                      <a:endParaRPr lang="en-US" sz="2000" kern="100">
                        <a:latin typeface="Times New Roman" panose="02020603050405020304"/>
                        <a:ea typeface="PMingLiU"/>
                        <a:cs typeface="Times New Roman" panose="02020603050405020304"/>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00">
                          <a:latin typeface="Times New Roman" panose="02020603050405020304"/>
                          <a:ea typeface="PMingLiU"/>
                          <a:cs typeface="Times New Roman" panose="02020603050405020304"/>
                        </a:rPr>
                        <a:t>3000</a:t>
                      </a:r>
                      <a:endParaRPr lang="en-US" sz="2000" kern="100">
                        <a:latin typeface="Times New Roman" panose="02020603050405020304"/>
                        <a:ea typeface="PMingLiU"/>
                        <a:cs typeface="Times New Roman" panose="02020603050405020304"/>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00" dirty="0">
                          <a:latin typeface="Times New Roman" panose="02020603050405020304"/>
                          <a:ea typeface="PMingLiU"/>
                          <a:cs typeface="Times New Roman" panose="02020603050405020304"/>
                        </a:rPr>
                        <a:t>2600</a:t>
                      </a:r>
                      <a:endParaRPr lang="en-US" sz="2000" kern="100" dirty="0">
                        <a:latin typeface="Times New Roman" panose="02020603050405020304"/>
                        <a:ea typeface="PMingLiU"/>
                        <a:cs typeface="Times New Roman" panose="02020603050405020304"/>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kern="100" dirty="0">
                          <a:latin typeface="Times New Roman" panose="02020603050405020304"/>
                          <a:ea typeface="PMingLiU"/>
                          <a:cs typeface="Times New Roman" panose="02020603050405020304"/>
                        </a:rPr>
                        <a:t>56</a:t>
                      </a:r>
                      <a:endParaRPr lang="en-US" sz="2000" kern="100" dirty="0">
                        <a:latin typeface="Times New Roman" panose="02020603050405020304"/>
                        <a:ea typeface="PMingLiU"/>
                        <a:cs typeface="Times New Roman" panose="02020603050405020304"/>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r>
            </a:tbl>
          </a:graphicData>
        </a:graphic>
      </p:graphicFrame>
      <p:sp>
        <p:nvSpPr>
          <p:cNvPr id="4" name="Slide Number Placeholder 3"/>
          <p:cNvSpPr>
            <a:spLocks noGrp="1"/>
          </p:cNvSpPr>
          <p:nvPr>
            <p:ph type="sldNum" sz="quarter" idx="4294967295"/>
          </p:nvPr>
        </p:nvSpPr>
        <p:spPr>
          <a:xfrm>
            <a:off x="8077200" y="6356351"/>
            <a:ext cx="2133600" cy="365125"/>
          </a:xfrm>
          <a:prstGeom prst="rect">
            <a:avLst/>
          </a:prstGeom>
        </p:spPr>
        <p:txBody>
          <a:bodyPr>
            <a:normAutofit lnSpcReduction="10000"/>
          </a:bodyPr>
          <a:lstStyle/>
          <a:p>
            <a:fld id="{7A920DFB-16A6-4DB4-A460-FB3C4EE9877C}" type="slidenum">
              <a:rPr lang="en-US" smtClean="0">
                <a:latin typeface="Times New Roman" panose="02020603050405020304" pitchFamily="18" charset="0"/>
                <a:cs typeface="Times New Roman" panose="02020603050405020304" pitchFamily="18" charset="0"/>
              </a:rPr>
            </a:fld>
            <a:endParaRPr lang="en-US">
              <a:latin typeface="Times New Roman" panose="02020603050405020304" pitchFamily="18" charset="0"/>
              <a:cs typeface="Times New Roman" panose="02020603050405020304" pitchFamily="18" charset="0"/>
            </a:endParaRPr>
          </a:p>
        </p:txBody>
      </p:sp>
      <p:sp>
        <p:nvSpPr>
          <p:cNvPr id="6" name="TextBox 5"/>
          <p:cNvSpPr txBox="1"/>
          <p:nvPr/>
        </p:nvSpPr>
        <p:spPr>
          <a:xfrm>
            <a:off x="3733801" y="1600202"/>
            <a:ext cx="3733799" cy="1323439"/>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Congested two-link Corridor: </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Total demand = 8000  </a:t>
            </a:r>
            <a:r>
              <a:rPr lang="en-US" sz="2000" dirty="0" err="1">
                <a:latin typeface="Times New Roman" panose="02020603050405020304" pitchFamily="18" charset="0"/>
                <a:cs typeface="Times New Roman" panose="02020603050405020304" pitchFamily="18" charset="0"/>
              </a:rPr>
              <a:t>veh</a:t>
            </a:r>
            <a:r>
              <a:rPr lang="en-US" sz="2000" dirty="0">
                <a:latin typeface="Times New Roman" panose="02020603050405020304" pitchFamily="18" charset="0"/>
                <a:cs typeface="Times New Roman" panose="02020603050405020304" pitchFamily="18" charset="0"/>
              </a:rPr>
              <a:t>/hour</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70658" name="Picture 2"/>
          <p:cNvPicPr>
            <a:picLocks noChangeAspect="1" noChangeArrowheads="1"/>
          </p:cNvPicPr>
          <p:nvPr/>
        </p:nvPicPr>
        <p:blipFill>
          <a:blip r:embed="rId1" cstate="print"/>
          <a:srcRect/>
          <a:stretch>
            <a:fillRect/>
          </a:stretch>
        </p:blipFill>
        <p:spPr bwMode="auto">
          <a:xfrm>
            <a:off x="3581400" y="2743200"/>
            <a:ext cx="3867150" cy="1047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cs typeface="Times New Roman" panose="02020603050405020304" pitchFamily="18" charset="0"/>
              </a:rPr>
              <a:t>Path Flow Volume Convergence Pattern</a:t>
            </a:r>
            <a:endParaRPr lang="en-US" sz="3600" dirty="0">
              <a:cs typeface="Times New Roman" panose="02020603050405020304" pitchFamily="18" charset="0"/>
            </a:endParaRPr>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normAutofit lnSpcReduction="10000"/>
          </a:bodyPr>
          <a:lstStyle/>
          <a:p>
            <a:fld id="{7A920DFB-16A6-4DB4-A460-FB3C4EE9877C}" type="slidenum">
              <a:rPr lang="en-US" smtClean="0">
                <a:latin typeface="Times New Roman" panose="02020603050405020304" pitchFamily="18" charset="0"/>
                <a:cs typeface="Times New Roman" panose="02020603050405020304" pitchFamily="18" charset="0"/>
              </a:rPr>
            </a:fld>
            <a:endParaRPr lang="en-US">
              <a:latin typeface="Times New Roman" panose="02020603050405020304" pitchFamily="18" charset="0"/>
              <a:cs typeface="Times New Roman" panose="02020603050405020304" pitchFamily="18" charset="0"/>
            </a:endParaRPr>
          </a:p>
        </p:txBody>
      </p:sp>
      <p:graphicFrame>
        <p:nvGraphicFramePr>
          <p:cNvPr id="5" name="Chart 4"/>
          <p:cNvGraphicFramePr/>
          <p:nvPr/>
        </p:nvGraphicFramePr>
        <p:xfrm>
          <a:off x="1752600" y="1524000"/>
          <a:ext cx="8610600" cy="487680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normAutofit fontScale="90000"/>
          </a:bodyPr>
          <a:lstStyle/>
          <a:p>
            <a:r>
              <a:rPr lang="en-US" sz="4000" dirty="0"/>
              <a:t>In-Flow Capacity Distribution Schemes at Merges with two ramps or two freeways</a:t>
            </a:r>
            <a:endParaRPr lang="en-US" sz="4000" dirty="0"/>
          </a:p>
        </p:txBody>
      </p:sp>
      <p:sp>
        <p:nvSpPr>
          <p:cNvPr id="65541" name="Text Box 5"/>
          <p:cNvSpPr txBox="1">
            <a:spLocks noChangeArrowheads="1"/>
          </p:cNvSpPr>
          <p:nvPr/>
        </p:nvSpPr>
        <p:spPr bwMode="auto">
          <a:xfrm>
            <a:off x="1676400" y="5613401"/>
            <a:ext cx="5937844" cy="1015663"/>
          </a:xfrm>
          <a:prstGeom prst="rect">
            <a:avLst/>
          </a:prstGeom>
          <a:noFill/>
          <a:ln w="9525">
            <a:noFill/>
            <a:miter lim="800000"/>
          </a:ln>
          <a:effectLst/>
        </p:spPr>
        <p:txBody>
          <a:bodyPr wrap="none">
            <a:spAutoFit/>
          </a:bodyPr>
          <a:lstStyle/>
          <a:p>
            <a:r>
              <a:rPr lang="en-US" sz="2000" dirty="0"/>
              <a:t>Flows are assumed to be proportional to </a:t>
            </a:r>
            <a:r>
              <a:rPr lang="en-US" sz="2000" dirty="0"/>
              <a:t># of lanes</a:t>
            </a:r>
            <a:endParaRPr lang="en-US" sz="2000" dirty="0"/>
          </a:p>
          <a:p>
            <a:r>
              <a:rPr lang="en-US" sz="2000" dirty="0"/>
              <a:t>whenever supplies are not adequate, </a:t>
            </a:r>
            <a:endParaRPr lang="en-US" sz="2000" dirty="0"/>
          </a:p>
          <a:p>
            <a:endParaRPr lang="en-US" sz="2000" dirty="0"/>
          </a:p>
        </p:txBody>
      </p:sp>
      <p:graphicFrame>
        <p:nvGraphicFramePr>
          <p:cNvPr id="65542" name="Object 6"/>
          <p:cNvGraphicFramePr>
            <a:graphicFrameLocks noChangeAspect="1"/>
          </p:cNvGraphicFramePr>
          <p:nvPr/>
        </p:nvGraphicFramePr>
        <p:xfrm>
          <a:off x="2209800" y="1600200"/>
          <a:ext cx="5638800" cy="4032250"/>
        </p:xfrm>
        <a:graphic>
          <a:graphicData uri="http://schemas.openxmlformats.org/presentationml/2006/ole">
            <mc:AlternateContent xmlns:mc="http://schemas.openxmlformats.org/markup-compatibility/2006">
              <mc:Choice xmlns:v="urn:schemas-microsoft-com:vml" Requires="v">
                <p:oleObj spid="_x0000_s20484" name="Visio" r:id="rId1" imgW="3550285" imgH="2545715" progId="Visio.Drawing.11">
                  <p:embed/>
                </p:oleObj>
              </mc:Choice>
              <mc:Fallback>
                <p:oleObj name="Visio" r:id="rId1" imgW="3550285" imgH="2545715" progId="Visio.Drawing.11">
                  <p:embed/>
                  <p:pic>
                    <p:nvPicPr>
                      <p:cNvPr id="0" name="Picture 204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600200"/>
                        <a:ext cx="5638800"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Slide Number Placeholder 4"/>
          <p:cNvSpPr>
            <a:spLocks noGrp="1"/>
          </p:cNvSpPr>
          <p:nvPr>
            <p:ph type="sldNum" sz="quarter" idx="4294967295"/>
          </p:nvPr>
        </p:nvSpPr>
        <p:spPr>
          <a:xfrm>
            <a:off x="2136648" y="6356350"/>
            <a:ext cx="1981200" cy="365760"/>
          </a:xfrm>
          <a:prstGeom prst="rect">
            <a:avLst/>
          </a:prstGeom>
        </p:spPr>
        <p:txBody>
          <a:bodyPr/>
          <a:lstStyle/>
          <a:p>
            <a:fld id="{FCB87AD2-5AAF-4056-A4F1-F697BC41789D}" type="slidenum">
              <a:rPr lang="en-US" smtClean="0"/>
            </a:fld>
            <a:endParaRPr 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cs typeface="Times New Roman" panose="02020603050405020304" pitchFamily="18" charset="0"/>
              </a:rPr>
              <a:t>Path Travel Time Convergence Pattern</a:t>
            </a:r>
            <a:endParaRPr lang="en-US" sz="3600" dirty="0">
              <a:cs typeface="Times New Roman" panose="02020603050405020304" pitchFamily="18" charset="0"/>
            </a:endParaRPr>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normAutofit lnSpcReduction="10000"/>
          </a:bodyPr>
          <a:lstStyle/>
          <a:p>
            <a:fld id="{7A920DFB-16A6-4DB4-A460-FB3C4EE9877C}" type="slidenum">
              <a:rPr lang="en-US" smtClean="0">
                <a:latin typeface="Times New Roman" panose="02020603050405020304" pitchFamily="18" charset="0"/>
                <a:cs typeface="Times New Roman" panose="02020603050405020304" pitchFamily="18" charset="0"/>
              </a:rPr>
            </a:fld>
            <a:endParaRPr lang="en-US">
              <a:latin typeface="Times New Roman" panose="02020603050405020304" pitchFamily="18" charset="0"/>
              <a:cs typeface="Times New Roman" panose="02020603050405020304" pitchFamily="18" charset="0"/>
            </a:endParaRPr>
          </a:p>
        </p:txBody>
      </p:sp>
      <p:graphicFrame>
        <p:nvGraphicFramePr>
          <p:cNvPr id="6" name="Chart 5"/>
          <p:cNvGraphicFramePr/>
          <p:nvPr/>
        </p:nvGraphicFramePr>
        <p:xfrm>
          <a:off x="1828800" y="1295400"/>
          <a:ext cx="8610600" cy="510540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cs typeface="Times New Roman" panose="02020603050405020304" pitchFamily="18" charset="0"/>
              </a:rPr>
              <a:t>Algorithm Performance under Different Input Conditions</a:t>
            </a:r>
            <a:endParaRPr lang="en-US" dirty="0">
              <a:cs typeface="Times New Roman" panose="02020603050405020304" pitchFamily="18" charset="0"/>
            </a:endParaRPr>
          </a:p>
        </p:txBody>
      </p:sp>
      <p:graphicFrame>
        <p:nvGraphicFramePr>
          <p:cNvPr id="5" name="Content Placeholder 4"/>
          <p:cNvGraphicFramePr>
            <a:graphicFrameLocks noGrp="1"/>
          </p:cNvGraphicFramePr>
          <p:nvPr>
            <p:ph idx="1"/>
          </p:nvPr>
        </p:nvGraphicFramePr>
        <p:xfrm>
          <a:off x="2209800" y="1905001"/>
          <a:ext cx="7772398" cy="3774669"/>
        </p:xfrm>
        <a:graphic>
          <a:graphicData uri="http://schemas.openxmlformats.org/drawingml/2006/table">
            <a:tbl>
              <a:tblPr/>
              <a:tblGrid>
                <a:gridCol w="970751"/>
                <a:gridCol w="971664"/>
                <a:gridCol w="971664"/>
                <a:gridCol w="971664"/>
                <a:gridCol w="876600"/>
                <a:gridCol w="876600"/>
                <a:gridCol w="1036563"/>
                <a:gridCol w="1096892"/>
              </a:tblGrid>
              <a:tr h="330429">
                <a:tc gridSpan="4">
                  <a:txBody>
                    <a:bodyPr/>
                    <a:lstStyle/>
                    <a:p>
                      <a:pPr marL="0" marR="0" algn="ctr">
                        <a:spcBef>
                          <a:spcPts val="0"/>
                        </a:spcBef>
                        <a:spcAft>
                          <a:spcPts val="0"/>
                        </a:spcAft>
                      </a:pPr>
                      <a:r>
                        <a:rPr lang="en-US" sz="1800" kern="0" dirty="0">
                          <a:solidFill>
                            <a:srgbClr val="000000"/>
                          </a:solidFill>
                          <a:latin typeface="Times New Roman" panose="02020603050405020304"/>
                          <a:ea typeface="Times New Roman" panose="02020603050405020304"/>
                          <a:cs typeface="Times New Roman" panose="02020603050405020304"/>
                        </a:rPr>
                        <a:t>Information Availability</a:t>
                      </a:r>
                      <a:endParaRPr lang="en-US" sz="1800" kern="100" dirty="0">
                        <a:latin typeface="Times New Roman" panose="02020603050405020304"/>
                        <a:ea typeface="PMingLiU"/>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c hMerge="1">
                  <a:tcPr/>
                </a:tc>
                <a:tc gridSpan="4">
                  <a:txBody>
                    <a:bodyPr/>
                    <a:lstStyle/>
                    <a:p>
                      <a:pPr marL="0" marR="0" algn="ctr">
                        <a:spcBef>
                          <a:spcPts val="0"/>
                        </a:spcBef>
                        <a:spcAft>
                          <a:spcPts val="0"/>
                        </a:spcAft>
                      </a:pPr>
                      <a:r>
                        <a:rPr lang="en-US" sz="1800" kern="0">
                          <a:solidFill>
                            <a:srgbClr val="000000"/>
                          </a:solidFill>
                          <a:latin typeface="Times New Roman" panose="02020603050405020304"/>
                          <a:ea typeface="Times New Roman" panose="02020603050405020304"/>
                          <a:cs typeface="Times New Roman" panose="02020603050405020304"/>
                        </a:rPr>
                        <a:t>Estimation Result</a:t>
                      </a:r>
                      <a:endParaRPr lang="en-US" sz="1800" kern="100">
                        <a:latin typeface="Times New Roman" panose="02020603050405020304"/>
                        <a:ea typeface="PMingLiU"/>
                        <a:cs typeface="Times New Roman" panose="0202060305040502030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c hMerge="1">
                  <a:tcPr/>
                </a:tc>
              </a:tr>
              <a:tr h="1650771">
                <a:tc>
                  <a:txBody>
                    <a:bodyPr/>
                    <a:lstStyle/>
                    <a:p>
                      <a:pPr marL="0" marR="0">
                        <a:spcBef>
                          <a:spcPts val="0"/>
                        </a:spcBef>
                        <a:spcAft>
                          <a:spcPts val="0"/>
                        </a:spcAft>
                      </a:pPr>
                      <a:r>
                        <a:rPr lang="en-US" sz="1800" kern="0">
                          <a:latin typeface="Times New Roman" panose="02020603050405020304"/>
                          <a:ea typeface="PMingLiU"/>
                          <a:cs typeface="Times New Roman" panose="02020603050405020304"/>
                        </a:rPr>
                        <a:t>Volume observations on </a:t>
                      </a:r>
                      <a:r>
                        <a:rPr lang="en-US" sz="1800" kern="0">
                          <a:latin typeface="Times New Roman" panose="02020603050405020304"/>
                          <a:ea typeface="SimSun" panose="02010600030101010101" pitchFamily="2" charset="-122"/>
                          <a:cs typeface="Times New Roman" panose="02020603050405020304"/>
                        </a:rPr>
                        <a:t>path</a:t>
                      </a:r>
                      <a:r>
                        <a:rPr lang="en-US" sz="1800" kern="0">
                          <a:latin typeface="Times New Roman" panose="02020603050405020304"/>
                          <a:ea typeface="PMingLiU"/>
                          <a:cs typeface="Times New Roman" panose="02020603050405020304"/>
                        </a:rPr>
                        <a:t> 1 only</a:t>
                      </a:r>
                      <a:endParaRPr lang="en-US" sz="1800" kern="100">
                        <a:latin typeface="Times New Roman" panose="02020603050405020304"/>
                        <a:ea typeface="PMingLiU"/>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kern="0" dirty="0">
                          <a:latin typeface="Times New Roman" panose="02020603050405020304"/>
                          <a:ea typeface="PMingLiU"/>
                          <a:cs typeface="Times New Roman" panose="02020603050405020304"/>
                        </a:rPr>
                        <a:t>Volume observations on </a:t>
                      </a:r>
                      <a:r>
                        <a:rPr lang="en-US" sz="1800" kern="0" dirty="0">
                          <a:latin typeface="Times New Roman" panose="02020603050405020304"/>
                          <a:ea typeface="SimSun" panose="02010600030101010101" pitchFamily="2" charset="-122"/>
                          <a:cs typeface="Times New Roman" panose="02020603050405020304"/>
                        </a:rPr>
                        <a:t>path</a:t>
                      </a:r>
                      <a:r>
                        <a:rPr lang="en-US" sz="1800" kern="0" dirty="0">
                          <a:latin typeface="Times New Roman" panose="02020603050405020304"/>
                          <a:ea typeface="PMingLiU"/>
                          <a:cs typeface="Times New Roman" panose="02020603050405020304"/>
                        </a:rPr>
                        <a:t> 2  only</a:t>
                      </a:r>
                      <a:endParaRPr lang="en-US" sz="1800" kern="100" dirty="0">
                        <a:latin typeface="Times New Roman" panose="02020603050405020304"/>
                        <a:ea typeface="PMingLiU"/>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kern="0" dirty="0">
                          <a:latin typeface="Times New Roman" panose="02020603050405020304"/>
                          <a:ea typeface="PMingLiU"/>
                          <a:cs typeface="Times New Roman" panose="02020603050405020304"/>
                        </a:rPr>
                        <a:t>Error-free target demand</a:t>
                      </a:r>
                      <a:r>
                        <a:rPr lang="en-US" sz="1800" kern="0" dirty="0">
                          <a:latin typeface="Times New Roman" panose="02020603050405020304"/>
                          <a:ea typeface="SimSun" panose="02010600030101010101" pitchFamily="2" charset="-122"/>
                          <a:cs typeface="Times New Roman" panose="02020603050405020304"/>
                        </a:rPr>
                        <a:t>,</a:t>
                      </a:r>
                      <a:r>
                        <a:rPr lang="en-US" sz="1600" kern="0" dirty="0">
                          <a:latin typeface="Times New Roman" panose="02020603050405020304"/>
                          <a:ea typeface="PMingLiU"/>
                          <a:cs typeface="Times New Roman" panose="02020603050405020304"/>
                        </a:rPr>
                        <a:t>8000vhc/hr</a:t>
                      </a:r>
                      <a:endParaRPr lang="en-US" sz="1800" kern="100" dirty="0">
                        <a:latin typeface="Times New Roman" panose="02020603050405020304"/>
                        <a:ea typeface="PMingLiU"/>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kern="0" dirty="0">
                          <a:latin typeface="Times New Roman" panose="02020603050405020304"/>
                          <a:ea typeface="PMingLiU"/>
                          <a:cs typeface="Times New Roman" panose="02020603050405020304"/>
                        </a:rPr>
                        <a:t>Error-free travel time on </a:t>
                      </a:r>
                      <a:r>
                        <a:rPr lang="en-US" sz="1800" kern="0" dirty="0">
                          <a:latin typeface="Times New Roman" panose="02020603050405020304"/>
                          <a:ea typeface="SimSun" panose="02010600030101010101" pitchFamily="2" charset="-122"/>
                          <a:cs typeface="Times New Roman" panose="02020603050405020304"/>
                        </a:rPr>
                        <a:t>path</a:t>
                      </a:r>
                      <a:r>
                        <a:rPr lang="en-US" sz="1800" kern="0" dirty="0">
                          <a:latin typeface="Times New Roman" panose="02020603050405020304"/>
                          <a:ea typeface="PMingLiU"/>
                          <a:cs typeface="Times New Roman" panose="02020603050405020304"/>
                        </a:rPr>
                        <a:t> 1</a:t>
                      </a:r>
                      <a:endParaRPr lang="en-US" sz="1800" kern="100" dirty="0">
                        <a:latin typeface="Times New Roman" panose="02020603050405020304"/>
                        <a:ea typeface="PMingLiU"/>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kern="0" dirty="0">
                          <a:latin typeface="Times New Roman" panose="02020603050405020304"/>
                          <a:ea typeface="PMingLiU"/>
                          <a:cs typeface="Times New Roman" panose="02020603050405020304"/>
                        </a:rPr>
                        <a:t>Flow on </a:t>
                      </a:r>
                      <a:r>
                        <a:rPr lang="en-US" sz="1800" kern="0" dirty="0">
                          <a:latin typeface="Times New Roman" panose="02020603050405020304"/>
                          <a:ea typeface="SimSun" panose="02010600030101010101" pitchFamily="2" charset="-122"/>
                          <a:cs typeface="Times New Roman" panose="02020603050405020304"/>
                        </a:rPr>
                        <a:t>path</a:t>
                      </a:r>
                      <a:r>
                        <a:rPr lang="en-US" sz="1800" kern="0" dirty="0">
                          <a:latin typeface="Times New Roman" panose="02020603050405020304"/>
                          <a:ea typeface="PMingLiU"/>
                          <a:cs typeface="Times New Roman" panose="02020603050405020304"/>
                        </a:rPr>
                        <a:t> 1</a:t>
                      </a:r>
                      <a:endParaRPr lang="en-US" sz="1800" kern="100" dirty="0">
                        <a:latin typeface="Times New Roman" panose="02020603050405020304"/>
                        <a:ea typeface="PMingLiU"/>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kern="0">
                          <a:latin typeface="Times New Roman" panose="02020603050405020304"/>
                          <a:ea typeface="PMingLiU"/>
                          <a:cs typeface="Times New Roman" panose="02020603050405020304"/>
                        </a:rPr>
                        <a:t>Flow on </a:t>
                      </a:r>
                      <a:r>
                        <a:rPr lang="en-US" sz="1800" kern="0">
                          <a:latin typeface="Times New Roman" panose="02020603050405020304"/>
                          <a:ea typeface="SimSun" panose="02010600030101010101" pitchFamily="2" charset="-122"/>
                          <a:cs typeface="Times New Roman" panose="02020603050405020304"/>
                        </a:rPr>
                        <a:t>path</a:t>
                      </a:r>
                      <a:r>
                        <a:rPr lang="en-US" sz="1800" kern="0">
                          <a:latin typeface="Times New Roman" panose="02020603050405020304"/>
                          <a:ea typeface="PMingLiU"/>
                          <a:cs typeface="Times New Roman" panose="02020603050405020304"/>
                        </a:rPr>
                        <a:t> 2</a:t>
                      </a:r>
                      <a:endParaRPr lang="en-US" sz="1800" kern="100">
                        <a:latin typeface="Times New Roman" panose="02020603050405020304"/>
                        <a:ea typeface="PMingLiU"/>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kern="0">
                          <a:latin typeface="Times New Roman" panose="02020603050405020304"/>
                          <a:ea typeface="PMingLiU"/>
                          <a:cs typeface="Times New Roman" panose="02020603050405020304"/>
                        </a:rPr>
                        <a:t>Total </a:t>
                      </a:r>
                      <a:r>
                        <a:rPr lang="en-US" sz="1800" kern="0">
                          <a:latin typeface="Times New Roman" panose="02020603050405020304"/>
                          <a:ea typeface="SimSun" panose="02010600030101010101" pitchFamily="2" charset="-122"/>
                          <a:cs typeface="Times New Roman" panose="02020603050405020304"/>
                        </a:rPr>
                        <a:t>e</a:t>
                      </a:r>
                      <a:r>
                        <a:rPr lang="en-US" sz="1800" kern="0">
                          <a:latin typeface="Times New Roman" panose="02020603050405020304"/>
                          <a:ea typeface="PMingLiU"/>
                          <a:cs typeface="Times New Roman" panose="02020603050405020304"/>
                        </a:rPr>
                        <a:t>stimated </a:t>
                      </a:r>
                      <a:r>
                        <a:rPr lang="en-US" sz="1800" kern="0">
                          <a:latin typeface="Times New Roman" panose="02020603050405020304"/>
                          <a:ea typeface="SimSun" panose="02010600030101010101" pitchFamily="2" charset="-122"/>
                          <a:cs typeface="Times New Roman" panose="02020603050405020304"/>
                        </a:rPr>
                        <a:t>d</a:t>
                      </a:r>
                      <a:r>
                        <a:rPr lang="en-US" sz="1800" kern="0">
                          <a:latin typeface="Times New Roman" panose="02020603050405020304"/>
                          <a:ea typeface="PMingLiU"/>
                          <a:cs typeface="Times New Roman" panose="02020603050405020304"/>
                        </a:rPr>
                        <a:t>emand </a:t>
                      </a:r>
                      <a:endParaRPr lang="en-US" sz="1800" kern="100">
                        <a:latin typeface="Times New Roman" panose="02020603050405020304"/>
                        <a:ea typeface="PMingLiU"/>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kern="0">
                          <a:latin typeface="Times New Roman" panose="02020603050405020304"/>
                          <a:ea typeface="PMingLiU"/>
                          <a:cs typeface="Times New Roman" panose="02020603050405020304"/>
                        </a:rPr>
                        <a:t>Equilibrium travel </a:t>
                      </a:r>
                      <a:r>
                        <a:rPr lang="en-US" sz="1800" kern="0">
                          <a:latin typeface="Times New Roman" panose="02020603050405020304"/>
                          <a:ea typeface="SimSun" panose="02010600030101010101" pitchFamily="2" charset="-122"/>
                          <a:cs typeface="Times New Roman" panose="02020603050405020304"/>
                        </a:rPr>
                        <a:t>t</a:t>
                      </a:r>
                      <a:r>
                        <a:rPr lang="en-US" sz="1800" kern="0">
                          <a:latin typeface="Times New Roman" panose="02020603050405020304"/>
                          <a:ea typeface="PMingLiU"/>
                          <a:cs typeface="Times New Roman" panose="02020603050405020304"/>
                        </a:rPr>
                        <a:t>ime  (min)</a:t>
                      </a:r>
                      <a:endParaRPr lang="en-US" sz="1800" kern="100">
                        <a:latin typeface="Times New Roman" panose="02020603050405020304"/>
                        <a:ea typeface="PMingLiU"/>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3472">
                <a:tc>
                  <a:txBody>
                    <a:bodyPr/>
                    <a:lstStyle/>
                    <a:p>
                      <a:pPr marL="0" marR="0" algn="ctr">
                        <a:spcBef>
                          <a:spcPts val="0"/>
                        </a:spcBef>
                        <a:spcAft>
                          <a:spcPts val="0"/>
                        </a:spcAft>
                      </a:pPr>
                      <a:r>
                        <a:rPr lang="en-US" sz="1800" kern="0" dirty="0">
                          <a:solidFill>
                            <a:srgbClr val="000000"/>
                          </a:solidFill>
                          <a:latin typeface="Times New Roman" panose="02020603050405020304"/>
                          <a:ea typeface="Times New Roman" panose="02020603050405020304"/>
                          <a:cs typeface="Times New Roman" panose="02020603050405020304"/>
                        </a:rPr>
                        <a:t>X</a:t>
                      </a:r>
                      <a:endParaRPr lang="en-US" sz="1800" kern="100" dirty="0">
                        <a:latin typeface="Times New Roman" panose="02020603050405020304"/>
                        <a:ea typeface="PMingLiU"/>
                        <a:cs typeface="Times New Roman" panose="0202060305040502030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endParaRPr lang="en-US" sz="2400">
                        <a:latin typeface="Calibri" panose="020F0502020204030204"/>
                        <a:ea typeface="SimSun"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2400">
                        <a:latin typeface="Calibri" panose="020F0502020204030204"/>
                        <a:ea typeface="SimSun"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2400">
                        <a:latin typeface="Calibri" panose="020F0502020204030204"/>
                        <a:ea typeface="SimSun"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kern="0">
                          <a:solidFill>
                            <a:srgbClr val="000000"/>
                          </a:solidFill>
                          <a:latin typeface="Times New Roman" panose="02020603050405020304"/>
                          <a:ea typeface="Times New Roman" panose="02020603050405020304"/>
                          <a:cs typeface="Times New Roman" panose="02020603050405020304"/>
                        </a:rPr>
                        <a:t>5051.7</a:t>
                      </a:r>
                      <a:endParaRPr lang="en-US" sz="1800" kern="100">
                        <a:latin typeface="Times New Roman" panose="02020603050405020304"/>
                        <a:ea typeface="PMingLiU"/>
                        <a:cs typeface="Times New Roman" panose="0202060305040502030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kern="0" dirty="0">
                          <a:solidFill>
                            <a:srgbClr val="000000"/>
                          </a:solidFill>
                          <a:latin typeface="Times New Roman" panose="02020603050405020304"/>
                          <a:ea typeface="Times New Roman" panose="02020603050405020304"/>
                          <a:cs typeface="Times New Roman" panose="02020603050405020304"/>
                        </a:rPr>
                        <a:t>2367.8</a:t>
                      </a:r>
                      <a:endParaRPr lang="en-US" sz="1800" kern="100" dirty="0">
                        <a:latin typeface="Times New Roman" panose="02020603050405020304"/>
                        <a:ea typeface="PMingLiU"/>
                        <a:cs typeface="Times New Roman" panose="0202060305040502030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b="1" kern="0" dirty="0">
                          <a:solidFill>
                            <a:srgbClr val="C00000"/>
                          </a:solidFill>
                          <a:latin typeface="Times New Roman" panose="02020603050405020304"/>
                          <a:ea typeface="Times New Roman" panose="02020603050405020304"/>
                          <a:cs typeface="Times New Roman" panose="02020603050405020304"/>
                        </a:rPr>
                        <a:t>7419.5</a:t>
                      </a:r>
                      <a:endParaRPr lang="en-US" sz="1800" b="1" kern="100" dirty="0">
                        <a:solidFill>
                          <a:srgbClr val="C00000"/>
                        </a:solidFill>
                        <a:latin typeface="Times New Roman" panose="02020603050405020304"/>
                        <a:ea typeface="PMingLiU"/>
                        <a:cs typeface="Times New Roman" panose="0202060305040502030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b="1" kern="0" dirty="0">
                          <a:solidFill>
                            <a:srgbClr val="00B0F0"/>
                          </a:solidFill>
                          <a:latin typeface="Times New Roman" panose="02020603050405020304"/>
                          <a:ea typeface="Times New Roman" panose="02020603050405020304"/>
                          <a:cs typeface="Times New Roman" panose="02020603050405020304"/>
                        </a:rPr>
                        <a:t>53.7</a:t>
                      </a:r>
                      <a:endParaRPr lang="en-US" sz="1800" b="1" kern="100" dirty="0">
                        <a:solidFill>
                          <a:srgbClr val="00B0F0"/>
                        </a:solidFill>
                        <a:latin typeface="Times New Roman" panose="02020603050405020304"/>
                        <a:ea typeface="PMingLiU"/>
                        <a:cs typeface="Times New Roman" panose="0202060305040502030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3472">
                <a:tc>
                  <a:txBody>
                    <a:bodyPr/>
                    <a:lstStyle/>
                    <a:p>
                      <a:endParaRPr lang="en-US" sz="2400" dirty="0">
                        <a:latin typeface="Calibri" panose="020F0502020204030204"/>
                        <a:ea typeface="SimSun" panose="02010600030101010101" pitchFamily="2" charset="-122"/>
                        <a:cs typeface="Times New Roman" panose="0202060305040502030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kern="0" dirty="0">
                          <a:solidFill>
                            <a:srgbClr val="000000"/>
                          </a:solidFill>
                          <a:latin typeface="Times New Roman" panose="02020603050405020304"/>
                          <a:ea typeface="Times New Roman" panose="02020603050405020304"/>
                          <a:cs typeface="Times New Roman" panose="02020603050405020304"/>
                        </a:rPr>
                        <a:t>X</a:t>
                      </a:r>
                      <a:endParaRPr lang="en-US" sz="1800" kern="100" dirty="0">
                        <a:latin typeface="Times New Roman" panose="02020603050405020304"/>
                        <a:ea typeface="PMingLiU"/>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endParaRPr lang="en-US" sz="2400">
                        <a:latin typeface="Calibri" panose="020F0502020204030204"/>
                        <a:ea typeface="SimSun"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2400">
                        <a:latin typeface="Calibri" panose="020F0502020204030204"/>
                        <a:ea typeface="SimSun"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kern="0">
                          <a:solidFill>
                            <a:srgbClr val="000000"/>
                          </a:solidFill>
                          <a:latin typeface="Times New Roman" panose="02020603050405020304"/>
                          <a:ea typeface="Times New Roman" panose="02020603050405020304"/>
                          <a:cs typeface="Times New Roman" panose="02020603050405020304"/>
                        </a:rPr>
                        <a:t>4967.7</a:t>
                      </a:r>
                      <a:endParaRPr lang="en-US" sz="1800" kern="100">
                        <a:latin typeface="Times New Roman" panose="02020603050405020304"/>
                        <a:ea typeface="PMingLiU"/>
                        <a:cs typeface="Times New Roman" panose="0202060305040502030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kern="0" dirty="0">
                          <a:solidFill>
                            <a:srgbClr val="000000"/>
                          </a:solidFill>
                          <a:latin typeface="Times New Roman" panose="02020603050405020304"/>
                          <a:ea typeface="Times New Roman" panose="02020603050405020304"/>
                          <a:cs typeface="Times New Roman" panose="02020603050405020304"/>
                        </a:rPr>
                        <a:t>2311.8</a:t>
                      </a:r>
                      <a:endParaRPr lang="en-US" sz="1800" kern="100" dirty="0">
                        <a:latin typeface="Times New Roman" panose="02020603050405020304"/>
                        <a:ea typeface="PMingLiU"/>
                        <a:cs typeface="Times New Roman" panose="0202060305040502030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b="1" kern="0" dirty="0">
                          <a:solidFill>
                            <a:srgbClr val="C00000"/>
                          </a:solidFill>
                          <a:latin typeface="Times New Roman" panose="02020603050405020304"/>
                          <a:ea typeface="Times New Roman" panose="02020603050405020304"/>
                          <a:cs typeface="Times New Roman" panose="02020603050405020304"/>
                        </a:rPr>
                        <a:t>7279.4</a:t>
                      </a:r>
                      <a:endParaRPr lang="en-US" sz="1800" b="1" kern="100" dirty="0">
                        <a:solidFill>
                          <a:srgbClr val="C00000"/>
                        </a:solidFill>
                        <a:latin typeface="Times New Roman" panose="02020603050405020304"/>
                        <a:ea typeface="PMingLiU"/>
                        <a:cs typeface="Times New Roman" panose="0202060305040502030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b="1" kern="0" dirty="0">
                          <a:solidFill>
                            <a:srgbClr val="00B0F0"/>
                          </a:solidFill>
                          <a:latin typeface="Times New Roman" panose="02020603050405020304"/>
                          <a:ea typeface="Times New Roman" panose="02020603050405020304"/>
                          <a:cs typeface="Times New Roman" panose="02020603050405020304"/>
                        </a:rPr>
                        <a:t>53.1</a:t>
                      </a:r>
                      <a:endParaRPr lang="en-US" sz="1800" b="1" kern="100" dirty="0">
                        <a:solidFill>
                          <a:srgbClr val="00B0F0"/>
                        </a:solidFill>
                        <a:latin typeface="Times New Roman" panose="02020603050405020304"/>
                        <a:ea typeface="PMingLiU"/>
                        <a:cs typeface="Times New Roman" panose="0202060305040502030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3472">
                <a:tc>
                  <a:txBody>
                    <a:bodyPr/>
                    <a:lstStyle/>
                    <a:p>
                      <a:pPr marL="0" marR="0" algn="ctr">
                        <a:spcBef>
                          <a:spcPts val="0"/>
                        </a:spcBef>
                        <a:spcAft>
                          <a:spcPts val="0"/>
                        </a:spcAft>
                      </a:pPr>
                      <a:r>
                        <a:rPr lang="en-US" sz="1800" kern="0" dirty="0">
                          <a:solidFill>
                            <a:srgbClr val="000000"/>
                          </a:solidFill>
                          <a:latin typeface="Times New Roman" panose="02020603050405020304"/>
                          <a:ea typeface="Times New Roman" panose="02020603050405020304"/>
                          <a:cs typeface="Times New Roman" panose="02020603050405020304"/>
                        </a:rPr>
                        <a:t>X</a:t>
                      </a:r>
                      <a:endParaRPr lang="en-US" sz="1800" kern="100" dirty="0">
                        <a:latin typeface="Times New Roman" panose="02020603050405020304"/>
                        <a:ea typeface="PMingLiU"/>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ctr">
                        <a:spcBef>
                          <a:spcPts val="0"/>
                        </a:spcBef>
                        <a:spcAft>
                          <a:spcPts val="0"/>
                        </a:spcAft>
                      </a:pPr>
                      <a:r>
                        <a:rPr lang="en-US" sz="1800" kern="0" dirty="0">
                          <a:solidFill>
                            <a:srgbClr val="000000"/>
                          </a:solidFill>
                          <a:latin typeface="Times New Roman" panose="02020603050405020304"/>
                          <a:ea typeface="Times New Roman" panose="02020603050405020304"/>
                          <a:cs typeface="Times New Roman" panose="02020603050405020304"/>
                        </a:rPr>
                        <a:t>X</a:t>
                      </a:r>
                      <a:endParaRPr lang="en-US" sz="1800" kern="100" dirty="0">
                        <a:latin typeface="Times New Roman" panose="02020603050405020304"/>
                        <a:ea typeface="PMingLiU"/>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endParaRPr lang="en-US" sz="2400" dirty="0">
                        <a:latin typeface="Calibri" panose="020F0502020204030204"/>
                        <a:ea typeface="SimSun"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US" sz="2400">
                        <a:latin typeface="Calibri" panose="020F0502020204030204"/>
                        <a:ea typeface="SimSun"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kern="0">
                          <a:solidFill>
                            <a:srgbClr val="000000"/>
                          </a:solidFill>
                          <a:latin typeface="Times New Roman" panose="02020603050405020304"/>
                          <a:ea typeface="Times New Roman" panose="02020603050405020304"/>
                          <a:cs typeface="Times New Roman" panose="02020603050405020304"/>
                        </a:rPr>
                        <a:t>5011.8</a:t>
                      </a:r>
                      <a:endParaRPr lang="en-US" sz="1800" kern="100">
                        <a:latin typeface="Times New Roman" panose="02020603050405020304"/>
                        <a:ea typeface="PMingLiU"/>
                        <a:cs typeface="Times New Roman" panose="0202060305040502030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kern="0">
                          <a:solidFill>
                            <a:srgbClr val="000000"/>
                          </a:solidFill>
                          <a:latin typeface="Times New Roman" panose="02020603050405020304"/>
                          <a:ea typeface="Times New Roman" panose="02020603050405020304"/>
                          <a:cs typeface="Times New Roman" panose="02020603050405020304"/>
                        </a:rPr>
                        <a:t>2341.2</a:t>
                      </a:r>
                      <a:endParaRPr lang="en-US" sz="1800" kern="100">
                        <a:latin typeface="Times New Roman" panose="02020603050405020304"/>
                        <a:ea typeface="PMingLiU"/>
                        <a:cs typeface="Times New Roman" panose="0202060305040502030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b="1" kern="0" dirty="0">
                          <a:solidFill>
                            <a:srgbClr val="C00000"/>
                          </a:solidFill>
                          <a:latin typeface="Times New Roman" panose="02020603050405020304"/>
                          <a:ea typeface="Times New Roman" panose="02020603050405020304"/>
                          <a:cs typeface="Times New Roman" panose="02020603050405020304"/>
                        </a:rPr>
                        <a:t>7353.0</a:t>
                      </a:r>
                      <a:endParaRPr lang="en-US" sz="1800" b="1" kern="100" dirty="0">
                        <a:solidFill>
                          <a:srgbClr val="C00000"/>
                        </a:solidFill>
                        <a:latin typeface="Times New Roman" panose="02020603050405020304"/>
                        <a:ea typeface="PMingLiU"/>
                        <a:cs typeface="Times New Roman" panose="0202060305040502030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b="1" kern="0" dirty="0">
                          <a:solidFill>
                            <a:srgbClr val="00B0F0"/>
                          </a:solidFill>
                          <a:latin typeface="Times New Roman" panose="02020603050405020304"/>
                          <a:ea typeface="Times New Roman" panose="02020603050405020304"/>
                          <a:cs typeface="Times New Roman" panose="02020603050405020304"/>
                        </a:rPr>
                        <a:t>53.4</a:t>
                      </a:r>
                      <a:endParaRPr lang="en-US" sz="1800" b="1" kern="100" dirty="0">
                        <a:solidFill>
                          <a:srgbClr val="00B0F0"/>
                        </a:solidFill>
                        <a:latin typeface="Times New Roman" panose="02020603050405020304"/>
                        <a:ea typeface="PMingLiU"/>
                        <a:cs typeface="Times New Roman" panose="0202060305040502030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3472">
                <a:tc>
                  <a:txBody>
                    <a:bodyPr/>
                    <a:lstStyle/>
                    <a:p>
                      <a:pPr marL="0" marR="0" algn="ctr">
                        <a:spcBef>
                          <a:spcPts val="0"/>
                        </a:spcBef>
                        <a:spcAft>
                          <a:spcPts val="0"/>
                        </a:spcAft>
                      </a:pPr>
                      <a:r>
                        <a:rPr lang="en-US" sz="1800" kern="0" dirty="0">
                          <a:solidFill>
                            <a:srgbClr val="000000"/>
                          </a:solidFill>
                          <a:latin typeface="Times New Roman" panose="02020603050405020304"/>
                          <a:ea typeface="Times New Roman" panose="02020603050405020304"/>
                          <a:cs typeface="Times New Roman" panose="02020603050405020304"/>
                        </a:rPr>
                        <a:t>X</a:t>
                      </a:r>
                      <a:endParaRPr lang="en-US" sz="1800" kern="100" dirty="0">
                        <a:latin typeface="Times New Roman" panose="02020603050405020304"/>
                        <a:ea typeface="PMingLiU"/>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ctr">
                        <a:spcBef>
                          <a:spcPts val="0"/>
                        </a:spcBef>
                        <a:spcAft>
                          <a:spcPts val="0"/>
                        </a:spcAft>
                      </a:pPr>
                      <a:r>
                        <a:rPr lang="en-US" sz="1800" kern="0" dirty="0">
                          <a:solidFill>
                            <a:srgbClr val="000000"/>
                          </a:solidFill>
                          <a:latin typeface="Times New Roman" panose="02020603050405020304"/>
                          <a:ea typeface="Times New Roman" panose="02020603050405020304"/>
                          <a:cs typeface="Times New Roman" panose="02020603050405020304"/>
                        </a:rPr>
                        <a:t>X</a:t>
                      </a:r>
                      <a:endParaRPr lang="en-US" sz="1800" kern="100" dirty="0">
                        <a:latin typeface="Times New Roman" panose="02020603050405020304"/>
                        <a:ea typeface="PMingLiU"/>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ctr">
                        <a:spcBef>
                          <a:spcPts val="0"/>
                        </a:spcBef>
                        <a:spcAft>
                          <a:spcPts val="0"/>
                        </a:spcAft>
                      </a:pPr>
                      <a:r>
                        <a:rPr lang="en-US" sz="1800" kern="0" dirty="0">
                          <a:solidFill>
                            <a:srgbClr val="000000"/>
                          </a:solidFill>
                          <a:latin typeface="Times New Roman" panose="02020603050405020304"/>
                          <a:ea typeface="Times New Roman" panose="02020603050405020304"/>
                          <a:cs typeface="Times New Roman" panose="02020603050405020304"/>
                        </a:rPr>
                        <a:t>X</a:t>
                      </a:r>
                      <a:endParaRPr lang="en-US" sz="1800" kern="100" dirty="0">
                        <a:latin typeface="Times New Roman" panose="02020603050405020304"/>
                        <a:ea typeface="PMingLiU"/>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endParaRPr lang="en-US" sz="2400" dirty="0">
                        <a:latin typeface="Calibri" panose="020F0502020204030204"/>
                        <a:ea typeface="SimSun"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kern="0">
                          <a:solidFill>
                            <a:srgbClr val="000000"/>
                          </a:solidFill>
                          <a:latin typeface="Times New Roman" panose="02020603050405020304"/>
                          <a:ea typeface="Times New Roman" panose="02020603050405020304"/>
                          <a:cs typeface="Times New Roman" panose="02020603050405020304"/>
                        </a:rPr>
                        <a:t>5387.9</a:t>
                      </a:r>
                      <a:endParaRPr lang="en-US" sz="1800" kern="100">
                        <a:latin typeface="Times New Roman" panose="02020603050405020304"/>
                        <a:ea typeface="PMingLiU"/>
                        <a:cs typeface="Times New Roman" panose="0202060305040502030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kern="0">
                          <a:solidFill>
                            <a:srgbClr val="000000"/>
                          </a:solidFill>
                          <a:latin typeface="Times New Roman" panose="02020603050405020304"/>
                          <a:ea typeface="Times New Roman" panose="02020603050405020304"/>
                          <a:cs typeface="Times New Roman" panose="02020603050405020304"/>
                        </a:rPr>
                        <a:t>2592.0</a:t>
                      </a:r>
                      <a:endParaRPr lang="en-US" sz="1800" kern="100">
                        <a:latin typeface="Times New Roman" panose="02020603050405020304"/>
                        <a:ea typeface="PMingLiU"/>
                        <a:cs typeface="Times New Roman" panose="0202060305040502030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b="1" kern="0" dirty="0">
                          <a:solidFill>
                            <a:srgbClr val="C00000"/>
                          </a:solidFill>
                          <a:latin typeface="Times New Roman" panose="02020603050405020304"/>
                          <a:ea typeface="Times New Roman" panose="02020603050405020304"/>
                          <a:cs typeface="Times New Roman" panose="02020603050405020304"/>
                        </a:rPr>
                        <a:t>7979.9</a:t>
                      </a:r>
                      <a:endParaRPr lang="en-US" sz="1800" b="1" kern="100" dirty="0">
                        <a:solidFill>
                          <a:srgbClr val="C00000"/>
                        </a:solidFill>
                        <a:latin typeface="Times New Roman" panose="02020603050405020304"/>
                        <a:ea typeface="PMingLiU"/>
                        <a:cs typeface="Times New Roman" panose="0202060305040502030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b="1" kern="0" dirty="0">
                          <a:solidFill>
                            <a:srgbClr val="00B0F0"/>
                          </a:solidFill>
                          <a:latin typeface="Times New Roman" panose="02020603050405020304"/>
                          <a:ea typeface="Times New Roman" panose="02020603050405020304"/>
                          <a:cs typeface="Times New Roman" panose="02020603050405020304"/>
                        </a:rPr>
                        <a:t>55.9</a:t>
                      </a:r>
                      <a:endParaRPr lang="en-US" sz="1800" b="1" kern="100" dirty="0">
                        <a:solidFill>
                          <a:srgbClr val="00B0F0"/>
                        </a:solidFill>
                        <a:latin typeface="Times New Roman" panose="02020603050405020304"/>
                        <a:ea typeface="PMingLiU"/>
                        <a:cs typeface="Times New Roman" panose="0202060305040502030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0429">
                <a:tc>
                  <a:txBody>
                    <a:bodyPr/>
                    <a:lstStyle/>
                    <a:p>
                      <a:pPr marL="0" marR="0" algn="ctr">
                        <a:spcBef>
                          <a:spcPts val="0"/>
                        </a:spcBef>
                        <a:spcAft>
                          <a:spcPts val="0"/>
                        </a:spcAft>
                      </a:pPr>
                      <a:r>
                        <a:rPr lang="en-US" sz="1800" kern="0" dirty="0">
                          <a:solidFill>
                            <a:srgbClr val="000000"/>
                          </a:solidFill>
                          <a:latin typeface="Times New Roman" panose="02020603050405020304"/>
                          <a:ea typeface="Times New Roman" panose="02020603050405020304"/>
                          <a:cs typeface="Times New Roman" panose="02020603050405020304"/>
                        </a:rPr>
                        <a:t>X</a:t>
                      </a:r>
                      <a:endParaRPr lang="en-US" sz="1800" kern="100" dirty="0">
                        <a:latin typeface="Times New Roman" panose="02020603050405020304"/>
                        <a:ea typeface="PMingLiU"/>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ctr">
                        <a:spcBef>
                          <a:spcPts val="0"/>
                        </a:spcBef>
                        <a:spcAft>
                          <a:spcPts val="0"/>
                        </a:spcAft>
                      </a:pPr>
                      <a:r>
                        <a:rPr lang="en-US" sz="1800" kern="0" dirty="0">
                          <a:solidFill>
                            <a:srgbClr val="000000"/>
                          </a:solidFill>
                          <a:latin typeface="Times New Roman" panose="02020603050405020304"/>
                          <a:ea typeface="Times New Roman" panose="02020603050405020304"/>
                          <a:cs typeface="Times New Roman" panose="02020603050405020304"/>
                        </a:rPr>
                        <a:t>X</a:t>
                      </a:r>
                      <a:endParaRPr lang="en-US" sz="1800" kern="100" dirty="0">
                        <a:latin typeface="Times New Roman" panose="02020603050405020304"/>
                        <a:ea typeface="PMingLiU"/>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ctr">
                        <a:spcBef>
                          <a:spcPts val="0"/>
                        </a:spcBef>
                        <a:spcAft>
                          <a:spcPts val="0"/>
                        </a:spcAft>
                      </a:pPr>
                      <a:r>
                        <a:rPr lang="en-US" sz="1800" kern="0" dirty="0">
                          <a:solidFill>
                            <a:srgbClr val="000000"/>
                          </a:solidFill>
                          <a:latin typeface="Times New Roman" panose="02020603050405020304"/>
                          <a:ea typeface="Times New Roman" panose="02020603050405020304"/>
                          <a:cs typeface="Times New Roman" panose="02020603050405020304"/>
                        </a:rPr>
                        <a:t>X</a:t>
                      </a:r>
                      <a:endParaRPr lang="en-US" sz="1800" kern="100" dirty="0">
                        <a:latin typeface="Times New Roman" panose="02020603050405020304"/>
                        <a:ea typeface="PMingLiU"/>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ctr">
                        <a:spcBef>
                          <a:spcPts val="0"/>
                        </a:spcBef>
                        <a:spcAft>
                          <a:spcPts val="0"/>
                        </a:spcAft>
                      </a:pPr>
                      <a:r>
                        <a:rPr lang="en-US" sz="1800" kern="0" dirty="0">
                          <a:solidFill>
                            <a:srgbClr val="000000"/>
                          </a:solidFill>
                          <a:latin typeface="Times New Roman" panose="02020603050405020304"/>
                          <a:ea typeface="Times New Roman" panose="02020603050405020304"/>
                          <a:cs typeface="Times New Roman" panose="02020603050405020304"/>
                        </a:rPr>
                        <a:t>X</a:t>
                      </a:r>
                      <a:endParaRPr lang="en-US" sz="1800" kern="100" dirty="0">
                        <a:latin typeface="Times New Roman" panose="02020603050405020304"/>
                        <a:ea typeface="PMingLiU"/>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algn="ctr">
                        <a:spcBef>
                          <a:spcPts val="0"/>
                        </a:spcBef>
                        <a:spcAft>
                          <a:spcPts val="0"/>
                        </a:spcAft>
                      </a:pPr>
                      <a:r>
                        <a:rPr lang="en-US" sz="1800" kern="0">
                          <a:solidFill>
                            <a:srgbClr val="000000"/>
                          </a:solidFill>
                          <a:latin typeface="Times New Roman" panose="02020603050405020304"/>
                          <a:ea typeface="Times New Roman" panose="02020603050405020304"/>
                          <a:cs typeface="Times New Roman" panose="02020603050405020304"/>
                        </a:rPr>
                        <a:t>5401.1</a:t>
                      </a:r>
                      <a:endParaRPr lang="en-US" sz="1800" kern="100">
                        <a:latin typeface="Times New Roman" panose="02020603050405020304"/>
                        <a:ea typeface="PMingLiU"/>
                        <a:cs typeface="Times New Roman" panose="0202060305040502030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kern="0">
                          <a:solidFill>
                            <a:srgbClr val="000000"/>
                          </a:solidFill>
                          <a:latin typeface="Times New Roman" panose="02020603050405020304"/>
                          <a:ea typeface="Times New Roman" panose="02020603050405020304"/>
                          <a:cs typeface="Times New Roman" panose="02020603050405020304"/>
                        </a:rPr>
                        <a:t>2600.7</a:t>
                      </a:r>
                      <a:endParaRPr lang="en-US" sz="1800" kern="100">
                        <a:latin typeface="Times New Roman" panose="02020603050405020304"/>
                        <a:ea typeface="PMingLiU"/>
                        <a:cs typeface="Times New Roman" panose="0202060305040502030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b="1" kern="0" dirty="0">
                          <a:solidFill>
                            <a:srgbClr val="C00000"/>
                          </a:solidFill>
                          <a:latin typeface="Times New Roman" panose="02020603050405020304"/>
                          <a:ea typeface="Times New Roman" panose="02020603050405020304"/>
                          <a:cs typeface="Times New Roman" panose="02020603050405020304"/>
                        </a:rPr>
                        <a:t>8001.8</a:t>
                      </a:r>
                      <a:endParaRPr lang="en-US" sz="1800" b="1" kern="100" dirty="0">
                        <a:solidFill>
                          <a:srgbClr val="C00000"/>
                        </a:solidFill>
                        <a:latin typeface="Times New Roman" panose="02020603050405020304"/>
                        <a:ea typeface="PMingLiU"/>
                        <a:cs typeface="Times New Roman" panose="0202060305040502030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b="1" kern="0" dirty="0">
                          <a:solidFill>
                            <a:srgbClr val="00B0F0"/>
                          </a:solidFill>
                          <a:latin typeface="Times New Roman" panose="02020603050405020304"/>
                          <a:ea typeface="Times New Roman" panose="02020603050405020304"/>
                          <a:cs typeface="Times New Roman" panose="02020603050405020304"/>
                        </a:rPr>
                        <a:t>56.0</a:t>
                      </a:r>
                      <a:endParaRPr lang="en-US" sz="1800" b="1" kern="100" dirty="0">
                        <a:solidFill>
                          <a:srgbClr val="00B0F0"/>
                        </a:solidFill>
                        <a:latin typeface="Times New Roman" panose="02020603050405020304"/>
                        <a:ea typeface="PMingLiU"/>
                        <a:cs typeface="Times New Roman" panose="02020603050405020304"/>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Slide Number Placeholder 3"/>
          <p:cNvSpPr>
            <a:spLocks noGrp="1"/>
          </p:cNvSpPr>
          <p:nvPr>
            <p:ph type="sldNum" sz="quarter" idx="4294967295"/>
          </p:nvPr>
        </p:nvSpPr>
        <p:spPr>
          <a:xfrm>
            <a:off x="8077200" y="6356351"/>
            <a:ext cx="2133600" cy="365125"/>
          </a:xfrm>
          <a:prstGeom prst="rect">
            <a:avLst/>
          </a:prstGeom>
        </p:spPr>
        <p:txBody>
          <a:bodyPr>
            <a:normAutofit lnSpcReduction="10000"/>
          </a:bodyPr>
          <a:lstStyle/>
          <a:p>
            <a:fld id="{7A920DFB-16A6-4DB4-A460-FB3C4EE9877C}" type="slidenum">
              <a:rPr lang="en-US" smtClean="0">
                <a:latin typeface="Times New Roman" panose="02020603050405020304" pitchFamily="18" charset="0"/>
                <a:cs typeface="Times New Roman" panose="02020603050405020304" pitchFamily="18" charset="0"/>
              </a:rPr>
            </a:fld>
            <a:endParaRPr lang="en-US">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pPr eaLnBrk="1" hangingPunct="1"/>
            <a:r>
              <a:rPr lang="en-US" sz="3600" dirty="0">
                <a:cs typeface="Times New Roman" panose="02020603050405020304" pitchFamily="18" charset="0"/>
              </a:rPr>
              <a:t>Multi-objective</a:t>
            </a:r>
            <a:r>
              <a:rPr lang="en-US" sz="3600" dirty="0"/>
              <a:t> Programming Perspective</a:t>
            </a:r>
            <a:endParaRPr lang="en-US" sz="3600" dirty="0"/>
          </a:p>
        </p:txBody>
      </p:sp>
      <p:sp>
        <p:nvSpPr>
          <p:cNvPr id="18435" name="Rectangle 3"/>
          <p:cNvSpPr>
            <a:spLocks noGrp="1" noChangeArrowheads="1"/>
          </p:cNvSpPr>
          <p:nvPr>
            <p:ph idx="1"/>
          </p:nvPr>
        </p:nvSpPr>
        <p:spPr>
          <a:xfrm>
            <a:off x="1905000" y="1295401"/>
            <a:ext cx="8229600" cy="4525963"/>
          </a:xfrm>
        </p:spPr>
        <p:txBody>
          <a:bodyPr/>
          <a:lstStyle/>
          <a:p>
            <a:pPr eaLnBrk="1" hangingPunct="1"/>
            <a:r>
              <a:rPr lang="en-US" sz="2800" dirty="0"/>
              <a:t>Gap Function:</a:t>
            </a:r>
            <a:r>
              <a:rPr lang="en-US" sz="2800" dirty="0">
                <a:solidFill>
                  <a:srgbClr val="FF0000"/>
                </a:solidFill>
              </a:rPr>
              <a:t> </a:t>
            </a:r>
            <a:r>
              <a:rPr lang="en-US" sz="2800" dirty="0"/>
              <a:t>Degree of deviation from the original user equilibrium solutions</a:t>
            </a:r>
            <a:endParaRPr lang="en-US" sz="2800" dirty="0"/>
          </a:p>
          <a:p>
            <a:pPr eaLnBrk="1" hangingPunct="1"/>
            <a:r>
              <a:rPr lang="en-US" sz="2800" dirty="0"/>
              <a:t>Vary </a:t>
            </a:r>
            <a:r>
              <a:rPr lang="en-US" sz="2800" dirty="0">
                <a:cs typeface="Arial" panose="020B0604020202020204" pitchFamily="34" charset="0"/>
              </a:rPr>
              <a:t>penalty on path cost to generate non-dominated solutions</a:t>
            </a:r>
            <a:endParaRPr lang="en-US" sz="2800" dirty="0">
              <a:cs typeface="Arial" panose="020B0604020202020204" pitchFamily="34" charset="0"/>
            </a:endParaRPr>
          </a:p>
          <a:p>
            <a:pPr eaLnBrk="1" hangingPunct="1">
              <a:buFont typeface="Wingdings" panose="05000000000000000000" pitchFamily="2" charset="2"/>
              <a:buNone/>
            </a:pPr>
            <a:endParaRPr lang="en-US" sz="2800" dirty="0"/>
          </a:p>
        </p:txBody>
      </p:sp>
      <p:sp>
        <p:nvSpPr>
          <p:cNvPr id="12292" name="Line 4"/>
          <p:cNvSpPr>
            <a:spLocks noChangeShapeType="1"/>
          </p:cNvSpPr>
          <p:nvPr/>
        </p:nvSpPr>
        <p:spPr bwMode="auto">
          <a:xfrm flipV="1">
            <a:off x="3733800" y="3124200"/>
            <a:ext cx="0" cy="3048000"/>
          </a:xfrm>
          <a:prstGeom prst="line">
            <a:avLst/>
          </a:prstGeom>
          <a:noFill/>
          <a:ln w="9525">
            <a:solidFill>
              <a:schemeClr val="tx1"/>
            </a:solidFill>
            <a:round/>
            <a:tailEnd type="triangle" w="med" len="med"/>
          </a:ln>
          <a:effectLst/>
        </p:spPr>
        <p:txBody>
          <a:bodyPr/>
          <a:lstStyle/>
          <a:p>
            <a:pPr>
              <a:defRPr/>
            </a:pPr>
            <a:endParaRPr lang="en-US"/>
          </a:p>
        </p:txBody>
      </p:sp>
      <p:sp>
        <p:nvSpPr>
          <p:cNvPr id="12293" name="Line 5"/>
          <p:cNvSpPr>
            <a:spLocks noChangeShapeType="1"/>
          </p:cNvSpPr>
          <p:nvPr/>
        </p:nvSpPr>
        <p:spPr bwMode="auto">
          <a:xfrm flipV="1">
            <a:off x="3505200" y="6096000"/>
            <a:ext cx="5181600" cy="0"/>
          </a:xfrm>
          <a:prstGeom prst="line">
            <a:avLst/>
          </a:prstGeom>
          <a:noFill/>
          <a:ln w="9525">
            <a:solidFill>
              <a:schemeClr val="tx1"/>
            </a:solidFill>
            <a:round/>
            <a:tailEnd type="triangle" w="med" len="med"/>
          </a:ln>
          <a:effectLst/>
        </p:spPr>
        <p:txBody>
          <a:bodyPr/>
          <a:lstStyle/>
          <a:p>
            <a:pPr>
              <a:defRPr/>
            </a:pPr>
            <a:endParaRPr lang="en-US"/>
          </a:p>
        </p:txBody>
      </p:sp>
      <p:sp>
        <p:nvSpPr>
          <p:cNvPr id="18438" name="Text Box 6"/>
          <p:cNvSpPr txBox="1">
            <a:spLocks noChangeArrowheads="1"/>
          </p:cNvSpPr>
          <p:nvPr/>
        </p:nvSpPr>
        <p:spPr bwMode="auto">
          <a:xfrm>
            <a:off x="2133600" y="3276600"/>
            <a:ext cx="1415772" cy="338554"/>
          </a:xfrm>
          <a:prstGeom prst="rect">
            <a:avLst/>
          </a:prstGeom>
          <a:noFill/>
          <a:ln w="9525">
            <a:noFill/>
            <a:miter lim="800000"/>
          </a:ln>
        </p:spPr>
        <p:txBody>
          <a:bodyPr wrap="none">
            <a:spAutoFit/>
          </a:bodyPr>
          <a:lstStyle/>
          <a:p>
            <a:r>
              <a:rPr lang="en-US" sz="1600" dirty="0"/>
              <a:t>Gap Function</a:t>
            </a:r>
            <a:endParaRPr lang="en-US" sz="1600" dirty="0"/>
          </a:p>
        </p:txBody>
      </p:sp>
      <p:sp>
        <p:nvSpPr>
          <p:cNvPr id="18439" name="Text Box 7"/>
          <p:cNvSpPr txBox="1">
            <a:spLocks noChangeArrowheads="1"/>
          </p:cNvSpPr>
          <p:nvPr/>
        </p:nvSpPr>
        <p:spPr bwMode="auto">
          <a:xfrm>
            <a:off x="6934200" y="6096000"/>
            <a:ext cx="2374368" cy="338554"/>
          </a:xfrm>
          <a:prstGeom prst="rect">
            <a:avLst/>
          </a:prstGeom>
          <a:noFill/>
          <a:ln w="9525">
            <a:noFill/>
            <a:miter lim="800000"/>
          </a:ln>
        </p:spPr>
        <p:txBody>
          <a:bodyPr wrap="none">
            <a:spAutoFit/>
          </a:bodyPr>
          <a:lstStyle/>
          <a:p>
            <a:r>
              <a:rPr lang="en-US" sz="1600" dirty="0"/>
              <a:t>Measurement deviation </a:t>
            </a:r>
            <a:endParaRPr lang="el-GR" sz="1600" dirty="0">
              <a:cs typeface="Arial" panose="020B0604020202020204" pitchFamily="34" charset="0"/>
            </a:endParaRPr>
          </a:p>
        </p:txBody>
      </p:sp>
      <p:sp>
        <p:nvSpPr>
          <p:cNvPr id="12296" name="Freeform 8"/>
          <p:cNvSpPr/>
          <p:nvPr/>
        </p:nvSpPr>
        <p:spPr bwMode="auto">
          <a:xfrm>
            <a:off x="3962400" y="3505200"/>
            <a:ext cx="4013200" cy="2590800"/>
          </a:xfrm>
          <a:custGeom>
            <a:avLst/>
            <a:gdLst/>
            <a:ahLst/>
            <a:cxnLst>
              <a:cxn ang="0">
                <a:pos x="0" y="0"/>
              </a:cxn>
              <a:cxn ang="0">
                <a:pos x="192" y="528"/>
              </a:cxn>
              <a:cxn ang="0">
                <a:pos x="528" y="1200"/>
              </a:cxn>
              <a:cxn ang="0">
                <a:pos x="1392" y="1440"/>
              </a:cxn>
              <a:cxn ang="0">
                <a:pos x="2352" y="1632"/>
              </a:cxn>
              <a:cxn ang="0">
                <a:pos x="2448" y="1632"/>
              </a:cxn>
            </a:cxnLst>
            <a:rect l="0" t="0" r="r" b="b"/>
            <a:pathLst>
              <a:path w="2528" h="1664">
                <a:moveTo>
                  <a:pt x="0" y="0"/>
                </a:moveTo>
                <a:cubicBezTo>
                  <a:pt x="52" y="164"/>
                  <a:pt x="104" y="328"/>
                  <a:pt x="192" y="528"/>
                </a:cubicBezTo>
                <a:cubicBezTo>
                  <a:pt x="280" y="728"/>
                  <a:pt x="328" y="1048"/>
                  <a:pt x="528" y="1200"/>
                </a:cubicBezTo>
                <a:cubicBezTo>
                  <a:pt x="728" y="1352"/>
                  <a:pt x="1088" y="1368"/>
                  <a:pt x="1392" y="1440"/>
                </a:cubicBezTo>
                <a:cubicBezTo>
                  <a:pt x="1696" y="1512"/>
                  <a:pt x="2176" y="1600"/>
                  <a:pt x="2352" y="1632"/>
                </a:cubicBezTo>
                <a:cubicBezTo>
                  <a:pt x="2528" y="1664"/>
                  <a:pt x="2488" y="1648"/>
                  <a:pt x="2448" y="1632"/>
                </a:cubicBezTo>
              </a:path>
            </a:pathLst>
          </a:custGeom>
          <a:noFill/>
          <a:ln w="9525">
            <a:solidFill>
              <a:schemeClr val="tx1"/>
            </a:solidFill>
            <a:round/>
          </a:ln>
          <a:effectLst/>
        </p:spPr>
        <p:txBody>
          <a:bodyPr/>
          <a:lstStyle/>
          <a:p>
            <a:pPr>
              <a:defRPr/>
            </a:pPr>
            <a:endParaRPr lang="en-US"/>
          </a:p>
        </p:txBody>
      </p:sp>
      <p:sp>
        <p:nvSpPr>
          <p:cNvPr id="12298" name="Line 10"/>
          <p:cNvSpPr>
            <a:spLocks noChangeShapeType="1"/>
          </p:cNvSpPr>
          <p:nvPr/>
        </p:nvSpPr>
        <p:spPr bwMode="auto">
          <a:xfrm flipV="1">
            <a:off x="3962400" y="3048000"/>
            <a:ext cx="457200" cy="457200"/>
          </a:xfrm>
          <a:prstGeom prst="line">
            <a:avLst/>
          </a:prstGeom>
          <a:noFill/>
          <a:ln w="9525">
            <a:solidFill>
              <a:schemeClr val="tx1"/>
            </a:solidFill>
            <a:round/>
          </a:ln>
          <a:effectLst/>
        </p:spPr>
        <p:txBody>
          <a:bodyPr/>
          <a:lstStyle/>
          <a:p>
            <a:pPr>
              <a:defRPr/>
            </a:pPr>
            <a:endParaRPr lang="en-US"/>
          </a:p>
        </p:txBody>
      </p:sp>
      <p:sp>
        <p:nvSpPr>
          <p:cNvPr id="12299" name="Line 11"/>
          <p:cNvSpPr>
            <a:spLocks noChangeShapeType="1"/>
          </p:cNvSpPr>
          <p:nvPr/>
        </p:nvSpPr>
        <p:spPr bwMode="auto">
          <a:xfrm flipV="1">
            <a:off x="3962400" y="3048000"/>
            <a:ext cx="457200" cy="457200"/>
          </a:xfrm>
          <a:prstGeom prst="line">
            <a:avLst/>
          </a:prstGeom>
          <a:noFill/>
          <a:ln w="9525">
            <a:solidFill>
              <a:schemeClr val="tx1"/>
            </a:solidFill>
            <a:round/>
          </a:ln>
          <a:effectLst/>
        </p:spPr>
        <p:txBody>
          <a:bodyPr/>
          <a:lstStyle/>
          <a:p>
            <a:pPr>
              <a:defRPr/>
            </a:pPr>
            <a:endParaRPr lang="en-US"/>
          </a:p>
        </p:txBody>
      </p:sp>
      <p:sp>
        <p:nvSpPr>
          <p:cNvPr id="12300" name="Line 12"/>
          <p:cNvSpPr>
            <a:spLocks noChangeShapeType="1"/>
          </p:cNvSpPr>
          <p:nvPr/>
        </p:nvSpPr>
        <p:spPr bwMode="auto">
          <a:xfrm flipV="1">
            <a:off x="4114800" y="3048000"/>
            <a:ext cx="838200" cy="838200"/>
          </a:xfrm>
          <a:prstGeom prst="line">
            <a:avLst/>
          </a:prstGeom>
          <a:noFill/>
          <a:ln w="9525">
            <a:solidFill>
              <a:schemeClr val="tx1"/>
            </a:solidFill>
            <a:round/>
          </a:ln>
          <a:effectLst/>
        </p:spPr>
        <p:txBody>
          <a:bodyPr/>
          <a:lstStyle/>
          <a:p>
            <a:pPr>
              <a:defRPr/>
            </a:pPr>
            <a:endParaRPr lang="en-US"/>
          </a:p>
        </p:txBody>
      </p:sp>
      <p:sp>
        <p:nvSpPr>
          <p:cNvPr id="12301" name="Line 13"/>
          <p:cNvSpPr>
            <a:spLocks noChangeShapeType="1"/>
          </p:cNvSpPr>
          <p:nvPr/>
        </p:nvSpPr>
        <p:spPr bwMode="auto">
          <a:xfrm flipV="1">
            <a:off x="4305300" y="3124200"/>
            <a:ext cx="1181100" cy="1193800"/>
          </a:xfrm>
          <a:prstGeom prst="line">
            <a:avLst/>
          </a:prstGeom>
          <a:noFill/>
          <a:ln w="9525">
            <a:solidFill>
              <a:schemeClr val="tx1"/>
            </a:solidFill>
            <a:round/>
          </a:ln>
          <a:effectLst/>
        </p:spPr>
        <p:txBody>
          <a:bodyPr/>
          <a:lstStyle/>
          <a:p>
            <a:pPr>
              <a:defRPr/>
            </a:pPr>
            <a:endParaRPr lang="en-US"/>
          </a:p>
        </p:txBody>
      </p:sp>
      <p:sp>
        <p:nvSpPr>
          <p:cNvPr id="12302" name="Line 14"/>
          <p:cNvSpPr>
            <a:spLocks noChangeShapeType="1"/>
          </p:cNvSpPr>
          <p:nvPr/>
        </p:nvSpPr>
        <p:spPr bwMode="auto">
          <a:xfrm flipV="1">
            <a:off x="4495800" y="3124200"/>
            <a:ext cx="1676400" cy="1727200"/>
          </a:xfrm>
          <a:prstGeom prst="line">
            <a:avLst/>
          </a:prstGeom>
          <a:noFill/>
          <a:ln w="9525">
            <a:solidFill>
              <a:schemeClr val="tx1"/>
            </a:solidFill>
            <a:round/>
          </a:ln>
          <a:effectLst/>
        </p:spPr>
        <p:txBody>
          <a:bodyPr/>
          <a:lstStyle/>
          <a:p>
            <a:pPr>
              <a:defRPr/>
            </a:pPr>
            <a:endParaRPr lang="en-US"/>
          </a:p>
        </p:txBody>
      </p:sp>
      <p:sp>
        <p:nvSpPr>
          <p:cNvPr id="12303" name="Line 15"/>
          <p:cNvSpPr>
            <a:spLocks noChangeShapeType="1"/>
          </p:cNvSpPr>
          <p:nvPr/>
        </p:nvSpPr>
        <p:spPr bwMode="auto">
          <a:xfrm flipV="1">
            <a:off x="4749800" y="3048000"/>
            <a:ext cx="2184400" cy="2247900"/>
          </a:xfrm>
          <a:prstGeom prst="line">
            <a:avLst/>
          </a:prstGeom>
          <a:noFill/>
          <a:ln w="9525">
            <a:solidFill>
              <a:schemeClr val="tx1"/>
            </a:solidFill>
            <a:round/>
          </a:ln>
          <a:effectLst/>
        </p:spPr>
        <p:txBody>
          <a:bodyPr/>
          <a:lstStyle/>
          <a:p>
            <a:pPr>
              <a:defRPr/>
            </a:pPr>
            <a:endParaRPr lang="en-US"/>
          </a:p>
        </p:txBody>
      </p:sp>
      <p:sp>
        <p:nvSpPr>
          <p:cNvPr id="12304" name="Line 16"/>
          <p:cNvSpPr>
            <a:spLocks noChangeShapeType="1"/>
          </p:cNvSpPr>
          <p:nvPr/>
        </p:nvSpPr>
        <p:spPr bwMode="auto">
          <a:xfrm flipV="1">
            <a:off x="5334000" y="3124200"/>
            <a:ext cx="2362200" cy="2476500"/>
          </a:xfrm>
          <a:prstGeom prst="line">
            <a:avLst/>
          </a:prstGeom>
          <a:noFill/>
          <a:ln w="9525">
            <a:solidFill>
              <a:schemeClr val="tx1"/>
            </a:solidFill>
            <a:round/>
          </a:ln>
          <a:effectLst/>
        </p:spPr>
        <p:txBody>
          <a:bodyPr/>
          <a:lstStyle/>
          <a:p>
            <a:pPr>
              <a:defRPr/>
            </a:pPr>
            <a:endParaRPr lang="en-US"/>
          </a:p>
        </p:txBody>
      </p:sp>
      <p:sp>
        <p:nvSpPr>
          <p:cNvPr id="12305" name="Line 17"/>
          <p:cNvSpPr>
            <a:spLocks noChangeShapeType="1"/>
          </p:cNvSpPr>
          <p:nvPr/>
        </p:nvSpPr>
        <p:spPr bwMode="auto">
          <a:xfrm flipV="1">
            <a:off x="5981700" y="3213100"/>
            <a:ext cx="2362200" cy="2476500"/>
          </a:xfrm>
          <a:prstGeom prst="line">
            <a:avLst/>
          </a:prstGeom>
          <a:noFill/>
          <a:ln w="9525">
            <a:solidFill>
              <a:schemeClr val="tx1"/>
            </a:solidFill>
            <a:round/>
          </a:ln>
          <a:effectLst/>
        </p:spPr>
        <p:txBody>
          <a:bodyPr/>
          <a:lstStyle/>
          <a:p>
            <a:pPr>
              <a:defRPr/>
            </a:pPr>
            <a:endParaRPr lang="en-US"/>
          </a:p>
        </p:txBody>
      </p:sp>
      <p:sp>
        <p:nvSpPr>
          <p:cNvPr id="12306" name="Line 18"/>
          <p:cNvSpPr>
            <a:spLocks noChangeShapeType="1"/>
          </p:cNvSpPr>
          <p:nvPr/>
        </p:nvSpPr>
        <p:spPr bwMode="auto">
          <a:xfrm flipV="1">
            <a:off x="6908800" y="3378200"/>
            <a:ext cx="2362200" cy="2476500"/>
          </a:xfrm>
          <a:prstGeom prst="line">
            <a:avLst/>
          </a:prstGeom>
          <a:noFill/>
          <a:ln w="9525">
            <a:solidFill>
              <a:schemeClr val="tx1"/>
            </a:solidFill>
            <a:round/>
          </a:ln>
          <a:effectLst/>
        </p:spPr>
        <p:txBody>
          <a:bodyPr/>
          <a:lstStyle/>
          <a:p>
            <a:pPr>
              <a:defRPr/>
            </a:pPr>
            <a:endParaRPr lang="en-US"/>
          </a:p>
        </p:txBody>
      </p:sp>
      <p:sp>
        <p:nvSpPr>
          <p:cNvPr id="12307" name="Line 19"/>
          <p:cNvSpPr>
            <a:spLocks noChangeShapeType="1"/>
          </p:cNvSpPr>
          <p:nvPr/>
        </p:nvSpPr>
        <p:spPr bwMode="auto">
          <a:xfrm flipV="1">
            <a:off x="7785100" y="3581400"/>
            <a:ext cx="2362200" cy="2476500"/>
          </a:xfrm>
          <a:prstGeom prst="line">
            <a:avLst/>
          </a:prstGeom>
          <a:noFill/>
          <a:ln w="9525">
            <a:solidFill>
              <a:schemeClr val="tx1"/>
            </a:solidFill>
            <a:round/>
          </a:ln>
          <a:effectLst/>
        </p:spPr>
        <p:txBody>
          <a:bodyPr/>
          <a:lstStyle/>
          <a:p>
            <a:pPr>
              <a:defRPr/>
            </a:pPr>
            <a:endParaRPr lang="en-US"/>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cs typeface="Times New Roman" panose="02020603050405020304" pitchFamily="18" charset="0"/>
              </a:rPr>
              <a:t>Sensitivity-Analysis and Gradient Information </a:t>
            </a:r>
            <a:endParaRPr lang="en-US" dirty="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dirty="0" smtClean="0">
                <a:latin typeface="Times New Roman" panose="02020603050405020304" pitchFamily="18" charset="0"/>
                <a:cs typeface="Times New Roman" panose="02020603050405020304" pitchFamily="18" charset="0"/>
              </a:rPr>
              <a:t>Approximate the derivatives through </a:t>
            </a:r>
            <a:r>
              <a:rPr lang="en-US" sz="2800" dirty="0">
                <a:latin typeface="Times New Roman" panose="02020603050405020304" pitchFamily="18" charset="0"/>
                <a:cs typeface="Times New Roman" panose="02020603050405020304" pitchFamily="18" charset="0"/>
              </a:rPr>
              <a:t>simulation  </a:t>
            </a:r>
            <a:r>
              <a:rPr lang="en-US" sz="2800" dirty="0">
                <a:solidFill>
                  <a:srgbClr val="FF0000"/>
                </a:solidFill>
                <a:latin typeface="Times New Roman" panose="02020603050405020304" pitchFamily="18" charset="0"/>
                <a:cs typeface="Times New Roman" panose="02020603050405020304" pitchFamily="18" charset="0"/>
              </a:rPr>
              <a:t>for each OD pair and each time interval in every iteration </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Tavana</a:t>
            </a:r>
            <a:r>
              <a:rPr lang="en-US" sz="2800" dirty="0">
                <a:latin typeface="Times New Roman" panose="02020603050405020304" pitchFamily="18" charset="0"/>
                <a:cs typeface="Times New Roman" panose="02020603050405020304" pitchFamily="18" charset="0"/>
              </a:rPr>
              <a:t>, 2001)</a:t>
            </a:r>
            <a:endParaRPr lang="en-US" sz="2800"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Gradient approximation methods </a:t>
            </a:r>
            <a:endParaRPr lang="en-US" dirty="0" smtClean="0">
              <a:latin typeface="Times New Roman" panose="02020603050405020304" pitchFamily="18" charset="0"/>
              <a:cs typeface="Times New Roman" panose="02020603050405020304" pitchFamily="18" charset="0"/>
            </a:endParaRPr>
          </a:p>
          <a:p>
            <a:pPr lvl="1"/>
            <a:r>
              <a:rPr lang="en-US" dirty="0" smtClean="0">
                <a:latin typeface="Times New Roman" panose="02020603050405020304" pitchFamily="18" charset="0"/>
                <a:cs typeface="Times New Roman" panose="02020603050405020304" pitchFamily="18" charset="0"/>
              </a:rPr>
              <a:t>Simultaneous Perturbation Stochastic Approximation (SPSA) framework by </a:t>
            </a:r>
            <a:r>
              <a:rPr lang="en-US" dirty="0" err="1" smtClean="0">
                <a:latin typeface="Times New Roman" panose="02020603050405020304" pitchFamily="18" charset="0"/>
                <a:cs typeface="Times New Roman" panose="02020603050405020304" pitchFamily="18" charset="0"/>
              </a:rPr>
              <a:t>Balakrishna</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et al. (2008</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Cipriani</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et al. </a:t>
            </a:r>
            <a:r>
              <a:rPr lang="en-US"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2011</a:t>
            </a:r>
            <a:r>
              <a:rPr lang="en-US"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lvl="1"/>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lstStyle/>
          <a:p>
            <a:fld id="{7A920DFB-16A6-4DB4-A460-FB3C4EE9877C}" type="slidenum">
              <a:rPr lang="en-US" smtClean="0">
                <a:latin typeface="Times New Roman" panose="02020603050405020304" pitchFamily="18" charset="0"/>
                <a:cs typeface="Times New Roman" panose="02020603050405020304" pitchFamily="18" charset="0"/>
              </a:rPr>
            </a:fld>
            <a:endParaRPr lang="en-US">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077200" y="6356351"/>
            <a:ext cx="2133600" cy="365125"/>
          </a:xfrm>
          <a:prstGeom prst="rect">
            <a:avLst/>
          </a:prstGeom>
        </p:spPr>
        <p:txBody>
          <a:bodyPr>
            <a:normAutofit lnSpcReduction="10000"/>
          </a:bodyPr>
          <a:lstStyle/>
          <a:p>
            <a:fld id="{7A920DFB-16A6-4DB4-A460-FB3C4EE9877C}" type="slidenum">
              <a:rPr lang="en-US" smtClean="0">
                <a:latin typeface="Times New Roman" panose="02020603050405020304" pitchFamily="18" charset="0"/>
                <a:cs typeface="Times New Roman" panose="02020603050405020304" pitchFamily="18" charset="0"/>
              </a:rPr>
            </a:fld>
            <a:endParaRPr lang="en-US">
              <a:latin typeface="Times New Roman" panose="02020603050405020304" pitchFamily="18" charset="0"/>
              <a:cs typeface="Times New Roman" panose="02020603050405020304" pitchFamily="18" charset="0"/>
            </a:endParaRPr>
          </a:p>
        </p:txBody>
      </p:sp>
      <p:pic>
        <p:nvPicPr>
          <p:cNvPr id="57346" name="Picture 2"/>
          <p:cNvPicPr>
            <a:picLocks noChangeAspect="1" noChangeArrowheads="1"/>
          </p:cNvPicPr>
          <p:nvPr/>
        </p:nvPicPr>
        <p:blipFill>
          <a:blip r:embed="rId1" cstate="print"/>
          <a:srcRect/>
          <a:stretch>
            <a:fillRect/>
          </a:stretch>
        </p:blipFill>
        <p:spPr bwMode="auto">
          <a:xfrm>
            <a:off x="2438401" y="1752600"/>
            <a:ext cx="6272189" cy="3374800"/>
          </a:xfrm>
          <a:prstGeom prst="rect">
            <a:avLst/>
          </a:prstGeom>
          <a:noFill/>
          <a:ln w="9525">
            <a:noFill/>
            <a:miter lim="800000"/>
            <a:headEnd/>
            <a:tailEnd/>
          </a:ln>
        </p:spPr>
      </p:pic>
      <p:sp>
        <p:nvSpPr>
          <p:cNvPr id="6" name="Rectangle 5"/>
          <p:cNvSpPr/>
          <p:nvPr/>
        </p:nvSpPr>
        <p:spPr>
          <a:xfrm>
            <a:off x="2057400" y="5181601"/>
            <a:ext cx="7772400" cy="830997"/>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Link inflow and outflow </a:t>
            </a:r>
            <a:r>
              <a:rPr lang="en-US" sz="2400" dirty="0">
                <a:latin typeface="Times New Roman" panose="02020603050405020304" pitchFamily="18" charset="0"/>
                <a:cs typeface="Times New Roman" panose="02020603050405020304" pitchFamily="18" charset="0"/>
              </a:rPr>
              <a:t>increase by 1 at entering time and leaving time, respectively. </a:t>
            </a:r>
            <a:endParaRPr lang="en-US" sz="2400" dirty="0">
              <a:latin typeface="Times New Roman" panose="02020603050405020304" pitchFamily="18" charset="0"/>
              <a:cs typeface="Times New Roman" panose="02020603050405020304" pitchFamily="18" charset="0"/>
            </a:endParaRPr>
          </a:p>
        </p:txBody>
      </p:sp>
      <p:cxnSp>
        <p:nvCxnSpPr>
          <p:cNvPr id="7" name="Straight Arrow Connector 6"/>
          <p:cNvCxnSpPr/>
          <p:nvPr/>
        </p:nvCxnSpPr>
        <p:spPr>
          <a:xfrm rot="5400000" flipH="1" flipV="1">
            <a:off x="6019006" y="4876006"/>
            <a:ext cx="609600" cy="1588"/>
          </a:xfrm>
          <a:prstGeom prst="straightConnector1">
            <a:avLst/>
          </a:prstGeom>
          <a:ln w="28575">
            <a:solidFill>
              <a:srgbClr val="00B050"/>
            </a:solidFill>
            <a:tailEnd type="arrow"/>
          </a:ln>
        </p:spPr>
        <p:style>
          <a:lnRef idx="1">
            <a:schemeClr val="accent2"/>
          </a:lnRef>
          <a:fillRef idx="0">
            <a:schemeClr val="accent2"/>
          </a:fillRef>
          <a:effectRef idx="0">
            <a:schemeClr val="accent2"/>
          </a:effectRef>
          <a:fontRef idx="minor">
            <a:schemeClr val="tx1"/>
          </a:fontRef>
        </p:style>
      </p:cxnSp>
      <p:cxnSp>
        <p:nvCxnSpPr>
          <p:cNvPr id="9" name="Straight Arrow Connector 8"/>
          <p:cNvCxnSpPr/>
          <p:nvPr/>
        </p:nvCxnSpPr>
        <p:spPr>
          <a:xfrm rot="5400000" flipH="1" flipV="1">
            <a:off x="6628606" y="4876006"/>
            <a:ext cx="609600" cy="1588"/>
          </a:xfrm>
          <a:prstGeom prst="straightConnector1">
            <a:avLst/>
          </a:prstGeom>
          <a:ln w="28575">
            <a:solidFill>
              <a:srgbClr val="00B050"/>
            </a:solidFill>
            <a:tailEnd type="arrow"/>
          </a:ln>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a:xfrm>
            <a:off x="1981200" y="685800"/>
            <a:ext cx="8229600" cy="1143000"/>
          </a:xfrm>
        </p:spPr>
        <p:txBody>
          <a:bodyPr>
            <a:noAutofit/>
          </a:bodyPr>
          <a:lstStyle/>
          <a:p>
            <a:r>
              <a:rPr lang="en-US" sz="2800" dirty="0">
                <a:cs typeface="Times New Roman" panose="02020603050405020304" pitchFamily="18" charset="0"/>
              </a:rPr>
              <a:t>How to Use Spatial Queue Model to Evaluate Partial Derivatives with respect to Path Flow Perturbation?</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cs typeface="Times New Roman" panose="02020603050405020304" pitchFamily="18" charset="0"/>
              </a:rPr>
              <a:t>Case 1: </a:t>
            </a:r>
            <a:r>
              <a:rPr lang="en-US" sz="2800" i="1" dirty="0">
                <a:cs typeface="Times New Roman" panose="02020603050405020304" pitchFamily="18" charset="0"/>
              </a:rPr>
              <a:t>Free-flow</a:t>
            </a:r>
            <a:r>
              <a:rPr lang="en-US" sz="2800" dirty="0">
                <a:cs typeface="Times New Roman" panose="02020603050405020304" pitchFamily="18" charset="0"/>
              </a:rPr>
              <a:t> Conditions</a:t>
            </a:r>
            <a:endParaRPr lang="en-US" sz="2800" dirty="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cs typeface="Times New Roman" panose="02020603050405020304" pitchFamily="18" charset="0"/>
              </a:rPr>
              <a:t>Case 2: Congested Condition</a:t>
            </a:r>
            <a:endParaRPr lang="en-US" dirty="0">
              <a:cs typeface="Times New Roman" panose="02020603050405020304" pitchFamily="18" charset="0"/>
            </a:endParaRPr>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normAutofit lnSpcReduction="10000"/>
          </a:bodyPr>
          <a:lstStyle/>
          <a:p>
            <a:fld id="{7A920DFB-16A6-4DB4-A460-FB3C4EE9877C}" type="slidenum">
              <a:rPr lang="en-US" smtClean="0">
                <a:latin typeface="Times New Roman" panose="02020603050405020304" pitchFamily="18" charset="0"/>
                <a:cs typeface="Times New Roman" panose="02020603050405020304" pitchFamily="18" charset="0"/>
              </a:rPr>
            </a:fld>
            <a:endParaRPr lang="en-US">
              <a:latin typeface="Times New Roman" panose="02020603050405020304" pitchFamily="18" charset="0"/>
              <a:cs typeface="Times New Roman" panose="02020603050405020304" pitchFamily="18" charset="0"/>
            </a:endParaRPr>
          </a:p>
        </p:txBody>
      </p:sp>
      <p:pic>
        <p:nvPicPr>
          <p:cNvPr id="35842" name="Picture 2"/>
          <p:cNvPicPr>
            <a:picLocks noChangeAspect="1" noChangeArrowheads="1"/>
          </p:cNvPicPr>
          <p:nvPr/>
        </p:nvPicPr>
        <p:blipFill>
          <a:blip r:embed="rId1" cstate="print"/>
          <a:srcRect/>
          <a:stretch>
            <a:fillRect/>
          </a:stretch>
        </p:blipFill>
        <p:spPr bwMode="auto">
          <a:xfrm>
            <a:off x="1828800" y="1828801"/>
            <a:ext cx="7580242" cy="3733800"/>
          </a:xfrm>
          <a:prstGeom prst="rect">
            <a:avLst/>
          </a:prstGeom>
          <a:noFill/>
          <a:ln w="9525">
            <a:noFill/>
            <a:miter lim="800000"/>
            <a:headEnd/>
            <a:tailEnd/>
          </a:ln>
        </p:spPr>
      </p:pic>
      <p:sp>
        <p:nvSpPr>
          <p:cNvPr id="6" name="Rectangle 5"/>
          <p:cNvSpPr/>
          <p:nvPr/>
        </p:nvSpPr>
        <p:spPr>
          <a:xfrm>
            <a:off x="4114801" y="6324600"/>
            <a:ext cx="4673074" cy="369332"/>
          </a:xfrm>
          <a:prstGeom prst="rect">
            <a:avLst/>
          </a:prstGeom>
          <a:solidFill>
            <a:schemeClr val="tx2">
              <a:lumMod val="20000"/>
              <a:lumOff val="80000"/>
            </a:schemeClr>
          </a:solidFill>
        </p:spPr>
        <p:txBody>
          <a:bodyPr wrap="none">
            <a:spAutoFit/>
          </a:bodyPr>
          <a:lstStyle/>
          <a:p>
            <a:r>
              <a:rPr lang="en-US" dirty="0" smtClean="0"/>
              <a:t>Inspired by study by </a:t>
            </a:r>
            <a:r>
              <a:rPr lang="en-US" dirty="0" err="1" smtClean="0"/>
              <a:t>Ghali</a:t>
            </a:r>
            <a:r>
              <a:rPr lang="en-US" dirty="0" smtClean="0"/>
              <a:t> and Smith (1995)</a:t>
            </a:r>
            <a:endParaRPr lang="en-US" dirty="0"/>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cs typeface="Times New Roman" panose="02020603050405020304" pitchFamily="18" charset="0"/>
              </a:rPr>
              <a:t>Case 3: Two Partially Congested Links</a:t>
            </a:r>
            <a:endParaRPr lang="en-US" sz="3600" dirty="0">
              <a:cs typeface="Times New Roman" panose="02020603050405020304" pitchFamily="18" charset="0"/>
            </a:endParaRPr>
          </a:p>
        </p:txBody>
      </p:sp>
      <p:sp>
        <p:nvSpPr>
          <p:cNvPr id="3" name="Content Placeholder 2"/>
          <p:cNvSpPr>
            <a:spLocks noGrp="1"/>
          </p:cNvSpPr>
          <p:nvPr>
            <p:ph idx="1"/>
          </p:nvPr>
        </p:nvSpPr>
        <p:spPr>
          <a:xfrm>
            <a:off x="1981200" y="4999038"/>
            <a:ext cx="8229600" cy="1325563"/>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The perturbation flow on the second link starts at </a:t>
            </a:r>
            <a:r>
              <a:rPr lang="en-US" sz="2400" dirty="0">
                <a:solidFill>
                  <a:srgbClr val="FF0000"/>
                </a:solidFill>
                <a:latin typeface="Times New Roman" panose="02020603050405020304" pitchFamily="18" charset="0"/>
                <a:cs typeface="Times New Roman" panose="02020603050405020304" pitchFamily="18" charset="0"/>
              </a:rPr>
              <a:t>the end of queue duration of the first link</a:t>
            </a:r>
            <a:r>
              <a:rPr lang="en-US" sz="2400" dirty="0">
                <a:latin typeface="Times New Roman" panose="02020603050405020304" pitchFamily="18" charset="0"/>
                <a:cs typeface="Times New Roman" panose="02020603050405020304" pitchFamily="18" charset="0"/>
              </a:rPr>
              <a:t>; rather than the vehicle entering time on second link</a:t>
            </a:r>
            <a:endParaRPr lang="en-US"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normAutofit lnSpcReduction="10000"/>
          </a:bodyPr>
          <a:lstStyle/>
          <a:p>
            <a:fld id="{7A920DFB-16A6-4DB4-A460-FB3C4EE9877C}" type="slidenum">
              <a:rPr lang="en-US" smtClean="0">
                <a:latin typeface="Times New Roman" panose="02020603050405020304" pitchFamily="18" charset="0"/>
                <a:cs typeface="Times New Roman" panose="02020603050405020304" pitchFamily="18" charset="0"/>
              </a:rPr>
            </a:fld>
            <a:endParaRPr lang="en-US">
              <a:latin typeface="Times New Roman" panose="02020603050405020304" pitchFamily="18" charset="0"/>
              <a:cs typeface="Times New Roman" panose="02020603050405020304" pitchFamily="18" charset="0"/>
            </a:endParaRPr>
          </a:p>
        </p:txBody>
      </p:sp>
      <p:pic>
        <p:nvPicPr>
          <p:cNvPr id="59395" name="Picture 3"/>
          <p:cNvPicPr>
            <a:picLocks noChangeAspect="1" noChangeArrowheads="1"/>
          </p:cNvPicPr>
          <p:nvPr/>
        </p:nvPicPr>
        <p:blipFill>
          <a:blip r:embed="rId1" cstate="print"/>
          <a:srcRect/>
          <a:stretch>
            <a:fillRect/>
          </a:stretch>
        </p:blipFill>
        <p:spPr bwMode="auto">
          <a:xfrm>
            <a:off x="1757845" y="1828800"/>
            <a:ext cx="8676313" cy="3200400"/>
          </a:xfrm>
          <a:prstGeom prst="rect">
            <a:avLst/>
          </a:prstGeom>
          <a:noFill/>
          <a:ln w="9525">
            <a:noFill/>
            <a:miter lim="800000"/>
            <a:headEnd/>
            <a:tailEnd/>
          </a:ln>
        </p:spPr>
      </p:pic>
      <p:cxnSp>
        <p:nvCxnSpPr>
          <p:cNvPr id="8" name="Straight Arrow Connector 7"/>
          <p:cNvCxnSpPr/>
          <p:nvPr/>
        </p:nvCxnSpPr>
        <p:spPr>
          <a:xfrm>
            <a:off x="4953000" y="3124200"/>
            <a:ext cx="3124200" cy="0"/>
          </a:xfrm>
          <a:prstGeom prst="straightConnector1">
            <a:avLst/>
          </a:prstGeom>
          <a:ln w="38100">
            <a:solidFill>
              <a:schemeClr val="tx2">
                <a:lumMod val="60000"/>
                <a:lumOff val="40000"/>
              </a:schemeClr>
            </a:solidFill>
            <a:tailEnd type="arrow"/>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7543800" y="2743200"/>
            <a:ext cx="744756" cy="369332"/>
          </a:xfrm>
          <a:prstGeom prst="rect">
            <a:avLst/>
          </a:prstGeom>
          <a:noFill/>
        </p:spPr>
        <p:txBody>
          <a:bodyPr wrap="none" rtlCol="0">
            <a:spAutoFit/>
          </a:bodyPr>
          <a:lstStyle/>
          <a:p>
            <a:r>
              <a:rPr lang="en-US" b="1" dirty="0"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Here!</a:t>
            </a:r>
            <a:endParaRPr lang="en-US"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3" name="TextBox 12"/>
          <p:cNvSpPr txBox="1"/>
          <p:nvPr/>
        </p:nvSpPr>
        <p:spPr>
          <a:xfrm>
            <a:off x="5410200" y="3581400"/>
            <a:ext cx="1161536" cy="369332"/>
          </a:xfrm>
          <a:prstGeom prst="rect">
            <a:avLst/>
          </a:prstGeom>
          <a:noFill/>
        </p:spPr>
        <p:txBody>
          <a:bodyPr wrap="none" rtlCol="0">
            <a:spAutoFit/>
          </a:bodyPr>
          <a:lstStyle/>
          <a:p>
            <a:r>
              <a:rPr lang="en-US" b="1" dirty="0" smtClean="0">
                <a:solidFill>
                  <a:srgbClr val="C00000"/>
                </a:solidFill>
                <a:latin typeface="Times New Roman" panose="02020603050405020304" pitchFamily="18" charset="0"/>
                <a:cs typeface="Times New Roman" panose="02020603050405020304" pitchFamily="18" charset="0"/>
              </a:rPr>
              <a:t>Not Here!</a:t>
            </a:r>
            <a:endParaRPr lang="en-US" b="1" dirty="0">
              <a:solidFill>
                <a:srgbClr val="C00000"/>
              </a:solidFill>
              <a:latin typeface="Times New Roman" panose="02020603050405020304" pitchFamily="18" charset="0"/>
              <a:cs typeface="Times New Roman" panose="02020603050405020304" pitchFamily="18" charset="0"/>
            </a:endParaRPr>
          </a:p>
        </p:txBody>
      </p:sp>
      <p:sp>
        <p:nvSpPr>
          <p:cNvPr id="9" name="Rectangle 8"/>
          <p:cNvSpPr/>
          <p:nvPr/>
        </p:nvSpPr>
        <p:spPr>
          <a:xfrm>
            <a:off x="2286001" y="6324600"/>
            <a:ext cx="7968848" cy="369332"/>
          </a:xfrm>
          <a:prstGeom prst="rect">
            <a:avLst/>
          </a:prstGeom>
        </p:spPr>
        <p:txBody>
          <a:bodyPr wrap="none">
            <a:spAutoFit/>
          </a:bodyPr>
          <a:lstStyle/>
          <a:p>
            <a:r>
              <a:rPr lang="en-US" dirty="0" smtClean="0"/>
              <a:t>Similar work by </a:t>
            </a:r>
            <a:r>
              <a:rPr lang="en-US" dirty="0" err="1" smtClean="0"/>
              <a:t>Shen</a:t>
            </a:r>
            <a:r>
              <a:rPr lang="en-US" dirty="0" smtClean="0"/>
              <a:t>, Nie and Zhang (2007) for path marginal cost analysis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cs typeface="Times New Roman" panose="02020603050405020304" pitchFamily="18" charset="0"/>
              </a:rPr>
              <a:t>Case 4: Queue Spillback</a:t>
            </a:r>
            <a:endParaRPr lang="en-US" sz="3600" dirty="0">
              <a:cs typeface="Times New Roman" panose="02020603050405020304" pitchFamily="18" charset="0"/>
            </a:endParaRPr>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normAutofit lnSpcReduction="10000"/>
          </a:bodyPr>
          <a:lstStyle/>
          <a:p>
            <a:fld id="{7A920DFB-16A6-4DB4-A460-FB3C4EE9877C}" type="slidenum">
              <a:rPr lang="en-US" smtClean="0">
                <a:latin typeface="Times New Roman" panose="02020603050405020304" pitchFamily="18" charset="0"/>
                <a:cs typeface="Times New Roman" panose="02020603050405020304" pitchFamily="18" charset="0"/>
              </a:rPr>
            </a:fld>
            <a:endParaRPr lang="en-US" dirty="0">
              <a:latin typeface="Times New Roman" panose="02020603050405020304" pitchFamily="18" charset="0"/>
              <a:cs typeface="Times New Roman" panose="02020603050405020304" pitchFamily="18" charset="0"/>
            </a:endParaRPr>
          </a:p>
        </p:txBody>
      </p:sp>
      <p:pic>
        <p:nvPicPr>
          <p:cNvPr id="58370" name="Picture 2"/>
          <p:cNvPicPr>
            <a:picLocks noChangeAspect="1" noChangeArrowheads="1"/>
          </p:cNvPicPr>
          <p:nvPr/>
        </p:nvPicPr>
        <p:blipFill>
          <a:blip r:embed="rId1" cstate="print"/>
          <a:srcRect/>
          <a:stretch>
            <a:fillRect/>
          </a:stretch>
        </p:blipFill>
        <p:spPr bwMode="auto">
          <a:xfrm>
            <a:off x="1702800" y="1524000"/>
            <a:ext cx="8812800" cy="3886200"/>
          </a:xfrm>
          <a:prstGeom prst="rect">
            <a:avLst/>
          </a:prstGeom>
          <a:noFill/>
          <a:ln w="9525">
            <a:noFill/>
            <a:miter lim="800000"/>
            <a:headEnd/>
            <a:tailEnd/>
          </a:ln>
        </p:spPr>
      </p:pic>
      <p:sp>
        <p:nvSpPr>
          <p:cNvPr id="5" name="TextBox 4"/>
          <p:cNvSpPr txBox="1"/>
          <p:nvPr/>
        </p:nvSpPr>
        <p:spPr>
          <a:xfrm>
            <a:off x="1981200" y="5486401"/>
            <a:ext cx="8229600" cy="830997"/>
          </a:xfrm>
          <a:prstGeom prst="rect">
            <a:avLst/>
          </a:prstGeom>
          <a:noFill/>
        </p:spPr>
        <p:txBody>
          <a:bodyPr wrap="square" rtlCol="0">
            <a:spAutoFit/>
          </a:bodyPr>
          <a:lstStyle/>
          <a:p>
            <a:r>
              <a:rPr lang="en-US" altLang="zh-TW" sz="2400" dirty="0">
                <a:latin typeface="Times New Roman" panose="02020603050405020304" pitchFamily="18" charset="0"/>
                <a:cs typeface="Times New Roman" panose="02020603050405020304" pitchFamily="18" charset="0"/>
              </a:rPr>
              <a:t>Individual extra delay depends on when the vehicle/perturbation flow joins in the queue.</a:t>
            </a:r>
            <a:endParaRPr lang="zh-TW" alt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Times New Roman" panose="02020603050405020304" pitchFamily="18" charset="0"/>
              </a:rPr>
              <a:t>Summary</a:t>
            </a:r>
            <a:endParaRPr lang="en-US" dirty="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solidFill>
                  <a:srgbClr val="FF0000"/>
                </a:solidFill>
                <a:latin typeface="Times New Roman" panose="02020603050405020304" pitchFamily="18" charset="0"/>
                <a:cs typeface="Times New Roman" panose="02020603050405020304" pitchFamily="18" charset="0"/>
              </a:rPr>
              <a:t>Integrated path-based</a:t>
            </a:r>
            <a:r>
              <a:rPr lang="en-US" dirty="0" smtClean="0">
                <a:latin typeface="Times New Roman" panose="02020603050405020304" pitchFamily="18" charset="0"/>
                <a:cs typeface="Times New Roman" panose="02020603050405020304" pitchFamily="18" charset="0"/>
              </a:rPr>
              <a:t> OD demand estimation formulation</a:t>
            </a:r>
            <a:endParaRPr lang="en-US" dirty="0" smtClean="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dirty="0" smtClean="0">
              <a:solidFill>
                <a:srgbClr val="00B0F0"/>
              </a:solidFill>
              <a:latin typeface="Times New Roman" panose="02020603050405020304" pitchFamily="18" charset="0"/>
              <a:cs typeface="Times New Roman" panose="02020603050405020304" pitchFamily="18" charset="0"/>
            </a:endParaRPr>
          </a:p>
          <a:p>
            <a:pPr marL="514350" indent="-514350">
              <a:buFont typeface="+mj-lt"/>
              <a:buAutoNum type="arabicPeriod"/>
            </a:pPr>
            <a:r>
              <a:rPr lang="en-US" dirty="0" smtClean="0">
                <a:solidFill>
                  <a:srgbClr val="FF0000"/>
                </a:solidFill>
                <a:latin typeface="Times New Roman" panose="02020603050405020304" pitchFamily="18" charset="0"/>
                <a:cs typeface="Times New Roman" panose="02020603050405020304" pitchFamily="18" charset="0"/>
              </a:rPr>
              <a:t>Gradient-based</a:t>
            </a:r>
            <a:r>
              <a:rPr lang="en-US" dirty="0" smtClean="0">
                <a:latin typeface="Times New Roman" panose="02020603050405020304" pitchFamily="18" charset="0"/>
                <a:cs typeface="Times New Roman" panose="02020603050405020304" pitchFamily="18" charset="0"/>
              </a:rPr>
              <a:t> path flow adjustment process</a:t>
            </a:r>
            <a:endParaRPr lang="en-US" dirty="0" smtClean="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dirty="0" smtClean="0">
              <a:latin typeface="Times New Roman" panose="02020603050405020304" pitchFamily="18" charset="0"/>
              <a:cs typeface="Times New Roman" panose="02020603050405020304" pitchFamily="18" charset="0"/>
            </a:endParaRPr>
          </a:p>
          <a:p>
            <a:pPr marL="514350" indent="-514350">
              <a:buFont typeface="+mj-lt"/>
              <a:buAutoNum type="arabicPeriod"/>
            </a:pPr>
            <a:r>
              <a:rPr lang="en-US" dirty="0" smtClean="0">
                <a:latin typeface="Times New Roman" panose="02020603050405020304" pitchFamily="18" charset="0"/>
                <a:cs typeface="Times New Roman" panose="02020603050405020304" pitchFamily="18" charset="0"/>
              </a:rPr>
              <a:t>Derive </a:t>
            </a:r>
            <a:r>
              <a:rPr lang="en-US" u="sng" dirty="0" smtClean="0">
                <a:latin typeface="Times New Roman" panose="02020603050405020304" pitchFamily="18" charset="0"/>
                <a:cs typeface="Times New Roman" panose="02020603050405020304" pitchFamily="18" charset="0"/>
              </a:rPr>
              <a:t>theoretically sound</a:t>
            </a:r>
            <a:r>
              <a:rPr lang="en-US" dirty="0" smtClean="0">
                <a:latin typeface="Times New Roman" panose="02020603050405020304" pitchFamily="18" charset="0"/>
                <a:cs typeface="Times New Roman" panose="02020603050405020304" pitchFamily="18" charset="0"/>
              </a:rPr>
              <a:t> </a:t>
            </a:r>
            <a:r>
              <a:rPr lang="en-US" dirty="0" smtClean="0">
                <a:solidFill>
                  <a:srgbClr val="FF0000"/>
                </a:solidFill>
                <a:latin typeface="Times New Roman" panose="02020603050405020304" pitchFamily="18" charset="0"/>
                <a:cs typeface="Times New Roman" panose="02020603050405020304" pitchFamily="18" charset="0"/>
              </a:rPr>
              <a:t>partial derivatives of link flow, density and travel time</a:t>
            </a:r>
            <a:r>
              <a:rPr lang="en-US" dirty="0" smtClean="0">
                <a:latin typeface="Times New Roman" panose="02020603050405020304" pitchFamily="18" charset="0"/>
                <a:cs typeface="Times New Roman" panose="02020603050405020304" pitchFamily="18" charset="0"/>
              </a:rPr>
              <a:t> with respect to path flow perturbations</a:t>
            </a:r>
            <a:endParaRPr lang="en-US" dirty="0" smtClean="0">
              <a:latin typeface="Times New Roman" panose="02020603050405020304" pitchFamily="18" charset="0"/>
              <a:cs typeface="Times New Roman" panose="02020603050405020304" pitchFamily="18" charset="0"/>
            </a:endParaRPr>
          </a:p>
          <a:p>
            <a:endParaRPr lang="en-US" dirty="0" smtClean="0">
              <a:solidFill>
                <a:srgbClr val="00B0F0"/>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lstStyle/>
          <a:p>
            <a:fld id="{7A920DFB-16A6-4DB4-A460-FB3C4EE9877C}" type="slidenum">
              <a:rPr lang="en-US" smtClean="0">
                <a:latin typeface="Times New Roman" panose="02020603050405020304" pitchFamily="18" charset="0"/>
                <a:cs typeface="Times New Roman" panose="02020603050405020304" pitchFamily="18" charset="0"/>
              </a:rPr>
            </a:fld>
            <a:endParaRPr lang="en-US">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anose="02020603050405020304" pitchFamily="18" charset="0"/>
                <a:cs typeface="Times New Roman" panose="02020603050405020304" pitchFamily="18" charset="0"/>
              </a:rPr>
              <a:t>Mathematical Details: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Gradient Based Formulation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981200" y="3581401"/>
            <a:ext cx="8229600" cy="2544763"/>
          </a:xfrm>
        </p:spPr>
        <p:txBody>
          <a:bodyPr>
            <a:normAutofit/>
          </a:bodyPr>
          <a:lstStyle/>
          <a:p>
            <a:pPr>
              <a:buNone/>
            </a:pPr>
            <a:r>
              <a:rPr lang="en-US" sz="2400" dirty="0">
                <a:latin typeface="Times New Roman" panose="02020603050405020304" pitchFamily="18" charset="0"/>
                <a:cs typeface="Times New Roman" panose="02020603050405020304" pitchFamily="18" charset="0"/>
              </a:rPr>
              <a:t>Individual gradients with respect to path flow adjustment </a:t>
            </a:r>
            <a:endParaRPr lang="en-US"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4294967295"/>
          </p:nvPr>
        </p:nvSpPr>
        <p:spPr>
          <a:xfrm>
            <a:off x="8077200" y="6356351"/>
            <a:ext cx="2133600" cy="365125"/>
          </a:xfrm>
          <a:prstGeom prst="rect">
            <a:avLst/>
          </a:prstGeom>
        </p:spPr>
        <p:txBody>
          <a:bodyPr/>
          <a:lstStyle/>
          <a:p>
            <a:fld id="{7A920DFB-16A6-4DB4-A460-FB3C4EE9877C}" type="slidenum">
              <a:rPr lang="en-US" smtClean="0">
                <a:latin typeface="Times New Roman" panose="02020603050405020304" pitchFamily="18" charset="0"/>
                <a:cs typeface="Times New Roman" panose="02020603050405020304" pitchFamily="18" charset="0"/>
              </a:rPr>
            </a:fld>
            <a:endParaRPr lang="en-US">
              <a:latin typeface="Times New Roman" panose="02020603050405020304" pitchFamily="18" charset="0"/>
              <a:cs typeface="Times New Roman" panose="02020603050405020304" pitchFamily="18" charset="0"/>
            </a:endParaRPr>
          </a:p>
        </p:txBody>
      </p:sp>
      <p:sp>
        <p:nvSpPr>
          <p:cNvPr id="91138" name="Rectangle 2"/>
          <p:cNvSpPr>
            <a:spLocks noChangeArrowheads="1"/>
          </p:cNvSpPr>
          <p:nvPr/>
        </p:nvSpPr>
        <p:spPr bwMode="auto">
          <a:xfrm>
            <a:off x="1524001"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sp>
        <p:nvSpPr>
          <p:cNvPr id="91140" name="Rectangle 4"/>
          <p:cNvSpPr>
            <a:spLocks noChangeArrowheads="1"/>
          </p:cNvSpPr>
          <p:nvPr/>
        </p:nvSpPr>
        <p:spPr bwMode="auto">
          <a:xfrm>
            <a:off x="1524001"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en-US">
              <a:latin typeface="Times New Roman" panose="02020603050405020304" pitchFamily="18" charset="0"/>
              <a:cs typeface="Times New Roman" panose="02020603050405020304" pitchFamily="18" charset="0"/>
            </a:endParaRPr>
          </a:p>
        </p:txBody>
      </p:sp>
      <p:pic>
        <p:nvPicPr>
          <p:cNvPr id="91141" name="Picture 5"/>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1753714" y="2133601"/>
            <a:ext cx="8914287" cy="1014287"/>
          </a:xfrm>
          <a:prstGeom prst="rect">
            <a:avLst/>
          </a:prstGeom>
          <a:noFill/>
        </p:spPr>
      </p:pic>
      <p:pic>
        <p:nvPicPr>
          <p:cNvPr id="91144" name="Picture 8"/>
          <p:cNvPicPr>
            <a:picLocks noChangeAspect="1" noChangeArrowheads="1"/>
          </p:cNvPicPr>
          <p:nvPr/>
        </p:nvPicPr>
        <p:blipFill>
          <a:blip r:embed="rId2" cstate="print"/>
          <a:srcRect/>
          <a:stretch>
            <a:fillRect/>
          </a:stretch>
        </p:blipFill>
        <p:spPr bwMode="auto">
          <a:xfrm>
            <a:off x="2743200" y="4191000"/>
            <a:ext cx="4612540" cy="2438400"/>
          </a:xfrm>
          <a:prstGeom prst="rect">
            <a:avLst/>
          </a:prstGeom>
          <a:noFill/>
          <a:ln w="9525">
            <a:noFill/>
            <a:miter lim="800000"/>
            <a:headEnd/>
            <a:tailEnd/>
          </a:ln>
        </p:spPr>
      </p:pic>
      <p:sp>
        <p:nvSpPr>
          <p:cNvPr id="14" name="Rectangle 13"/>
          <p:cNvSpPr/>
          <p:nvPr/>
        </p:nvSpPr>
        <p:spPr>
          <a:xfrm>
            <a:off x="1828800" y="1371601"/>
            <a:ext cx="8478218" cy="461665"/>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Adjust path flow on each path based on generalized gradient/Cost </a:t>
            </a:r>
            <a:endParaRPr lang="en-US" sz="2400" dirty="0">
              <a:latin typeface="Times New Roman" panose="02020603050405020304" pitchFamily="18" charset="0"/>
              <a:cs typeface="Times New Roman" panose="02020603050405020304" pitchFamily="18" charset="0"/>
            </a:endParaRPr>
          </a:p>
        </p:txBody>
      </p:sp>
      <p:sp>
        <p:nvSpPr>
          <p:cNvPr id="15" name="Rectangle 14"/>
          <p:cNvSpPr/>
          <p:nvPr/>
        </p:nvSpPr>
        <p:spPr>
          <a:xfrm>
            <a:off x="6553200" y="4572000"/>
            <a:ext cx="1219200" cy="19812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6" name="Left Arrow 15"/>
          <p:cNvSpPr/>
          <p:nvPr/>
        </p:nvSpPr>
        <p:spPr>
          <a:xfrm>
            <a:off x="7772400" y="5181600"/>
            <a:ext cx="609600" cy="5334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7" name="TextBox 16"/>
          <p:cNvSpPr txBox="1"/>
          <p:nvPr/>
        </p:nvSpPr>
        <p:spPr>
          <a:xfrm>
            <a:off x="8382000" y="4944070"/>
            <a:ext cx="1828800" cy="923330"/>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Calculated based on the spatial queue model</a:t>
            </a: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Traffic Flow Model at Diverge</a:t>
            </a:r>
            <a:endParaRPr lang="en-US" dirty="0"/>
          </a:p>
        </p:txBody>
      </p:sp>
      <p:sp>
        <p:nvSpPr>
          <p:cNvPr id="3" name="Content Placeholder 2"/>
          <p:cNvSpPr>
            <a:spLocks noGrp="1"/>
          </p:cNvSpPr>
          <p:nvPr>
            <p:ph idx="1"/>
          </p:nvPr>
        </p:nvSpPr>
        <p:spPr/>
        <p:txBody>
          <a:bodyPr/>
          <a:lstStyle/>
          <a:p>
            <a:r>
              <a:rPr lang="en-US" dirty="0" smtClean="0"/>
              <a:t>As a </a:t>
            </a:r>
            <a:r>
              <a:rPr lang="en-US" dirty="0" err="1" smtClean="0"/>
              <a:t>meso-scopic</a:t>
            </a:r>
            <a:r>
              <a:rPr lang="en-US" dirty="0" smtClean="0"/>
              <a:t> model, DTALite moves vehicles with </a:t>
            </a:r>
            <a:r>
              <a:rPr lang="en-US" dirty="0" smtClean="0">
                <a:solidFill>
                  <a:srgbClr val="FF0000"/>
                </a:solidFill>
              </a:rPr>
              <a:t>OD and path specific information</a:t>
            </a:r>
            <a:r>
              <a:rPr lang="en-US" dirty="0" smtClean="0"/>
              <a:t> instead of continuous flow</a:t>
            </a:r>
            <a:endParaRPr lang="en-US" dirty="0" smtClean="0"/>
          </a:p>
          <a:p>
            <a:r>
              <a:rPr lang="en-US" dirty="0" smtClean="0"/>
              <a:t> Outflow distribution is dependent on</a:t>
            </a:r>
            <a:endParaRPr lang="en-US" dirty="0" smtClean="0"/>
          </a:p>
          <a:p>
            <a:pPr lvl="1"/>
            <a:r>
              <a:rPr lang="en-US" sz="3200" dirty="0"/>
              <a:t>OD flow pattern, turning percentages</a:t>
            </a:r>
            <a:endParaRPr lang="en-US" sz="3200" dirty="0"/>
          </a:p>
          <a:p>
            <a:endParaRPr lang="en-US" dirty="0"/>
          </a:p>
        </p:txBody>
      </p:sp>
      <p:sp>
        <p:nvSpPr>
          <p:cNvPr id="4" name="Slide Number Placeholder 3"/>
          <p:cNvSpPr>
            <a:spLocks noGrp="1"/>
          </p:cNvSpPr>
          <p:nvPr>
            <p:ph type="sldNum" sz="quarter" idx="4294967295"/>
          </p:nvPr>
        </p:nvSpPr>
        <p:spPr>
          <a:xfrm>
            <a:off x="2136648" y="6356350"/>
            <a:ext cx="1981200" cy="365760"/>
          </a:xfrm>
          <a:prstGeom prst="rect">
            <a:avLst/>
          </a:prstGeom>
        </p:spPr>
        <p:txBody>
          <a:bodyPr/>
          <a:lstStyle/>
          <a:p>
            <a:fld id="{FCB87AD2-5AAF-4056-A4F1-F697BC41789D}" type="slidenum">
              <a:rPr lang="en-US" smtClean="0"/>
            </a:fld>
            <a:endParaRPr lang="en-US"/>
          </a:p>
        </p:txBody>
      </p:sp>
      <p:graphicFrame>
        <p:nvGraphicFramePr>
          <p:cNvPr id="62466" name="Object 2"/>
          <p:cNvGraphicFramePr>
            <a:graphicFrameLocks noChangeAspect="1"/>
          </p:cNvGraphicFramePr>
          <p:nvPr/>
        </p:nvGraphicFramePr>
        <p:xfrm>
          <a:off x="3124200" y="5105400"/>
          <a:ext cx="4724400" cy="933450"/>
        </p:xfrm>
        <a:graphic>
          <a:graphicData uri="http://schemas.openxmlformats.org/presentationml/2006/ole">
            <mc:AlternateContent xmlns:mc="http://schemas.openxmlformats.org/markup-compatibility/2006">
              <mc:Choice xmlns:v="urn:schemas-microsoft-com:vml" Requires="v">
                <p:oleObj spid="_x0000_s21508" name="Visio" r:id="rId1" imgW="2778760" imgH="582930" progId="Visio.Drawing.11">
                  <p:embed/>
                </p:oleObj>
              </mc:Choice>
              <mc:Fallback>
                <p:oleObj name="Visio" r:id="rId1" imgW="2778760" imgH="582930" progId="Visio.Drawing.11">
                  <p:embed/>
                  <p:pic>
                    <p:nvPicPr>
                      <p:cNvPr id="0" name="Picture 215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5105400"/>
                        <a:ext cx="472440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655826" y="4337906"/>
            <a:ext cx="8880346" cy="2328007"/>
          </a:xfrm>
          <a:prstGeom prst="rect">
            <a:avLst/>
          </a:prstGeom>
        </p:spPr>
      </p:pic>
      <p:sp>
        <p:nvSpPr>
          <p:cNvPr id="2" name="Title 1"/>
          <p:cNvSpPr>
            <a:spLocks noGrp="1"/>
          </p:cNvSpPr>
          <p:nvPr>
            <p:ph type="title"/>
          </p:nvPr>
        </p:nvSpPr>
        <p:spPr>
          <a:xfrm>
            <a:off x="1737539" y="1061871"/>
            <a:ext cx="8262124" cy="846803"/>
          </a:xfrm>
        </p:spPr>
        <p:txBody>
          <a:bodyPr/>
          <a:lstStyle/>
          <a:p>
            <a:pPr algn="l" fontAlgn="auto">
              <a:spcAft>
                <a:spcPts val="0"/>
              </a:spcAft>
              <a:defRPr/>
            </a:pPr>
            <a:r>
              <a:rPr lang="en-US" sz="2400" b="1" dirty="0">
                <a:latin typeface="Arial" panose="020B0604020202020204"/>
                <a:cs typeface="Arial" panose="020B0604020202020204"/>
              </a:rPr>
              <a:t>The process of one simulation for scenario analysis using estimated OD demand</a:t>
            </a:r>
            <a:endParaRPr lang="en-US" sz="2400" b="1" dirty="0">
              <a:latin typeface="Arial" panose="020B0604020202020204"/>
              <a:cs typeface="Arial" panose="020B0604020202020204"/>
            </a:endParaRPr>
          </a:p>
        </p:txBody>
      </p:sp>
      <p:sp>
        <p:nvSpPr>
          <p:cNvPr id="13"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6"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6.1 OD Matrix Estimation Scenario</a:t>
            </a:r>
            <a:endParaRPr lang="en-US" sz="3200" b="1" dirty="0">
              <a:latin typeface="Arial" panose="020B0604020202020204"/>
              <a:cs typeface="Arial" panose="020B0604020202020204"/>
            </a:endParaRPr>
          </a:p>
        </p:txBody>
      </p:sp>
      <p:sp>
        <p:nvSpPr>
          <p:cNvPr id="6" name="矩形 5"/>
          <p:cNvSpPr/>
          <p:nvPr/>
        </p:nvSpPr>
        <p:spPr>
          <a:xfrm>
            <a:off x="1787416" y="1878470"/>
            <a:ext cx="8362663" cy="2382191"/>
          </a:xfrm>
          <a:prstGeom prst="rect">
            <a:avLst/>
          </a:prstGeom>
        </p:spPr>
        <p:txBody>
          <a:bodyPr wrap="square">
            <a:spAutoFit/>
          </a:bodyPr>
          <a:lstStyle/>
          <a:p>
            <a:pPr marL="342900" lvl="1" indent="-342900" fontAlgn="auto">
              <a:spcBef>
                <a:spcPct val="20000"/>
              </a:spcBef>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For performing scenario analysis, such as work zone, incident, ramp metering, etc., the travel demand should be calibrated in advance.</a:t>
            </a:r>
            <a:endParaRPr lang="en-US" altLang="zh-CN" sz="2400" dirty="0">
              <a:latin typeface="Arial" panose="020B0604020202020204"/>
              <a:cs typeface="Arial" panose="020B0604020202020204"/>
            </a:endParaRPr>
          </a:p>
          <a:p>
            <a:pPr marL="342900" lvl="1" indent="-342900" fontAlgn="auto">
              <a:spcBef>
                <a:spcPct val="20000"/>
              </a:spcBef>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 In this section, the integration of the two parts above is realized in </a:t>
            </a:r>
            <a:r>
              <a:rPr lang="en-US" altLang="zh-CN" sz="2400" dirty="0" err="1">
                <a:latin typeface="Arial" panose="020B0604020202020204"/>
                <a:cs typeface="Arial" panose="020B0604020202020204"/>
              </a:rPr>
              <a:t>DTALite</a:t>
            </a:r>
            <a:r>
              <a:rPr lang="en-US" altLang="zh-CN" sz="2400" dirty="0">
                <a:latin typeface="Arial" panose="020B0604020202020204"/>
                <a:cs typeface="Arial" panose="020B0604020202020204"/>
              </a:rPr>
              <a:t> through just one simulation, the process of which can be illustrated in the following Figure</a:t>
            </a:r>
            <a:endParaRPr lang="en-US" altLang="zh-CN" sz="2400"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37539" y="1077111"/>
            <a:ext cx="8262124" cy="846803"/>
          </a:xfrm>
        </p:spPr>
        <p:txBody>
          <a:bodyPr/>
          <a:lstStyle/>
          <a:p>
            <a:pPr algn="l" fontAlgn="auto">
              <a:spcAft>
                <a:spcPts val="0"/>
              </a:spcAft>
              <a:defRPr/>
            </a:pPr>
            <a:r>
              <a:rPr lang="en-US" sz="2400" b="1" dirty="0">
                <a:latin typeface="Arial" panose="020B0604020202020204"/>
                <a:cs typeface="Arial" panose="020B0604020202020204"/>
              </a:rPr>
              <a:t>Step 1:  Build a Basic Network and Prepare Necessary Input Files for Basic </a:t>
            </a:r>
            <a:r>
              <a:rPr lang="en-US" altLang="zh-CN" sz="2400" b="1" dirty="0">
                <a:latin typeface="Arial" panose="020B0604020202020204"/>
                <a:cs typeface="Arial" panose="020B0604020202020204"/>
              </a:rPr>
              <a:t>Scenario</a:t>
            </a:r>
            <a:r>
              <a:rPr lang="en-US" sz="2400" b="1" dirty="0">
                <a:latin typeface="Arial" panose="020B0604020202020204"/>
                <a:cs typeface="Arial" panose="020B0604020202020204"/>
              </a:rPr>
              <a:t> </a:t>
            </a:r>
            <a:endParaRPr lang="en-US" sz="2400" b="1" dirty="0">
              <a:latin typeface="Arial" panose="020B0604020202020204"/>
              <a:cs typeface="Arial" panose="020B0604020202020204"/>
            </a:endParaRPr>
          </a:p>
        </p:txBody>
      </p:sp>
      <p:sp>
        <p:nvSpPr>
          <p:cNvPr id="3" name="Content Placeholder 2"/>
          <p:cNvSpPr>
            <a:spLocks noGrp="1"/>
          </p:cNvSpPr>
          <p:nvPr>
            <p:ph idx="1"/>
          </p:nvPr>
        </p:nvSpPr>
        <p:spPr>
          <a:xfrm>
            <a:off x="1893857" y="2112524"/>
            <a:ext cx="6762464" cy="1926077"/>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solidFill>
                  <a:srgbClr val="FF0000"/>
                </a:solidFill>
                <a:latin typeface="Arial" panose="020B0604020202020204"/>
                <a:cs typeface="Arial" panose="020B0604020202020204"/>
              </a:rPr>
              <a:t>Input_link.csv file</a:t>
            </a:r>
            <a:endParaRPr lang="en-US" sz="2400" dirty="0">
              <a:solidFill>
                <a:srgbClr val="FF0000"/>
              </a:solidFill>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endParaRPr lang="en-US" sz="2400" dirty="0">
              <a:latin typeface="Arial" panose="020B0604020202020204"/>
              <a:cs typeface="Arial" panose="020B0604020202020204"/>
            </a:endParaRPr>
          </a:p>
          <a:p>
            <a:pPr marL="0" lvl="1" indent="0" fontAlgn="auto">
              <a:spcAft>
                <a:spcPts val="0"/>
              </a:spcAft>
              <a:buClr>
                <a:schemeClr val="accent1"/>
              </a:buClr>
              <a:buNone/>
              <a:defRPr/>
            </a:pPr>
            <a:endParaRPr lang="en-US" sz="2400" dirty="0">
              <a:latin typeface="Arial" panose="020B0604020202020204"/>
              <a:cs typeface="Arial" panose="020B0604020202020204"/>
            </a:endParaRPr>
          </a:p>
        </p:txBody>
      </p:sp>
      <p:sp>
        <p:nvSpPr>
          <p:cNvPr id="13"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6"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6.1 OD Matrix Estimation Scenario</a:t>
            </a:r>
            <a:endParaRPr lang="en-US" sz="3200" b="1" dirty="0">
              <a:latin typeface="Arial" panose="020B0604020202020204"/>
              <a:cs typeface="Arial" panose="020B0604020202020204"/>
            </a:endParaRPr>
          </a:p>
        </p:txBody>
      </p:sp>
      <p:sp>
        <p:nvSpPr>
          <p:cNvPr id="6" name="矩形 5"/>
          <p:cNvSpPr/>
          <p:nvPr/>
        </p:nvSpPr>
        <p:spPr>
          <a:xfrm>
            <a:off x="1893858" y="2734372"/>
            <a:ext cx="8362663" cy="904863"/>
          </a:xfrm>
          <a:prstGeom prst="rect">
            <a:avLst/>
          </a:prstGeom>
        </p:spPr>
        <p:txBody>
          <a:bodyPr wrap="square">
            <a:spAutoFit/>
          </a:bodyPr>
          <a:lstStyle/>
          <a:p>
            <a:pPr marL="342900" lvl="1" indent="-342900" fontAlgn="auto">
              <a:spcBef>
                <a:spcPct val="20000"/>
              </a:spcBef>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Set count sensor ID to “origin node -&gt; destination node”</a:t>
            </a:r>
            <a:endParaRPr lang="en-US" altLang="zh-CN" sz="2400" dirty="0">
              <a:latin typeface="Arial" panose="020B0604020202020204"/>
              <a:cs typeface="Arial" panose="020B0604020202020204"/>
            </a:endParaRPr>
          </a:p>
          <a:p>
            <a:pPr marL="342900" lvl="1" indent="-342900" fontAlgn="auto">
              <a:spcBef>
                <a:spcPct val="20000"/>
              </a:spcBef>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Set speed sensor ID to “origin node -&gt; destination node”</a:t>
            </a:r>
            <a:endParaRPr lang="en-US" altLang="zh-CN" sz="2400" dirty="0">
              <a:latin typeface="Arial" panose="020B0604020202020204"/>
              <a:cs typeface="Arial" panose="020B0604020202020204"/>
            </a:endParaRPr>
          </a:p>
        </p:txBody>
      </p:sp>
      <p:pic>
        <p:nvPicPr>
          <p:cNvPr id="8" name="图片 7"/>
          <p:cNvPicPr/>
          <p:nvPr/>
        </p:nvPicPr>
        <p:blipFill>
          <a:blip r:embed="rId1">
            <a:extLst>
              <a:ext uri="{28A0092B-C50C-407E-A947-70E740481C1C}">
                <a14:useLocalDpi xmlns:a14="http://schemas.microsoft.com/office/drawing/2010/main" val="0"/>
              </a:ext>
            </a:extLst>
          </a:blip>
          <a:srcRect/>
          <a:stretch>
            <a:fillRect/>
          </a:stretch>
        </p:blipFill>
        <p:spPr bwMode="auto">
          <a:xfrm>
            <a:off x="2874789" y="3639234"/>
            <a:ext cx="6298042" cy="2844116"/>
          </a:xfrm>
          <a:prstGeom prst="rect">
            <a:avLst/>
          </a:prstGeom>
          <a:noFill/>
          <a:ln>
            <a:noFill/>
          </a:ln>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37539" y="1077111"/>
            <a:ext cx="8262124" cy="846803"/>
          </a:xfrm>
        </p:spPr>
        <p:txBody>
          <a:bodyPr/>
          <a:lstStyle/>
          <a:p>
            <a:pPr algn="l" fontAlgn="auto">
              <a:spcAft>
                <a:spcPts val="0"/>
              </a:spcAft>
              <a:defRPr/>
            </a:pPr>
            <a:r>
              <a:rPr lang="en-US" sz="2400" b="1" dirty="0">
                <a:latin typeface="Arial" panose="020B0604020202020204"/>
                <a:cs typeface="Arial" panose="020B0604020202020204"/>
              </a:rPr>
              <a:t>Step 1:  Build a Basic Network and Prepare Necessary Input Files for Basic Scenario</a:t>
            </a:r>
            <a:endParaRPr lang="en-US" sz="2400" b="1" dirty="0">
              <a:latin typeface="Arial" panose="020B0604020202020204"/>
              <a:cs typeface="Arial" panose="020B0604020202020204"/>
            </a:endParaRPr>
          </a:p>
        </p:txBody>
      </p:sp>
      <p:sp>
        <p:nvSpPr>
          <p:cNvPr id="3" name="Content Placeholder 2"/>
          <p:cNvSpPr>
            <a:spLocks noGrp="1"/>
          </p:cNvSpPr>
          <p:nvPr>
            <p:ph idx="1"/>
          </p:nvPr>
        </p:nvSpPr>
        <p:spPr>
          <a:xfrm>
            <a:off x="1893857" y="2112524"/>
            <a:ext cx="7996903" cy="2307077"/>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solidFill>
                  <a:srgbClr val="FF0000"/>
                </a:solidFill>
                <a:latin typeface="Arial" panose="020B0604020202020204"/>
                <a:cs typeface="Arial" panose="020B0604020202020204"/>
              </a:rPr>
              <a:t>Input_scenario_setting.csv file</a:t>
            </a:r>
            <a:endParaRPr lang="en-US" sz="2400" dirty="0">
              <a:solidFill>
                <a:srgbClr val="FF0000"/>
              </a:solidFill>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so at least 30 iterations are required for the path flow adjustment for ODME</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Specify traffic assignment method to “3&gt;ODME”</a:t>
            </a:r>
            <a:endParaRPr lang="en-US" sz="2400" dirty="0">
              <a:latin typeface="Arial" panose="020B0604020202020204"/>
              <a:cs typeface="Arial" panose="020B0604020202020204"/>
            </a:endParaRPr>
          </a:p>
          <a:p>
            <a:pPr marL="0" lvl="1" indent="0" fontAlgn="auto">
              <a:spcAft>
                <a:spcPts val="0"/>
              </a:spcAft>
              <a:buClr>
                <a:schemeClr val="accent1"/>
              </a:buClr>
              <a:buNone/>
              <a:defRPr/>
            </a:pPr>
            <a:endParaRPr lang="en-US" sz="2400" dirty="0">
              <a:latin typeface="Arial" panose="020B0604020202020204"/>
              <a:cs typeface="Arial" panose="020B0604020202020204"/>
            </a:endParaRPr>
          </a:p>
        </p:txBody>
      </p:sp>
      <p:sp>
        <p:nvSpPr>
          <p:cNvPr id="13"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6"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6.1 OD Matrix Estimation Scenario</a:t>
            </a:r>
            <a:endParaRPr lang="en-US" sz="3200" b="1" dirty="0">
              <a:latin typeface="Arial" panose="020B0604020202020204"/>
              <a:cs typeface="Arial" panose="020B0604020202020204"/>
            </a:endParaRPr>
          </a:p>
        </p:txBody>
      </p:sp>
      <p:pic>
        <p:nvPicPr>
          <p:cNvPr id="7" name="图片 6"/>
          <p:cNvPicPr/>
          <p:nvPr/>
        </p:nvPicPr>
        <p:blipFill>
          <a:blip r:embed="rId1">
            <a:extLst>
              <a:ext uri="{28A0092B-C50C-407E-A947-70E740481C1C}">
                <a14:useLocalDpi xmlns:a14="http://schemas.microsoft.com/office/drawing/2010/main" val="0"/>
              </a:ext>
            </a:extLst>
          </a:blip>
          <a:srcRect/>
          <a:stretch>
            <a:fillRect/>
          </a:stretch>
        </p:blipFill>
        <p:spPr bwMode="auto">
          <a:xfrm>
            <a:off x="2189552" y="4251658"/>
            <a:ext cx="7660497" cy="1905303"/>
          </a:xfrm>
          <a:prstGeom prst="rect">
            <a:avLst/>
          </a:prstGeom>
          <a:noFill/>
          <a:ln>
            <a:noFill/>
          </a:ln>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37539" y="1077111"/>
            <a:ext cx="8262124" cy="846803"/>
          </a:xfrm>
        </p:spPr>
        <p:txBody>
          <a:bodyPr/>
          <a:lstStyle/>
          <a:p>
            <a:pPr algn="l" fontAlgn="auto">
              <a:spcAft>
                <a:spcPts val="0"/>
              </a:spcAft>
              <a:defRPr/>
            </a:pPr>
            <a:r>
              <a:rPr lang="en-US" sz="2400" b="1" dirty="0">
                <a:latin typeface="Arial" panose="020B0604020202020204"/>
                <a:cs typeface="Arial" panose="020B0604020202020204"/>
              </a:rPr>
              <a:t>Step 1:  Build a Basic Network and Prepare Necessary Input Files for Basic </a:t>
            </a:r>
            <a:r>
              <a:rPr lang="en-US" altLang="zh-CN" sz="2400" b="1" dirty="0">
                <a:latin typeface="Arial" panose="020B0604020202020204"/>
                <a:cs typeface="Arial" panose="020B0604020202020204"/>
              </a:rPr>
              <a:t>Scenario</a:t>
            </a:r>
            <a:endParaRPr lang="en-US" sz="2400" b="1" dirty="0">
              <a:latin typeface="Arial" panose="020B0604020202020204"/>
              <a:cs typeface="Arial" panose="020B0604020202020204"/>
            </a:endParaRPr>
          </a:p>
        </p:txBody>
      </p:sp>
      <p:sp>
        <p:nvSpPr>
          <p:cNvPr id="3" name="Content Placeholder 2"/>
          <p:cNvSpPr>
            <a:spLocks noGrp="1"/>
          </p:cNvSpPr>
          <p:nvPr>
            <p:ph idx="1"/>
          </p:nvPr>
        </p:nvSpPr>
        <p:spPr>
          <a:xfrm>
            <a:off x="1893857" y="2112524"/>
            <a:ext cx="7996903" cy="1834637"/>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solidFill>
                  <a:srgbClr val="FF0000"/>
                </a:solidFill>
                <a:latin typeface="Arial" panose="020B0604020202020204"/>
                <a:cs typeface="Arial" panose="020B0604020202020204"/>
              </a:rPr>
              <a:t>Input_scenario_setting.csv file</a:t>
            </a:r>
            <a:endParaRPr lang="en-US" sz="2400" dirty="0">
              <a:solidFill>
                <a:srgbClr val="FF0000"/>
              </a:solidFill>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Specify start and end iteration of ODME (the iteration number indicate that ODME will begin at the 21th iteration and end at the 50th iteration)</a:t>
            </a:r>
            <a:endParaRPr lang="en-US" sz="2400" dirty="0">
              <a:latin typeface="Arial" panose="020B0604020202020204"/>
              <a:cs typeface="Arial" panose="020B0604020202020204"/>
            </a:endParaRPr>
          </a:p>
        </p:txBody>
      </p:sp>
      <p:sp>
        <p:nvSpPr>
          <p:cNvPr id="13"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6"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6.1 OD Matrix Estimation Scenario</a:t>
            </a:r>
            <a:endParaRPr lang="en-US" sz="3200" b="1" dirty="0">
              <a:latin typeface="Arial" panose="020B0604020202020204"/>
              <a:cs typeface="Arial" panose="020B0604020202020204"/>
            </a:endParaRPr>
          </a:p>
        </p:txBody>
      </p:sp>
      <p:pic>
        <p:nvPicPr>
          <p:cNvPr id="8" name="图片 7"/>
          <p:cNvPicPr/>
          <p:nvPr/>
        </p:nvPicPr>
        <p:blipFill>
          <a:blip r:embed="rId1">
            <a:extLst>
              <a:ext uri="{28A0092B-C50C-407E-A947-70E740481C1C}">
                <a14:useLocalDpi xmlns:a14="http://schemas.microsoft.com/office/drawing/2010/main" val="0"/>
              </a:ext>
            </a:extLst>
          </a:blip>
          <a:srcRect/>
          <a:stretch>
            <a:fillRect/>
          </a:stretch>
        </p:blipFill>
        <p:spPr bwMode="auto">
          <a:xfrm>
            <a:off x="2098282" y="3947160"/>
            <a:ext cx="7540639" cy="2339340"/>
          </a:xfrm>
          <a:prstGeom prst="rect">
            <a:avLst/>
          </a:prstGeom>
          <a:noFill/>
          <a:ln>
            <a:noFill/>
          </a:ln>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37539" y="1077111"/>
            <a:ext cx="8262124" cy="846803"/>
          </a:xfrm>
        </p:spPr>
        <p:txBody>
          <a:bodyPr/>
          <a:lstStyle/>
          <a:p>
            <a:pPr algn="l" fontAlgn="auto">
              <a:spcAft>
                <a:spcPts val="0"/>
              </a:spcAft>
              <a:defRPr/>
            </a:pPr>
            <a:r>
              <a:rPr lang="en-US" sz="2400" b="1" dirty="0">
                <a:latin typeface="Arial" panose="020B0604020202020204"/>
                <a:cs typeface="Arial" panose="020B0604020202020204"/>
              </a:rPr>
              <a:t>Step 2:  Prepare Specific Input File for Signal Scenario</a:t>
            </a:r>
            <a:endParaRPr lang="en-US" sz="2400" b="1" dirty="0">
              <a:latin typeface="Arial" panose="020B0604020202020204"/>
              <a:cs typeface="Arial" panose="020B0604020202020204"/>
            </a:endParaRPr>
          </a:p>
        </p:txBody>
      </p:sp>
      <p:sp>
        <p:nvSpPr>
          <p:cNvPr id="3" name="Content Placeholder 2"/>
          <p:cNvSpPr>
            <a:spLocks noGrp="1"/>
          </p:cNvSpPr>
          <p:nvPr>
            <p:ph idx="1"/>
          </p:nvPr>
        </p:nvSpPr>
        <p:spPr>
          <a:xfrm>
            <a:off x="1893857" y="2112524"/>
            <a:ext cx="7996903" cy="1834637"/>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solidFill>
                  <a:srgbClr val="FF0000"/>
                </a:solidFill>
                <a:latin typeface="Arial" panose="020B0604020202020204"/>
                <a:cs typeface="Arial" panose="020B0604020202020204"/>
              </a:rPr>
              <a:t>Sensor_count.csv file</a:t>
            </a:r>
            <a:endParaRPr lang="en-US" sz="2400" dirty="0">
              <a:solidFill>
                <a:srgbClr val="FF0000"/>
              </a:solidFill>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Specify count sensor ID, origin node ID and destination node ID of observed links</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Specify observation time period of observed links</a:t>
            </a:r>
            <a:endParaRPr lang="en-US" sz="2400" dirty="0">
              <a:latin typeface="Arial" panose="020B0604020202020204"/>
              <a:cs typeface="Arial" panose="020B0604020202020204"/>
            </a:endParaRPr>
          </a:p>
        </p:txBody>
      </p:sp>
      <p:sp>
        <p:nvSpPr>
          <p:cNvPr id="13"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6"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6.1 OD Matrix Estimation Scenario</a:t>
            </a:r>
            <a:endParaRPr lang="en-US" sz="3200" b="1" dirty="0">
              <a:latin typeface="Arial" panose="020B0604020202020204"/>
              <a:cs typeface="Arial" panose="020B0604020202020204"/>
            </a:endParaRPr>
          </a:p>
        </p:txBody>
      </p:sp>
      <p:pic>
        <p:nvPicPr>
          <p:cNvPr id="9" name="图片 8"/>
          <p:cNvPicPr/>
          <p:nvPr/>
        </p:nvPicPr>
        <p:blipFill>
          <a:blip r:embed="rId1">
            <a:extLst>
              <a:ext uri="{28A0092B-C50C-407E-A947-70E740481C1C}">
                <a14:useLocalDpi xmlns:a14="http://schemas.microsoft.com/office/drawing/2010/main" val="0"/>
              </a:ext>
            </a:extLst>
          </a:blip>
          <a:srcRect/>
          <a:stretch>
            <a:fillRect/>
          </a:stretch>
        </p:blipFill>
        <p:spPr bwMode="auto">
          <a:xfrm>
            <a:off x="1939793" y="4135770"/>
            <a:ext cx="8059871" cy="1990710"/>
          </a:xfrm>
          <a:prstGeom prst="rect">
            <a:avLst/>
          </a:prstGeom>
          <a:noFill/>
          <a:ln>
            <a:noFill/>
          </a:ln>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37539" y="1077111"/>
            <a:ext cx="8262124" cy="846803"/>
          </a:xfrm>
        </p:spPr>
        <p:txBody>
          <a:bodyPr/>
          <a:lstStyle/>
          <a:p>
            <a:pPr algn="l" fontAlgn="auto">
              <a:spcAft>
                <a:spcPts val="0"/>
              </a:spcAft>
              <a:defRPr/>
            </a:pPr>
            <a:r>
              <a:rPr lang="en-US" sz="2400" b="1" dirty="0">
                <a:latin typeface="Arial" panose="020B0604020202020204"/>
                <a:cs typeface="Arial" panose="020B0604020202020204"/>
              </a:rPr>
              <a:t>Step 2:  Prepare Specific Input File for Signal Scenario</a:t>
            </a:r>
            <a:endParaRPr lang="en-US" sz="2400" b="1" dirty="0">
              <a:latin typeface="Arial" panose="020B0604020202020204"/>
              <a:cs typeface="Arial" panose="020B0604020202020204"/>
            </a:endParaRPr>
          </a:p>
        </p:txBody>
      </p:sp>
      <p:sp>
        <p:nvSpPr>
          <p:cNvPr id="3" name="Content Placeholder 2"/>
          <p:cNvSpPr>
            <a:spLocks noGrp="1"/>
          </p:cNvSpPr>
          <p:nvPr>
            <p:ph idx="1"/>
          </p:nvPr>
        </p:nvSpPr>
        <p:spPr>
          <a:xfrm>
            <a:off x="1893857" y="2112524"/>
            <a:ext cx="7996903" cy="1834637"/>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solidFill>
                  <a:srgbClr val="FF0000"/>
                </a:solidFill>
                <a:latin typeface="Arial" panose="020B0604020202020204"/>
                <a:cs typeface="Arial" panose="020B0604020202020204"/>
              </a:rPr>
              <a:t>Sensor_speed.csv file</a:t>
            </a:r>
            <a:endParaRPr lang="en-US" sz="2400" dirty="0">
              <a:solidFill>
                <a:srgbClr val="FF0000"/>
              </a:solidFill>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Specify count sensor ID, origin node ID and destination node ID of observed links</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Specify observation speed of observed links</a:t>
            </a:r>
            <a:endParaRPr lang="en-US" sz="2400" dirty="0">
              <a:latin typeface="Arial" panose="020B0604020202020204"/>
              <a:cs typeface="Arial" panose="020B0604020202020204"/>
            </a:endParaRPr>
          </a:p>
        </p:txBody>
      </p:sp>
      <p:sp>
        <p:nvSpPr>
          <p:cNvPr id="13"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6"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6.1 OD Matrix Estimation Scenario</a:t>
            </a:r>
            <a:endParaRPr lang="en-US" sz="3200" b="1" dirty="0">
              <a:latin typeface="Arial" panose="020B0604020202020204"/>
              <a:cs typeface="Arial" panose="020B0604020202020204"/>
            </a:endParaRPr>
          </a:p>
        </p:txBody>
      </p:sp>
      <p:pic>
        <p:nvPicPr>
          <p:cNvPr id="7" name="图片 6"/>
          <p:cNvPicPr/>
          <p:nvPr/>
        </p:nvPicPr>
        <p:blipFill>
          <a:blip r:embed="rId1">
            <a:extLst>
              <a:ext uri="{28A0092B-C50C-407E-A947-70E740481C1C}">
                <a14:useLocalDpi xmlns:a14="http://schemas.microsoft.com/office/drawing/2010/main" val="0"/>
              </a:ext>
            </a:extLst>
          </a:blip>
          <a:srcRect/>
          <a:stretch>
            <a:fillRect/>
          </a:stretch>
        </p:blipFill>
        <p:spPr bwMode="auto">
          <a:xfrm>
            <a:off x="2883535" y="3931920"/>
            <a:ext cx="6199505" cy="2759764"/>
          </a:xfrm>
          <a:prstGeom prst="rect">
            <a:avLst/>
          </a:prstGeom>
          <a:noFill/>
          <a:ln>
            <a:noFill/>
          </a:ln>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039481"/>
            <a:ext cx="88209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Step 3: Run Simulation and Perform Analysis</a:t>
            </a:r>
            <a:endParaRPr lang="en-US" sz="2400" b="1" dirty="0">
              <a:latin typeface="Arial" panose="020B0604020202020204"/>
              <a:cs typeface="Arial" panose="020B0604020202020204"/>
            </a:endParaRPr>
          </a:p>
        </p:txBody>
      </p:sp>
      <p:sp>
        <p:nvSpPr>
          <p:cNvPr id="9" name="Content Placeholder 2"/>
          <p:cNvSpPr>
            <a:spLocks noGrp="1"/>
          </p:cNvSpPr>
          <p:nvPr>
            <p:ph idx="1"/>
          </p:nvPr>
        </p:nvSpPr>
        <p:spPr>
          <a:xfrm>
            <a:off x="1884189" y="1923462"/>
            <a:ext cx="8674275" cy="1111515"/>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checking output_summary.csv file, users can better understand the process of ODME in </a:t>
            </a:r>
            <a:r>
              <a:rPr lang="en-US" altLang="zh-CN" sz="2400" dirty="0" err="1">
                <a:latin typeface="Arial" panose="020B0604020202020204"/>
                <a:cs typeface="Arial" panose="020B0604020202020204"/>
              </a:rPr>
              <a:t>DTALite</a:t>
            </a:r>
            <a:r>
              <a:rPr lang="en-US" altLang="zh-CN" sz="2400" dirty="0">
                <a:latin typeface="Arial" panose="020B0604020202020204"/>
                <a:cs typeface="Arial" panose="020B0604020202020204"/>
              </a:rPr>
              <a:t>.</a:t>
            </a:r>
            <a:endParaRPr lang="en-US" altLang="zh-CN" sz="2400" dirty="0">
              <a:latin typeface="Arial" panose="020B0604020202020204"/>
              <a:cs typeface="Arial" panose="020B0604020202020204"/>
            </a:endParaRPr>
          </a:p>
        </p:txBody>
      </p:sp>
      <p:sp>
        <p:nvSpPr>
          <p:cNvPr id="8"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6.1 OD Matrix Estimation Scenario</a:t>
            </a:r>
            <a:endParaRPr lang="en-US" sz="3200" b="1" dirty="0">
              <a:latin typeface="Arial" panose="020B0604020202020204"/>
              <a:cs typeface="Arial" panose="020B0604020202020204"/>
            </a:endParaRPr>
          </a:p>
        </p:txBody>
      </p:sp>
      <p:pic>
        <p:nvPicPr>
          <p:cNvPr id="2" name="图片 1"/>
          <p:cNvPicPr>
            <a:picLocks noChangeAspect="1"/>
          </p:cNvPicPr>
          <p:nvPr/>
        </p:nvPicPr>
        <p:blipFill>
          <a:blip r:embed="rId1"/>
          <a:stretch>
            <a:fillRect/>
          </a:stretch>
        </p:blipFill>
        <p:spPr>
          <a:xfrm>
            <a:off x="2687022" y="3034976"/>
            <a:ext cx="6665555" cy="3411196"/>
          </a:xfrm>
          <a:prstGeom prst="rect">
            <a:avLst/>
          </a:prstGeom>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039481"/>
            <a:ext cx="88209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Step 3: Run Simulation and Perform Analysis</a:t>
            </a:r>
            <a:endParaRPr lang="en-US" sz="2400" b="1" dirty="0">
              <a:latin typeface="Arial" panose="020B0604020202020204"/>
              <a:cs typeface="Arial" panose="020B0604020202020204"/>
            </a:endParaRPr>
          </a:p>
        </p:txBody>
      </p:sp>
      <p:sp>
        <p:nvSpPr>
          <p:cNvPr id="9" name="Content Placeholder 2"/>
          <p:cNvSpPr>
            <a:spLocks noGrp="1"/>
          </p:cNvSpPr>
          <p:nvPr>
            <p:ph idx="1"/>
          </p:nvPr>
        </p:nvSpPr>
        <p:spPr>
          <a:xfrm>
            <a:off x="1884189" y="1923462"/>
            <a:ext cx="8674275" cy="2313259"/>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For the first 20 iterations, a standard dynamic user equilibrium method, MAS, is used.</a:t>
            </a:r>
            <a:endParaRPr lang="en-US" altLang="zh-CN"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It is expected to see the UE gap (</a:t>
            </a:r>
            <a:r>
              <a:rPr lang="en-US" altLang="zh-CN" sz="2400" dirty="0" err="1">
                <a:latin typeface="Arial" panose="020B0604020202020204"/>
                <a:cs typeface="Arial" panose="020B0604020202020204"/>
              </a:rPr>
              <a:t>Avg</a:t>
            </a:r>
            <a:r>
              <a:rPr lang="en-US" altLang="zh-CN" sz="2400" dirty="0">
                <a:latin typeface="Arial" panose="020B0604020202020204"/>
                <a:cs typeface="Arial" panose="020B0604020202020204"/>
              </a:rPr>
              <a:t> User </a:t>
            </a:r>
            <a:r>
              <a:rPr lang="en-US" altLang="zh-CN" sz="2400" dirty="0" err="1">
                <a:latin typeface="Arial" panose="020B0604020202020204"/>
                <a:cs typeface="Arial" panose="020B0604020202020204"/>
              </a:rPr>
              <a:t>Equilibirum</a:t>
            </a:r>
            <a:r>
              <a:rPr lang="en-US" altLang="zh-CN" sz="2400" dirty="0">
                <a:latin typeface="Arial" panose="020B0604020202020204"/>
                <a:cs typeface="Arial" panose="020B0604020202020204"/>
              </a:rPr>
              <a:t> (UE) gap (min) and Relative UE gap (%)) dramatically decreases and finally reach a stable state,</a:t>
            </a:r>
            <a:endParaRPr lang="en-US" altLang="zh-CN" sz="2400" dirty="0">
              <a:latin typeface="Arial" panose="020B0604020202020204"/>
              <a:cs typeface="Arial" panose="020B0604020202020204"/>
            </a:endParaRPr>
          </a:p>
        </p:txBody>
      </p:sp>
      <p:sp>
        <p:nvSpPr>
          <p:cNvPr id="8"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6.1 OD Matrix Estimation Scenario</a:t>
            </a:r>
            <a:endParaRPr lang="en-US" sz="3200" b="1" dirty="0">
              <a:latin typeface="Arial" panose="020B0604020202020204"/>
              <a:cs typeface="Arial" panose="020B0604020202020204"/>
            </a:endParaRPr>
          </a:p>
        </p:txBody>
      </p:sp>
      <p:pic>
        <p:nvPicPr>
          <p:cNvPr id="2" name="图片 1"/>
          <p:cNvPicPr>
            <a:picLocks noChangeAspect="1"/>
          </p:cNvPicPr>
          <p:nvPr/>
        </p:nvPicPr>
        <p:blipFill>
          <a:blip r:embed="rId1"/>
          <a:stretch>
            <a:fillRect/>
          </a:stretch>
        </p:blipFill>
        <p:spPr>
          <a:xfrm>
            <a:off x="3454252" y="3948812"/>
            <a:ext cx="5283496" cy="2703907"/>
          </a:xfrm>
          <a:prstGeom prst="rect">
            <a:avLst/>
          </a:prstGeom>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039481"/>
            <a:ext cx="88209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Step 3: Run Simulation and Perform Analysis</a:t>
            </a:r>
            <a:endParaRPr lang="en-US" sz="2400" b="1" dirty="0">
              <a:latin typeface="Arial" panose="020B0604020202020204"/>
              <a:cs typeface="Arial" panose="020B0604020202020204"/>
            </a:endParaRPr>
          </a:p>
        </p:txBody>
      </p:sp>
      <p:sp>
        <p:nvSpPr>
          <p:cNvPr id="9" name="Content Placeholder 2"/>
          <p:cNvSpPr>
            <a:spLocks noGrp="1"/>
          </p:cNvSpPr>
          <p:nvPr>
            <p:ph idx="1"/>
          </p:nvPr>
        </p:nvSpPr>
        <p:spPr>
          <a:xfrm>
            <a:off x="1884189" y="1923462"/>
            <a:ext cx="8674275" cy="1071486"/>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Comparison result between observed link count and simulated link count after ODME</a:t>
            </a:r>
            <a:endParaRPr lang="en-US" altLang="zh-CN" sz="2400" dirty="0">
              <a:latin typeface="Arial" panose="020B0604020202020204"/>
              <a:cs typeface="Arial" panose="020B0604020202020204"/>
            </a:endParaRPr>
          </a:p>
        </p:txBody>
      </p:sp>
      <p:sp>
        <p:nvSpPr>
          <p:cNvPr id="8"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6.1 OD Matrix Estimation Scenario</a:t>
            </a:r>
            <a:endParaRPr lang="en-US" sz="3200" b="1" dirty="0">
              <a:latin typeface="Arial" panose="020B0604020202020204"/>
              <a:cs typeface="Arial" panose="020B0604020202020204"/>
            </a:endParaRPr>
          </a:p>
        </p:txBody>
      </p:sp>
      <p:pic>
        <p:nvPicPr>
          <p:cNvPr id="3" name="图片 2"/>
          <p:cNvPicPr>
            <a:picLocks noChangeAspect="1"/>
          </p:cNvPicPr>
          <p:nvPr/>
        </p:nvPicPr>
        <p:blipFill>
          <a:blip r:embed="rId1"/>
          <a:stretch>
            <a:fillRect/>
          </a:stretch>
        </p:blipFill>
        <p:spPr>
          <a:xfrm>
            <a:off x="1737540" y="2994949"/>
            <a:ext cx="8717281" cy="3222612"/>
          </a:xfrm>
          <a:prstGeom prst="rect">
            <a:avLst/>
          </a:prstGeom>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0863" y="999050"/>
            <a:ext cx="8458201" cy="1470025"/>
          </a:xfrm>
        </p:spPr>
        <p:txBody>
          <a:bodyPr>
            <a:normAutofit/>
          </a:bodyPr>
          <a:lstStyle/>
          <a:p>
            <a:r>
              <a:rPr lang="en-US" sz="3600" b="1" dirty="0">
                <a:latin typeface="Arial" panose="020B0604020202020204"/>
                <a:cs typeface="Arial" panose="020B0604020202020204"/>
              </a:rPr>
              <a:t>Module 7</a:t>
            </a:r>
            <a:br>
              <a:rPr lang="en-US" sz="3600" b="1" dirty="0">
                <a:latin typeface="Arial" panose="020B0604020202020204"/>
                <a:cs typeface="Arial" panose="020B0604020202020204"/>
              </a:rPr>
            </a:br>
            <a:r>
              <a:rPr lang="en-US" altLang="zh-CN" sz="3600" b="1" dirty="0">
                <a:latin typeface="Arial" panose="020B0604020202020204"/>
                <a:cs typeface="Arial" panose="020B0604020202020204"/>
              </a:rPr>
              <a:t> Signalized Intersections Modeling</a:t>
            </a:r>
            <a:endParaRPr lang="en-US" sz="3600" b="1" dirty="0">
              <a:latin typeface="Arial" panose="020B0604020202020204"/>
              <a:cs typeface="Arial" panose="020B0604020202020204"/>
            </a:endParaRPr>
          </a:p>
        </p:txBody>
      </p:sp>
      <p:sp>
        <p:nvSpPr>
          <p:cNvPr id="3" name="Subtitle 2"/>
          <p:cNvSpPr>
            <a:spLocks noGrp="1"/>
          </p:cNvSpPr>
          <p:nvPr>
            <p:ph type="subTitle" idx="1"/>
          </p:nvPr>
        </p:nvSpPr>
        <p:spPr>
          <a:xfrm>
            <a:off x="1628048" y="2978312"/>
            <a:ext cx="7448940" cy="2528636"/>
          </a:xfrm>
        </p:spPr>
        <p:txBody>
          <a:bodyPr>
            <a:normAutofit fontScale="62500" lnSpcReduction="20000"/>
          </a:bodyPr>
          <a:lstStyle/>
          <a:p>
            <a:pPr algn="l"/>
            <a:r>
              <a:rPr lang="en-US" sz="2400" dirty="0">
                <a:solidFill>
                  <a:schemeClr val="tx1"/>
                </a:solidFill>
                <a:latin typeface="Arial" panose="020B0604020202020204"/>
                <a:cs typeface="Arial" panose="020B0604020202020204"/>
              </a:rPr>
              <a:t>7.1 Link Based Signal Representation Model</a:t>
            </a:r>
            <a:endParaRPr lang="en-US" sz="2400" dirty="0">
              <a:solidFill>
                <a:schemeClr val="tx1"/>
              </a:solidFill>
              <a:latin typeface="Arial" panose="020B0604020202020204"/>
              <a:cs typeface="Arial" panose="020B0604020202020204"/>
            </a:endParaRPr>
          </a:p>
          <a:p>
            <a:pPr algn="l"/>
            <a:r>
              <a:rPr lang="en-US" altLang="zh-CN" sz="2400" dirty="0">
                <a:solidFill>
                  <a:schemeClr val="tx1"/>
                </a:solidFill>
                <a:latin typeface="Arial" panose="020B0604020202020204"/>
                <a:cs typeface="Arial" panose="020B0604020202020204"/>
              </a:rPr>
              <a:t>7.2 Phase Based Signal Representation </a:t>
            </a:r>
            <a:r>
              <a:rPr lang="en-US" altLang="zh-CN" sz="2400" dirty="0" smtClean="0">
                <a:solidFill>
                  <a:schemeClr val="tx1"/>
                </a:solidFill>
                <a:latin typeface="Arial" panose="020B0604020202020204"/>
                <a:cs typeface="Arial" panose="020B0604020202020204"/>
              </a:rPr>
              <a:t>Model</a:t>
            </a:r>
            <a:endParaRPr lang="en-US" altLang="zh-CN" sz="2400" dirty="0" smtClean="0">
              <a:solidFill>
                <a:schemeClr val="tx1"/>
              </a:solidFill>
              <a:latin typeface="Arial" panose="020B0604020202020204"/>
              <a:cs typeface="Arial" panose="020B0604020202020204"/>
            </a:endParaRPr>
          </a:p>
          <a:p>
            <a:pPr algn="l"/>
            <a:r>
              <a:rPr lang="en-US" altLang="zh-CN" sz="4400" dirty="0">
                <a:latin typeface="Arial" panose="020B0604020202020204"/>
                <a:cs typeface="Arial" panose="020B0604020202020204"/>
              </a:rPr>
              <a:t>(</a:t>
            </a:r>
            <a:r>
              <a:rPr lang="en-US" altLang="zh-CN" sz="2500" dirty="0">
                <a:latin typeface="Arial" panose="020B0604020202020204"/>
                <a:cs typeface="Arial" panose="020B0604020202020204"/>
              </a:rPr>
              <a:t>Contributed by Prof. </a:t>
            </a:r>
            <a:r>
              <a:rPr lang="en-US" altLang="zh-CN" sz="2500" dirty="0" err="1">
                <a:latin typeface="Arial" panose="020B0604020202020204"/>
                <a:cs typeface="Arial" panose="020B0604020202020204"/>
              </a:rPr>
              <a:t>Pengfei</a:t>
            </a:r>
            <a:r>
              <a:rPr lang="en-US" altLang="zh-CN" sz="2500" dirty="0">
                <a:latin typeface="Arial" panose="020B0604020202020204"/>
                <a:cs typeface="Arial" panose="020B0604020202020204"/>
              </a:rPr>
              <a:t> Taylor Li, </a:t>
            </a:r>
            <a:r>
              <a:rPr lang="en-US" altLang="zh-CN" sz="2500" dirty="0" smtClean="0">
                <a:latin typeface="Arial" panose="020B0604020202020204"/>
                <a:cs typeface="Arial" panose="020B0604020202020204"/>
              </a:rPr>
              <a:t>Mississippi State University</a:t>
            </a:r>
            <a:endParaRPr lang="en-US" altLang="zh-CN" sz="2500" dirty="0" smtClean="0">
              <a:latin typeface="Arial" panose="020B0604020202020204"/>
              <a:cs typeface="Arial" panose="020B0604020202020204"/>
            </a:endParaRPr>
          </a:p>
          <a:p>
            <a:pPr algn="l"/>
            <a:r>
              <a:rPr lang="en-US" altLang="zh-CN" sz="2500" dirty="0">
                <a:latin typeface="Arial" panose="020B0604020202020204"/>
                <a:cs typeface="Arial" panose="020B0604020202020204"/>
              </a:rPr>
              <a:t>http://www.cee.msstate.edu/pengfei-taylor-li/</a:t>
            </a:r>
            <a:endParaRPr lang="en-US" altLang="zh-CN" sz="2500" dirty="0" smtClean="0">
              <a:latin typeface="Arial" panose="020B0604020202020204"/>
              <a:cs typeface="Arial" panose="020B0604020202020204"/>
            </a:endParaRPr>
          </a:p>
          <a:p>
            <a:pPr algn="l"/>
            <a:r>
              <a:rPr lang="en-US" altLang="zh-CN" sz="2500" dirty="0" smtClean="0">
                <a:latin typeface="Arial" panose="020B0604020202020204"/>
                <a:cs typeface="Arial" panose="020B0604020202020204"/>
              </a:rPr>
              <a:t>Currently maintained by </a:t>
            </a:r>
            <a:r>
              <a:rPr lang="en-US" altLang="zh-CN" sz="2500" dirty="0">
                <a:latin typeface="Arial" panose="020B0604020202020204"/>
                <a:cs typeface="Arial" panose="020B0604020202020204"/>
              </a:rPr>
              <a:t>Jun Zhao from the University of Maryland Prof. Lei Zhang’s </a:t>
            </a:r>
            <a:r>
              <a:rPr lang="en-US" altLang="zh-CN" sz="2500" dirty="0" smtClean="0">
                <a:latin typeface="Arial" panose="020B0604020202020204"/>
                <a:cs typeface="Arial" panose="020B0604020202020204"/>
              </a:rPr>
              <a:t>Group </a:t>
            </a:r>
            <a:r>
              <a:rPr lang="en-US" altLang="zh-CN" sz="4400" dirty="0" smtClean="0">
                <a:latin typeface="Arial" panose="020B0604020202020204"/>
                <a:cs typeface="Arial" panose="020B0604020202020204"/>
              </a:rPr>
              <a:t>)</a:t>
            </a:r>
            <a:endParaRPr lang="en-US" altLang="zh-CN" sz="2500" dirty="0" smtClean="0">
              <a:solidFill>
                <a:schemeClr val="tx1"/>
              </a:solidFill>
              <a:latin typeface="Arial" panose="020B0604020202020204"/>
              <a:cs typeface="Arial" panose="020B0604020202020204"/>
            </a:endParaRPr>
          </a:p>
          <a:p>
            <a:pPr algn="l"/>
            <a:r>
              <a:rPr lang="en-US" altLang="zh-CN" sz="2400" dirty="0" smtClean="0">
                <a:solidFill>
                  <a:schemeClr val="tx1"/>
                </a:solidFill>
                <a:latin typeface="Arial" panose="020B0604020202020204"/>
                <a:cs typeface="Arial" panose="020B0604020202020204"/>
              </a:rPr>
              <a:t>7.3 </a:t>
            </a:r>
            <a:r>
              <a:rPr lang="en-US" altLang="zh-CN" sz="2400" dirty="0">
                <a:solidFill>
                  <a:schemeClr val="tx1"/>
                </a:solidFill>
                <a:latin typeface="Arial" panose="020B0604020202020204"/>
                <a:cs typeface="Arial" panose="020B0604020202020204"/>
              </a:rPr>
              <a:t>Importing data from Synchro to </a:t>
            </a:r>
            <a:r>
              <a:rPr lang="en-US" altLang="zh-CN" sz="2400" dirty="0" smtClean="0">
                <a:solidFill>
                  <a:schemeClr val="tx1"/>
                </a:solidFill>
                <a:latin typeface="Arial" panose="020B0604020202020204"/>
                <a:cs typeface="Arial" panose="020B0604020202020204"/>
              </a:rPr>
              <a:t>DTALite</a:t>
            </a:r>
            <a:endParaRPr lang="en-US" altLang="zh-CN" sz="2400" dirty="0" smtClean="0">
              <a:solidFill>
                <a:schemeClr val="tx1"/>
              </a:solidFill>
              <a:latin typeface="Arial" panose="020B0604020202020204"/>
              <a:cs typeface="Arial" panose="020B0604020202020204"/>
            </a:endParaRPr>
          </a:p>
          <a:p>
            <a:pPr algn="l"/>
            <a:endParaRPr lang="en-US" altLang="zh-CN" sz="2400" dirty="0">
              <a:solidFill>
                <a:schemeClr val="tx1"/>
              </a:solidFill>
              <a:latin typeface="Arial" panose="020B0604020202020204"/>
              <a:cs typeface="Arial" panose="020B0604020202020204"/>
            </a:endParaRPr>
          </a:p>
          <a:p>
            <a:pPr algn="l"/>
            <a:r>
              <a:rPr lang="en-US" sz="2400" dirty="0">
                <a:solidFill>
                  <a:schemeClr val="tx1"/>
                </a:solidFill>
                <a:latin typeface="Arial" panose="020B0604020202020204"/>
                <a:cs typeface="Arial" panose="020B0604020202020204"/>
              </a:rPr>
              <a:t>7.4. QEM (Signal Quick Estimation Method) Application to Generate signal timing data</a:t>
            </a:r>
            <a:endParaRPr lang="en-US" altLang="zh-CN" sz="2400" dirty="0">
              <a:solidFill>
                <a:schemeClr val="tx1"/>
              </a:solidFill>
              <a:latin typeface="Arial" panose="020B0604020202020204"/>
              <a:cs typeface="Arial" panose="020B0604020202020204"/>
            </a:endParaRPr>
          </a:p>
          <a:p>
            <a:pPr algn="l"/>
            <a:endParaRPr lang="en-US" sz="2400" dirty="0">
              <a:solidFill>
                <a:schemeClr val="tx1"/>
              </a:solidFill>
              <a:latin typeface="Arial" panose="020B0604020202020204"/>
              <a:cs typeface="Arial" panose="020B0604020202020204"/>
            </a:endParaRPr>
          </a:p>
        </p:txBody>
      </p:sp>
      <p:sp>
        <p:nvSpPr>
          <p:cNvPr id="5" name="Slide Number Placeholder 7"/>
          <p:cNvSpPr>
            <a:spLocks noGrp="1"/>
          </p:cNvSpPr>
          <p:nvPr>
            <p:ph type="sldNum" sz="quarter" idx="10"/>
          </p:nvPr>
        </p:nvSpPr>
        <p:spPr bwMode="auto">
          <a:xfrm>
            <a:off x="9999663" y="6483351"/>
            <a:ext cx="558800" cy="365125"/>
          </a:xfrm>
          <a:noFill/>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pic>
        <p:nvPicPr>
          <p:cNvPr id="6" name="Picture 2" descr="https://media.licdn.com/mpr/mpr/shrinknp_200_200/AAEAAQAAAAAAAAzpAAAAJDkwNmUzYmYyLTMzOTEtNDQxMy05YzRhLThiMmM3NDI5ODYwYw.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794712" y="3427502"/>
            <a:ext cx="1238643" cy="12386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305800" cy="1143000"/>
          </a:xfrm>
        </p:spPr>
        <p:txBody>
          <a:bodyPr>
            <a:normAutofit fontScale="90000"/>
          </a:bodyPr>
          <a:lstStyle/>
          <a:p>
            <a:r>
              <a:rPr lang="en-US" dirty="0" smtClean="0"/>
              <a:t>Time-Dependent Shortest Path Algorithm </a:t>
            </a:r>
            <a:br>
              <a:rPr lang="en-US" b="1" dirty="0" smtClean="0"/>
            </a:b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 implementation</a:t>
            </a:r>
            <a:endParaRPr lang="en-US" dirty="0" smtClean="0"/>
          </a:p>
          <a:p>
            <a:pPr lvl="2"/>
            <a:r>
              <a:rPr lang="en-US" dirty="0" smtClean="0">
                <a:sym typeface="Wingdings" panose="05000000000000000000" pitchFamily="2" charset="2"/>
              </a:rPr>
              <a:t>Use standard template library (STL) for complicating data structure (e.g. multi-dimensional vector, list, map (hash table)</a:t>
            </a:r>
            <a:endParaRPr lang="en-US" dirty="0" smtClean="0">
              <a:sym typeface="Wingdings" panose="05000000000000000000" pitchFamily="2" charset="2"/>
            </a:endParaRPr>
          </a:p>
          <a:p>
            <a:pPr lvl="2"/>
            <a:r>
              <a:rPr lang="en-US" dirty="0" smtClean="0">
                <a:sym typeface="Wingdings" panose="05000000000000000000" pitchFamily="2" charset="2"/>
              </a:rPr>
              <a:t>Customized efficient structure for shortest path algorithm</a:t>
            </a:r>
            <a:endParaRPr lang="en-US" dirty="0" smtClean="0">
              <a:sym typeface="Wingdings" panose="05000000000000000000" pitchFamily="2" charset="2"/>
            </a:endParaRPr>
          </a:p>
          <a:p>
            <a:r>
              <a:rPr lang="en-US" dirty="0" smtClean="0"/>
              <a:t>Multiple processor-oriented </a:t>
            </a:r>
            <a:endParaRPr lang="en-US" dirty="0" smtClean="0"/>
          </a:p>
          <a:p>
            <a:pPr marL="800100" lvl="3" indent="-342900"/>
            <a:r>
              <a:rPr lang="en-US" dirty="0" err="1" smtClean="0">
                <a:sym typeface="Wingdings" panose="05000000000000000000" pitchFamily="2" charset="2"/>
              </a:rPr>
              <a:t>OpenMP</a:t>
            </a:r>
            <a:r>
              <a:rPr lang="en-US" dirty="0" smtClean="0">
                <a:sym typeface="Wingdings" panose="05000000000000000000" pitchFamily="2" charset="2"/>
              </a:rPr>
              <a:t>  technique for using multiple processors</a:t>
            </a:r>
            <a:endParaRPr lang="en-US" dirty="0" smtClean="0"/>
          </a:p>
          <a:p>
            <a:r>
              <a:rPr lang="en-US" dirty="0" smtClean="0"/>
              <a:t>Shortest path algorithm</a:t>
            </a:r>
            <a:endParaRPr lang="en-US" dirty="0" smtClean="0"/>
          </a:p>
          <a:p>
            <a:pPr lvl="1"/>
            <a:r>
              <a:rPr lang="en-US" dirty="0" smtClean="0"/>
              <a:t>Label correcting  with </a:t>
            </a:r>
            <a:r>
              <a:rPr lang="en-US" dirty="0" err="1" smtClean="0"/>
              <a:t>deque</a:t>
            </a:r>
            <a:endParaRPr lang="en-US" dirty="0" smtClean="0"/>
          </a:p>
          <a:p>
            <a:pPr lvl="1"/>
            <a:r>
              <a:rPr lang="en-US" dirty="0" smtClean="0"/>
              <a:t>Single departure time, origin-based. </a:t>
            </a:r>
            <a:endParaRPr lang="en-US" dirty="0" smtClean="0"/>
          </a:p>
          <a:p>
            <a:pPr lvl="2"/>
            <a:r>
              <a:rPr lang="en-US" dirty="0" smtClean="0"/>
              <a:t>The algorithm is called iteratively for each  departure time to calculate shortest paths for all departure times</a:t>
            </a:r>
            <a:endParaRPr lang="en-US" dirty="0" smtClean="0"/>
          </a:p>
          <a:p>
            <a:endParaRPr lang="en-US" dirty="0"/>
          </a:p>
        </p:txBody>
      </p:sp>
      <p:sp>
        <p:nvSpPr>
          <p:cNvPr id="4" name="Slide Number Placeholder 3"/>
          <p:cNvSpPr>
            <a:spLocks noGrp="1"/>
          </p:cNvSpPr>
          <p:nvPr>
            <p:ph type="sldNum" sz="quarter" idx="4294967295"/>
          </p:nvPr>
        </p:nvSpPr>
        <p:spPr>
          <a:xfrm>
            <a:off x="2136648" y="6356350"/>
            <a:ext cx="1981200" cy="365760"/>
          </a:xfrm>
          <a:prstGeom prst="rect">
            <a:avLst/>
          </a:prstGeom>
        </p:spPr>
        <p:txBody>
          <a:bodyPr/>
          <a:lstStyle/>
          <a:p>
            <a:fld id="{FCB87AD2-5AAF-4056-A4F1-F697BC41789D}" type="slidenum">
              <a:rPr lang="en-US" smtClean="0"/>
            </a:fld>
            <a:endParaRPr lang="en-US"/>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5ED9B224-F6ED-4B00-A163-C617FF633513}" type="slidenum">
              <a:rPr lang="en-US" altLang="en-US" smtClean="0"/>
            </a:fld>
            <a:endParaRPr lang="en-US" altLang="en-US" dirty="0"/>
          </a:p>
        </p:txBody>
      </p:sp>
      <p:pic>
        <p:nvPicPr>
          <p:cNvPr id="5" name="图片 4" descr="C:\Users\CEE Research Loaner\AppData\Local\Microsoft\Windows\INetCache\Content.Word\flow chart of signal timing in DTALite.png"/>
          <p:cNvPicPr/>
          <p:nvPr/>
        </p:nvPicPr>
        <p:blipFill>
          <a:blip r:embed="rId1">
            <a:extLst>
              <a:ext uri="{28A0092B-C50C-407E-A947-70E740481C1C}">
                <a14:useLocalDpi xmlns:a14="http://schemas.microsoft.com/office/drawing/2010/main" val="0"/>
              </a:ext>
            </a:extLst>
          </a:blip>
          <a:srcRect/>
          <a:stretch>
            <a:fillRect/>
          </a:stretch>
        </p:blipFill>
        <p:spPr bwMode="auto">
          <a:xfrm>
            <a:off x="2447730" y="223935"/>
            <a:ext cx="7110782" cy="5760072"/>
          </a:xfrm>
          <a:prstGeom prst="rect">
            <a:avLst/>
          </a:prstGeom>
          <a:noFill/>
          <a:ln>
            <a:noFill/>
          </a:ln>
        </p:spPr>
      </p:pic>
      <p:sp>
        <p:nvSpPr>
          <p:cNvPr id="6" name="矩形 5"/>
          <p:cNvSpPr/>
          <p:nvPr/>
        </p:nvSpPr>
        <p:spPr>
          <a:xfrm>
            <a:off x="1953210" y="4692040"/>
            <a:ext cx="1754155"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200" dirty="0">
                <a:latin typeface="Arial" panose="020B0604020202020204"/>
                <a:cs typeface="Arial" panose="020B0604020202020204"/>
              </a:rPr>
              <a:t>7.1 Link Based Signal Representation Model</a:t>
            </a:r>
            <a:endParaRPr lang="en-US" sz="1200" dirty="0">
              <a:latin typeface="Arial" panose="020B0604020202020204"/>
              <a:cs typeface="Arial" panose="020B0604020202020204"/>
            </a:endParaRPr>
          </a:p>
        </p:txBody>
      </p:sp>
      <p:sp>
        <p:nvSpPr>
          <p:cNvPr id="7" name="矩形 6"/>
          <p:cNvSpPr/>
          <p:nvPr/>
        </p:nvSpPr>
        <p:spPr>
          <a:xfrm>
            <a:off x="6304384" y="4692040"/>
            <a:ext cx="1984310"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CN" sz="1200" dirty="0">
                <a:solidFill>
                  <a:schemeClr val="tx1"/>
                </a:solidFill>
                <a:latin typeface="Arial" panose="020B0604020202020204"/>
                <a:cs typeface="Arial" panose="020B0604020202020204"/>
              </a:rPr>
              <a:t>7.2 Phase Based Signal Representation Model</a:t>
            </a:r>
            <a:endParaRPr lang="en-US" altLang="zh-CN" sz="1200" dirty="0">
              <a:solidFill>
                <a:schemeClr val="tx1"/>
              </a:solidFill>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37539" y="1077111"/>
            <a:ext cx="8262124" cy="846803"/>
          </a:xfrm>
        </p:spPr>
        <p:txBody>
          <a:bodyPr/>
          <a:lstStyle/>
          <a:p>
            <a:pPr algn="l" fontAlgn="auto">
              <a:spcAft>
                <a:spcPts val="0"/>
              </a:spcAft>
              <a:defRPr/>
            </a:pPr>
            <a:r>
              <a:rPr lang="en-US" sz="2400" b="1" dirty="0">
                <a:latin typeface="Arial" panose="020B0604020202020204"/>
                <a:cs typeface="Arial" panose="020B0604020202020204"/>
              </a:rPr>
              <a:t>Step 1:  Build a Basic Network and Prepare Necessary Input Files for Basic </a:t>
            </a:r>
            <a:r>
              <a:rPr lang="en-US" altLang="zh-CN" sz="2400" b="1" dirty="0">
                <a:latin typeface="Arial" panose="020B0604020202020204"/>
                <a:cs typeface="Arial" panose="020B0604020202020204"/>
              </a:rPr>
              <a:t>Scenario</a:t>
            </a:r>
            <a:endParaRPr lang="en-US" sz="2400" b="1" dirty="0">
              <a:latin typeface="Arial" panose="020B0604020202020204"/>
              <a:cs typeface="Arial" panose="020B0604020202020204"/>
            </a:endParaRPr>
          </a:p>
        </p:txBody>
      </p:sp>
      <p:sp>
        <p:nvSpPr>
          <p:cNvPr id="3" name="Content Placeholder 2"/>
          <p:cNvSpPr>
            <a:spLocks noGrp="1"/>
          </p:cNvSpPr>
          <p:nvPr>
            <p:ph idx="1"/>
          </p:nvPr>
        </p:nvSpPr>
        <p:spPr>
          <a:xfrm>
            <a:off x="1893857" y="2112524"/>
            <a:ext cx="7996903" cy="2307077"/>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solidFill>
                  <a:srgbClr val="FF0000"/>
                </a:solidFill>
                <a:latin typeface="Arial" panose="020B0604020202020204"/>
                <a:cs typeface="Arial" panose="020B0604020202020204"/>
              </a:rPr>
              <a:t>Input_node.csv</a:t>
            </a:r>
            <a:endParaRPr lang="en-US" sz="2400" dirty="0">
              <a:solidFill>
                <a:srgbClr val="FF0000"/>
              </a:solidFill>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Set the control type of signal intersections to signalized type </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(e.g., the control type of node 5 is set to “</a:t>
            </a:r>
            <a:r>
              <a:rPr lang="en-US" sz="2400" dirty="0" err="1">
                <a:latin typeface="Arial" panose="020B0604020202020204"/>
                <a:cs typeface="Arial" panose="020B0604020202020204"/>
              </a:rPr>
              <a:t>pretimed</a:t>
            </a:r>
            <a:r>
              <a:rPr lang="en-US" sz="2400" dirty="0">
                <a:latin typeface="Arial" panose="020B0604020202020204"/>
                <a:cs typeface="Arial" panose="020B0604020202020204"/>
              </a:rPr>
              <a:t> signal” in this case)</a:t>
            </a:r>
            <a:endParaRPr lang="en-US" sz="2400" dirty="0">
              <a:latin typeface="Arial" panose="020B0604020202020204"/>
              <a:cs typeface="Arial" panose="020B0604020202020204"/>
            </a:endParaRPr>
          </a:p>
        </p:txBody>
      </p:sp>
      <p:sp>
        <p:nvSpPr>
          <p:cNvPr id="13"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6"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7.1 Link Based Signal Representation Model</a:t>
            </a:r>
            <a:endParaRPr lang="en-US" sz="3200" b="1" dirty="0">
              <a:latin typeface="Arial" panose="020B0604020202020204"/>
              <a:cs typeface="Arial" panose="020B0604020202020204"/>
            </a:endParaRPr>
          </a:p>
        </p:txBody>
      </p:sp>
      <p:pic>
        <p:nvPicPr>
          <p:cNvPr id="8" name="图片 7"/>
          <p:cNvPicPr/>
          <p:nvPr/>
        </p:nvPicPr>
        <p:blipFill>
          <a:blip r:embed="rId1">
            <a:extLst>
              <a:ext uri="{28A0092B-C50C-407E-A947-70E740481C1C}">
                <a14:useLocalDpi xmlns:a14="http://schemas.microsoft.com/office/drawing/2010/main" val="0"/>
              </a:ext>
            </a:extLst>
          </a:blip>
          <a:srcRect/>
          <a:stretch>
            <a:fillRect/>
          </a:stretch>
        </p:blipFill>
        <p:spPr bwMode="auto">
          <a:xfrm>
            <a:off x="4718678" y="4608211"/>
            <a:ext cx="5908523" cy="1731629"/>
          </a:xfrm>
          <a:prstGeom prst="rect">
            <a:avLst/>
          </a:prstGeom>
          <a:noFill/>
          <a:ln>
            <a:noFill/>
          </a:ln>
        </p:spPr>
      </p:pic>
      <p:pic>
        <p:nvPicPr>
          <p:cNvPr id="4" name="图片 3"/>
          <p:cNvPicPr>
            <a:picLocks noChangeAspect="1"/>
          </p:cNvPicPr>
          <p:nvPr/>
        </p:nvPicPr>
        <p:blipFill>
          <a:blip r:embed="rId2"/>
          <a:stretch>
            <a:fillRect/>
          </a:stretch>
        </p:blipFill>
        <p:spPr>
          <a:xfrm>
            <a:off x="1646099" y="4357853"/>
            <a:ext cx="2976332" cy="1920895"/>
          </a:xfrm>
          <a:prstGeom prst="rect">
            <a:avLst/>
          </a:prstGeom>
        </p:spPr>
      </p:pic>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37539" y="1077111"/>
            <a:ext cx="8262124" cy="846803"/>
          </a:xfrm>
        </p:spPr>
        <p:txBody>
          <a:bodyPr/>
          <a:lstStyle/>
          <a:p>
            <a:pPr algn="l" fontAlgn="auto">
              <a:spcAft>
                <a:spcPts val="0"/>
              </a:spcAft>
              <a:defRPr/>
            </a:pPr>
            <a:r>
              <a:rPr lang="en-US" sz="2400" b="1" dirty="0">
                <a:latin typeface="Arial" panose="020B0604020202020204"/>
                <a:cs typeface="Arial" panose="020B0604020202020204"/>
              </a:rPr>
              <a:t>Step 1:  Build a Basic Network and Prepare Necessary Input Files for Basic </a:t>
            </a:r>
            <a:r>
              <a:rPr lang="en-US" altLang="zh-CN" sz="2400" b="1" dirty="0">
                <a:latin typeface="Arial" panose="020B0604020202020204"/>
                <a:cs typeface="Arial" panose="020B0604020202020204"/>
              </a:rPr>
              <a:t>Scenario</a:t>
            </a:r>
            <a:endParaRPr lang="en-US" sz="2400" b="1" dirty="0">
              <a:latin typeface="Arial" panose="020B0604020202020204"/>
              <a:cs typeface="Arial" panose="020B0604020202020204"/>
            </a:endParaRPr>
          </a:p>
        </p:txBody>
      </p:sp>
      <p:sp>
        <p:nvSpPr>
          <p:cNvPr id="3" name="Content Placeholder 2"/>
          <p:cNvSpPr>
            <a:spLocks noGrp="1"/>
          </p:cNvSpPr>
          <p:nvPr>
            <p:ph idx="1"/>
          </p:nvPr>
        </p:nvSpPr>
        <p:spPr>
          <a:xfrm>
            <a:off x="1893857" y="2112524"/>
            <a:ext cx="7996903" cy="2307077"/>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solidFill>
                  <a:srgbClr val="FF0000"/>
                </a:solidFill>
                <a:latin typeface="Arial" panose="020B0604020202020204"/>
                <a:cs typeface="Arial" panose="020B0604020202020204"/>
              </a:rPr>
              <a:t>Input_link.csv</a:t>
            </a:r>
            <a:endParaRPr lang="en-US" sz="2400" dirty="0">
              <a:solidFill>
                <a:srgbClr val="FF0000"/>
              </a:solidFill>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Specify the number of left-turn lanes (including separated left-turn lanes and shared left-turn lanes) </a:t>
            </a:r>
            <a:endParaRPr lang="en-US" sz="2400" dirty="0">
              <a:latin typeface="Arial" panose="020B0604020202020204"/>
              <a:cs typeface="Arial" panose="020B0604020202020204"/>
            </a:endParaRPr>
          </a:p>
        </p:txBody>
      </p:sp>
      <p:sp>
        <p:nvSpPr>
          <p:cNvPr id="13"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6"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7.1 Link Based Signal Representation Model</a:t>
            </a:r>
            <a:endParaRPr lang="en-US" sz="3200" b="1" dirty="0">
              <a:latin typeface="Arial" panose="020B0604020202020204"/>
              <a:cs typeface="Arial" panose="020B0604020202020204"/>
            </a:endParaRPr>
          </a:p>
        </p:txBody>
      </p:sp>
      <p:pic>
        <p:nvPicPr>
          <p:cNvPr id="9" name="图片 8"/>
          <p:cNvPicPr/>
          <p:nvPr/>
        </p:nvPicPr>
        <p:blipFill>
          <a:blip r:embed="rId1">
            <a:extLst>
              <a:ext uri="{28A0092B-C50C-407E-A947-70E740481C1C}">
                <a14:useLocalDpi xmlns:a14="http://schemas.microsoft.com/office/drawing/2010/main" val="0"/>
              </a:ext>
            </a:extLst>
          </a:blip>
          <a:srcRect/>
          <a:stretch>
            <a:fillRect/>
          </a:stretch>
        </p:blipFill>
        <p:spPr bwMode="auto">
          <a:xfrm>
            <a:off x="4452239" y="4684410"/>
            <a:ext cx="6136705" cy="1597132"/>
          </a:xfrm>
          <a:prstGeom prst="rect">
            <a:avLst/>
          </a:prstGeom>
          <a:noFill/>
          <a:ln>
            <a:noFill/>
          </a:ln>
        </p:spPr>
      </p:pic>
      <p:pic>
        <p:nvPicPr>
          <p:cNvPr id="10" name="图片 9"/>
          <p:cNvPicPr/>
          <p:nvPr/>
        </p:nvPicPr>
        <p:blipFill rotWithShape="1">
          <a:blip r:embed="rId2" cstate="print">
            <a:extLst>
              <a:ext uri="{28A0092B-C50C-407E-A947-70E740481C1C}">
                <a14:useLocalDpi xmlns:a14="http://schemas.microsoft.com/office/drawing/2010/main" val="0"/>
              </a:ext>
            </a:extLst>
          </a:blip>
          <a:srcRect r="16135" b="5425"/>
          <a:stretch>
            <a:fillRect/>
          </a:stretch>
        </p:blipFill>
        <p:spPr bwMode="auto">
          <a:xfrm>
            <a:off x="1615619" y="4285042"/>
            <a:ext cx="2956198" cy="2030171"/>
          </a:xfrm>
          <a:prstGeom prst="rect">
            <a:avLst/>
          </a:prstGeom>
          <a:noFill/>
          <a:ln>
            <a:noFill/>
          </a:ln>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37539" y="1077111"/>
            <a:ext cx="8262124" cy="846803"/>
          </a:xfrm>
        </p:spPr>
        <p:txBody>
          <a:bodyPr/>
          <a:lstStyle/>
          <a:p>
            <a:pPr algn="l" fontAlgn="auto">
              <a:spcAft>
                <a:spcPts val="0"/>
              </a:spcAft>
              <a:defRPr/>
            </a:pPr>
            <a:r>
              <a:rPr lang="en-US" altLang="zh-CN" sz="2400" b="1" dirty="0">
                <a:latin typeface="Arial" panose="020B0604020202020204"/>
                <a:cs typeface="Arial" panose="020B0604020202020204"/>
              </a:rPr>
              <a:t>Step 1:  Build a Basic Network and Prepare Necessary Input Files for Basic Scenario</a:t>
            </a:r>
            <a:endParaRPr lang="en-US" sz="2400" b="1" dirty="0">
              <a:latin typeface="Arial" panose="020B0604020202020204"/>
              <a:cs typeface="Arial" panose="020B0604020202020204"/>
            </a:endParaRPr>
          </a:p>
        </p:txBody>
      </p:sp>
      <p:sp>
        <p:nvSpPr>
          <p:cNvPr id="3" name="Content Placeholder 2"/>
          <p:cNvSpPr>
            <a:spLocks noGrp="1"/>
          </p:cNvSpPr>
          <p:nvPr>
            <p:ph idx="1"/>
          </p:nvPr>
        </p:nvSpPr>
        <p:spPr>
          <a:xfrm>
            <a:off x="1893857" y="2112524"/>
            <a:ext cx="7996903" cy="1834637"/>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solidFill>
                  <a:srgbClr val="FF0000"/>
                </a:solidFill>
                <a:latin typeface="Arial" panose="020B0604020202020204"/>
                <a:cs typeface="Arial" panose="020B0604020202020204"/>
              </a:rPr>
              <a:t>Input_scenario_setting.csv</a:t>
            </a:r>
            <a:endParaRPr lang="en-US" sz="2400" dirty="0">
              <a:solidFill>
                <a:srgbClr val="FF0000"/>
              </a:solidFill>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Set traffic flow model to “2 </a:t>
            </a:r>
            <a:r>
              <a:rPr lang="en-US" altLang="zh-CN" sz="2400" dirty="0">
                <a:latin typeface="Arial" panose="020B0604020202020204"/>
                <a:cs typeface="Arial" panose="020B0604020202020204"/>
              </a:rPr>
              <a:t>-</a:t>
            </a:r>
            <a:r>
              <a:rPr lang="en-US" sz="2400" dirty="0">
                <a:latin typeface="Arial" panose="020B0604020202020204"/>
                <a:cs typeface="Arial" panose="020B0604020202020204"/>
              </a:rPr>
              <a:t>&gt; Spatial Queue Model”</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Set signal representation model to “1 </a:t>
            </a:r>
            <a:r>
              <a:rPr lang="en-US" altLang="zh-CN" sz="2400" dirty="0">
                <a:latin typeface="Arial" panose="020B0604020202020204"/>
                <a:cs typeface="Arial" panose="020B0604020202020204"/>
              </a:rPr>
              <a:t>-</a:t>
            </a:r>
            <a:r>
              <a:rPr lang="en-US" sz="2400" dirty="0">
                <a:latin typeface="Arial" panose="020B0604020202020204"/>
                <a:cs typeface="Arial" panose="020B0604020202020204"/>
              </a:rPr>
              <a:t>&gt; link based signal</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endParaRPr lang="en-US" sz="2400" dirty="0">
              <a:latin typeface="Arial" panose="020B0604020202020204"/>
              <a:cs typeface="Arial" panose="020B0604020202020204"/>
            </a:endParaRPr>
          </a:p>
        </p:txBody>
      </p:sp>
      <p:sp>
        <p:nvSpPr>
          <p:cNvPr id="13"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6"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7.1 Link Based Signal Representation Model</a:t>
            </a:r>
            <a:endParaRPr lang="en-US" sz="3200" b="1" dirty="0">
              <a:latin typeface="Arial" panose="020B0604020202020204"/>
              <a:cs typeface="Arial" panose="020B0604020202020204"/>
            </a:endParaRPr>
          </a:p>
        </p:txBody>
      </p:sp>
      <p:pic>
        <p:nvPicPr>
          <p:cNvPr id="4" name="图片 3"/>
          <p:cNvPicPr>
            <a:picLocks noChangeAspect="1"/>
          </p:cNvPicPr>
          <p:nvPr/>
        </p:nvPicPr>
        <p:blipFill>
          <a:blip r:embed="rId1"/>
          <a:stretch>
            <a:fillRect/>
          </a:stretch>
        </p:blipFill>
        <p:spPr>
          <a:xfrm>
            <a:off x="2136958" y="3947161"/>
            <a:ext cx="8009524" cy="2438095"/>
          </a:xfrm>
          <a:prstGeom prst="rect">
            <a:avLst/>
          </a:prstGeom>
        </p:spPr>
      </p:pic>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37539" y="1077111"/>
            <a:ext cx="8262124" cy="846803"/>
          </a:xfrm>
        </p:spPr>
        <p:txBody>
          <a:bodyPr/>
          <a:lstStyle/>
          <a:p>
            <a:pPr algn="l" fontAlgn="auto">
              <a:spcAft>
                <a:spcPts val="0"/>
              </a:spcAft>
              <a:defRPr/>
            </a:pPr>
            <a:r>
              <a:rPr lang="en-US" sz="2400" b="1" dirty="0">
                <a:latin typeface="Arial" panose="020B0604020202020204"/>
                <a:cs typeface="Arial" panose="020B0604020202020204"/>
              </a:rPr>
              <a:t>Step 2: Prepare Specific Input File for Signal Scenario</a:t>
            </a:r>
            <a:endParaRPr lang="en-US" sz="2400" b="1" dirty="0">
              <a:latin typeface="Arial" panose="020B0604020202020204"/>
              <a:cs typeface="Arial" panose="020B0604020202020204"/>
            </a:endParaRPr>
          </a:p>
        </p:txBody>
      </p:sp>
      <p:sp>
        <p:nvSpPr>
          <p:cNvPr id="3" name="Content Placeholder 2"/>
          <p:cNvSpPr>
            <a:spLocks noGrp="1"/>
          </p:cNvSpPr>
          <p:nvPr>
            <p:ph idx="1"/>
          </p:nvPr>
        </p:nvSpPr>
        <p:spPr>
          <a:xfrm>
            <a:off x="1893857" y="2112524"/>
            <a:ext cx="7996903" cy="1316477"/>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solidFill>
                  <a:srgbClr val="FF0000"/>
                </a:solidFill>
                <a:latin typeface="Arial" panose="020B0604020202020204"/>
                <a:cs typeface="Arial" panose="020B0604020202020204"/>
              </a:rPr>
              <a:t>Input_movement.csv</a:t>
            </a:r>
            <a:endParaRPr lang="en-US" sz="2400" dirty="0">
              <a:solidFill>
                <a:srgbClr val="FF0000"/>
              </a:solidFill>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Specify left-turn type movements and through-type movements which are required</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endParaRPr lang="en-US" sz="2400" dirty="0">
              <a:solidFill>
                <a:srgbClr val="FF0000"/>
              </a:solidFill>
              <a:latin typeface="Arial" panose="020B0604020202020204"/>
              <a:cs typeface="Arial" panose="020B0604020202020204"/>
            </a:endParaRPr>
          </a:p>
        </p:txBody>
      </p:sp>
      <p:sp>
        <p:nvSpPr>
          <p:cNvPr id="13"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6"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7.1 Link Based Signal Representation Model</a:t>
            </a:r>
            <a:endParaRPr lang="en-US" sz="3200" b="1" dirty="0">
              <a:latin typeface="Arial" panose="020B0604020202020204"/>
              <a:cs typeface="Arial" panose="020B0604020202020204"/>
            </a:endParaRPr>
          </a:p>
        </p:txBody>
      </p:sp>
      <p:pic>
        <p:nvPicPr>
          <p:cNvPr id="7" name="图片 6"/>
          <p:cNvPicPr/>
          <p:nvPr/>
        </p:nvPicPr>
        <p:blipFill>
          <a:blip r:embed="rId1">
            <a:extLst>
              <a:ext uri="{28A0092B-C50C-407E-A947-70E740481C1C}">
                <a14:useLocalDpi xmlns:a14="http://schemas.microsoft.com/office/drawing/2010/main" val="0"/>
              </a:ext>
            </a:extLst>
          </a:blip>
          <a:srcRect/>
          <a:stretch>
            <a:fillRect/>
          </a:stretch>
        </p:blipFill>
        <p:spPr bwMode="auto">
          <a:xfrm>
            <a:off x="2529840" y="3570516"/>
            <a:ext cx="6322426" cy="2928075"/>
          </a:xfrm>
          <a:prstGeom prst="rect">
            <a:avLst/>
          </a:prstGeom>
          <a:noFill/>
          <a:ln>
            <a:noFill/>
          </a:ln>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图片 7"/>
          <p:cNvPicPr/>
          <p:nvPr/>
        </p:nvPicPr>
        <p:blipFill>
          <a:blip r:embed="rId1">
            <a:extLst>
              <a:ext uri="{28A0092B-C50C-407E-A947-70E740481C1C}">
                <a14:useLocalDpi xmlns:a14="http://schemas.microsoft.com/office/drawing/2010/main" val="0"/>
              </a:ext>
            </a:extLst>
          </a:blip>
          <a:srcRect/>
          <a:stretch>
            <a:fillRect/>
          </a:stretch>
        </p:blipFill>
        <p:spPr bwMode="auto">
          <a:xfrm>
            <a:off x="1964247" y="4484348"/>
            <a:ext cx="8314817" cy="1754158"/>
          </a:xfrm>
          <a:prstGeom prst="rect">
            <a:avLst/>
          </a:prstGeom>
          <a:noFill/>
          <a:ln>
            <a:noFill/>
          </a:ln>
        </p:spPr>
      </p:pic>
      <p:sp>
        <p:nvSpPr>
          <p:cNvPr id="2" name="Title 1"/>
          <p:cNvSpPr>
            <a:spLocks noGrp="1"/>
          </p:cNvSpPr>
          <p:nvPr>
            <p:ph type="title"/>
          </p:nvPr>
        </p:nvSpPr>
        <p:spPr>
          <a:xfrm>
            <a:off x="1737539" y="1077111"/>
            <a:ext cx="8262124" cy="846803"/>
          </a:xfrm>
        </p:spPr>
        <p:txBody>
          <a:bodyPr/>
          <a:lstStyle/>
          <a:p>
            <a:pPr algn="l" fontAlgn="auto">
              <a:spcAft>
                <a:spcPts val="0"/>
              </a:spcAft>
              <a:defRPr/>
            </a:pPr>
            <a:r>
              <a:rPr lang="en-US" sz="2400" b="1" dirty="0">
                <a:latin typeface="Arial" panose="020B0604020202020204"/>
                <a:cs typeface="Arial" panose="020B0604020202020204"/>
              </a:rPr>
              <a:t>Step 2: Prepare Specific Input File for Signal Scenario</a:t>
            </a:r>
            <a:endParaRPr lang="en-US" sz="2400" b="1" dirty="0">
              <a:latin typeface="Arial" panose="020B0604020202020204"/>
              <a:cs typeface="Arial" panose="020B0604020202020204"/>
            </a:endParaRPr>
          </a:p>
        </p:txBody>
      </p:sp>
      <p:sp>
        <p:nvSpPr>
          <p:cNvPr id="3" name="Content Placeholder 2"/>
          <p:cNvSpPr>
            <a:spLocks noGrp="1"/>
          </p:cNvSpPr>
          <p:nvPr>
            <p:ph idx="1"/>
          </p:nvPr>
        </p:nvSpPr>
        <p:spPr>
          <a:xfrm>
            <a:off x="1893857" y="1929644"/>
            <a:ext cx="7996903" cy="2428996"/>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solidFill>
                  <a:srgbClr val="FF0000"/>
                </a:solidFill>
                <a:latin typeface="Arial" panose="020B0604020202020204"/>
                <a:cs typeface="Arial" panose="020B0604020202020204"/>
              </a:rPr>
              <a:t>Input_signal.csv</a:t>
            </a:r>
            <a:endParaRPr lang="en-US" sz="2400" dirty="0">
              <a:solidFill>
                <a:srgbClr val="FF0000"/>
              </a:solidFill>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the number of phase plan</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starting time(in seconds), ending time(in seconds), cycle length(in seconds) and offset (in seconds) of each signal plan</a:t>
            </a:r>
            <a:endParaRPr lang="en-US" sz="2400" dirty="0">
              <a:latin typeface="Arial" panose="020B0604020202020204"/>
              <a:cs typeface="Arial" panose="020B0604020202020204"/>
            </a:endParaRPr>
          </a:p>
        </p:txBody>
      </p:sp>
      <p:sp>
        <p:nvSpPr>
          <p:cNvPr id="13"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6"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7.1 Link Based Signal Representation Model</a:t>
            </a:r>
            <a:endParaRPr lang="en-US" sz="3200" b="1"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图片 7"/>
          <p:cNvPicPr/>
          <p:nvPr/>
        </p:nvPicPr>
        <p:blipFill>
          <a:blip r:embed="rId1">
            <a:extLst>
              <a:ext uri="{28A0092B-C50C-407E-A947-70E740481C1C}">
                <a14:useLocalDpi xmlns:a14="http://schemas.microsoft.com/office/drawing/2010/main" val="0"/>
              </a:ext>
            </a:extLst>
          </a:blip>
          <a:srcRect/>
          <a:stretch>
            <a:fillRect/>
          </a:stretch>
        </p:blipFill>
        <p:spPr bwMode="auto">
          <a:xfrm>
            <a:off x="1938592" y="3722348"/>
            <a:ext cx="8314817" cy="1754158"/>
          </a:xfrm>
          <a:prstGeom prst="rect">
            <a:avLst/>
          </a:prstGeom>
          <a:noFill/>
          <a:ln>
            <a:noFill/>
          </a:ln>
        </p:spPr>
      </p:pic>
      <p:sp>
        <p:nvSpPr>
          <p:cNvPr id="2" name="Title 1"/>
          <p:cNvSpPr>
            <a:spLocks noGrp="1"/>
          </p:cNvSpPr>
          <p:nvPr>
            <p:ph type="title"/>
          </p:nvPr>
        </p:nvSpPr>
        <p:spPr>
          <a:xfrm>
            <a:off x="1737539" y="1077111"/>
            <a:ext cx="8262124" cy="846803"/>
          </a:xfrm>
        </p:spPr>
        <p:txBody>
          <a:bodyPr/>
          <a:lstStyle/>
          <a:p>
            <a:pPr algn="l" fontAlgn="auto">
              <a:spcAft>
                <a:spcPts val="0"/>
              </a:spcAft>
              <a:defRPr/>
            </a:pPr>
            <a:r>
              <a:rPr lang="en-US" sz="2400" b="1" dirty="0">
                <a:latin typeface="Arial" panose="020B0604020202020204"/>
                <a:cs typeface="Arial" panose="020B0604020202020204"/>
              </a:rPr>
              <a:t>Step 2: Prepare Specific Input File for Signal Scenario</a:t>
            </a:r>
            <a:endParaRPr lang="en-US" sz="2400" b="1" dirty="0">
              <a:latin typeface="Arial" panose="020B0604020202020204"/>
              <a:cs typeface="Arial" panose="020B0604020202020204"/>
            </a:endParaRPr>
          </a:p>
        </p:txBody>
      </p:sp>
      <p:sp>
        <p:nvSpPr>
          <p:cNvPr id="3" name="Content Placeholder 2"/>
          <p:cNvSpPr>
            <a:spLocks noGrp="1"/>
          </p:cNvSpPr>
          <p:nvPr>
            <p:ph idx="1"/>
          </p:nvPr>
        </p:nvSpPr>
        <p:spPr>
          <a:xfrm>
            <a:off x="1893857" y="1929644"/>
            <a:ext cx="7996903" cy="1920462"/>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solidFill>
                  <a:srgbClr val="FF0000"/>
                </a:solidFill>
                <a:latin typeface="Arial" panose="020B0604020202020204"/>
                <a:cs typeface="Arial" panose="020B0604020202020204"/>
              </a:rPr>
              <a:t>Input_signal.csv</a:t>
            </a:r>
            <a:endParaRPr lang="en-US" sz="2400" dirty="0">
              <a:solidFill>
                <a:srgbClr val="FF0000"/>
              </a:solidFill>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saturation flow(per hour per lane), start time(in seconds) and end time(in seconds) for through-type movement and left-turned movement</a:t>
            </a:r>
            <a:endParaRPr lang="en-US" sz="2400" dirty="0">
              <a:latin typeface="Arial" panose="020B0604020202020204"/>
              <a:cs typeface="Arial" panose="020B0604020202020204"/>
            </a:endParaRPr>
          </a:p>
        </p:txBody>
      </p:sp>
      <p:sp>
        <p:nvSpPr>
          <p:cNvPr id="13"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6"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7.1 Link Based Signal Representation Model</a:t>
            </a:r>
            <a:endParaRPr lang="en-US" sz="3200" b="1" dirty="0">
              <a:latin typeface="Arial" panose="020B0604020202020204"/>
              <a:cs typeface="Arial" panose="020B0604020202020204"/>
            </a:endParaRPr>
          </a:p>
        </p:txBody>
      </p:sp>
      <p:sp>
        <p:nvSpPr>
          <p:cNvPr id="7" name="Title 1"/>
          <p:cNvSpPr txBox="1"/>
          <p:nvPr/>
        </p:nvSpPr>
        <p:spPr bwMode="auto">
          <a:xfrm>
            <a:off x="1888738" y="5616378"/>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Step 3: Run Simulation</a:t>
            </a:r>
            <a:endParaRPr lang="en-US" sz="2400" b="1"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37539" y="1077111"/>
            <a:ext cx="8262124" cy="846803"/>
          </a:xfrm>
        </p:spPr>
        <p:txBody>
          <a:bodyPr/>
          <a:lstStyle/>
          <a:p>
            <a:pPr algn="l" fontAlgn="auto">
              <a:spcAft>
                <a:spcPts val="0"/>
              </a:spcAft>
              <a:defRPr/>
            </a:pPr>
            <a:r>
              <a:rPr lang="en-US" altLang="zh-CN" sz="2400" b="1" dirty="0">
                <a:latin typeface="Arial" panose="020B0604020202020204"/>
                <a:cs typeface="Arial" panose="020B0604020202020204"/>
              </a:rPr>
              <a:t>PS</a:t>
            </a:r>
            <a:r>
              <a:rPr lang="en-US" sz="2400" b="1" dirty="0">
                <a:latin typeface="Arial" panose="020B0604020202020204"/>
                <a:cs typeface="Arial" panose="020B0604020202020204"/>
              </a:rPr>
              <a:t>: Generate Default Input Signal Files</a:t>
            </a:r>
            <a:endParaRPr lang="en-US" sz="2400" b="1" dirty="0">
              <a:latin typeface="Arial" panose="020B0604020202020204"/>
              <a:cs typeface="Arial" panose="020B0604020202020204"/>
            </a:endParaRPr>
          </a:p>
        </p:txBody>
      </p:sp>
      <p:sp>
        <p:nvSpPr>
          <p:cNvPr id="3" name="Content Placeholder 2"/>
          <p:cNvSpPr>
            <a:spLocks noGrp="1"/>
          </p:cNvSpPr>
          <p:nvPr>
            <p:ph idx="1"/>
          </p:nvPr>
        </p:nvSpPr>
        <p:spPr>
          <a:xfrm>
            <a:off x="1893857" y="5906278"/>
            <a:ext cx="7996903" cy="577072"/>
          </a:xfrm>
        </p:spPr>
        <p:txBody>
          <a:bodyPr rtlCol="0">
            <a:normAutofit fontScale="92500" lnSpcReduction="10000"/>
          </a:bodyPr>
          <a:lstStyle/>
          <a:p>
            <a:pPr marL="342900" lvl="1" indent="-342900" fontAlgn="auto">
              <a:spcAft>
                <a:spcPts val="0"/>
              </a:spcAft>
              <a:buClr>
                <a:schemeClr val="accent1"/>
              </a:buClr>
              <a:buFont typeface="Arial" panose="020B0604020202020204" pitchFamily="34" charset="0"/>
              <a:buChar char="•"/>
              <a:defRPr/>
            </a:pPr>
            <a:r>
              <a:rPr lang="en-US" sz="1800" dirty="0">
                <a:latin typeface="Arial" panose="020B0604020202020204"/>
                <a:cs typeface="Arial" panose="020B0604020202020204"/>
              </a:rPr>
              <a:t>For the intersections without signal timing, NEXTA could generate the default signal files in input_signal_default.csv.</a:t>
            </a:r>
            <a:endParaRPr lang="en-US" sz="1800" dirty="0">
              <a:latin typeface="Arial" panose="020B0604020202020204"/>
              <a:cs typeface="Arial" panose="020B0604020202020204"/>
            </a:endParaRPr>
          </a:p>
        </p:txBody>
      </p:sp>
      <p:sp>
        <p:nvSpPr>
          <p:cNvPr id="13"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6"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7.1 Link Based Signal Representation Model</a:t>
            </a:r>
            <a:endParaRPr lang="en-US" sz="3200" b="1" dirty="0">
              <a:latin typeface="Arial" panose="020B0604020202020204"/>
              <a:cs typeface="Arial" panose="020B0604020202020204"/>
            </a:endParaRPr>
          </a:p>
        </p:txBody>
      </p:sp>
      <p:pic>
        <p:nvPicPr>
          <p:cNvPr id="4" name="图片 3"/>
          <p:cNvPicPr>
            <a:picLocks noChangeAspect="1"/>
          </p:cNvPicPr>
          <p:nvPr/>
        </p:nvPicPr>
        <p:blipFill>
          <a:blip r:embed="rId1"/>
          <a:stretch>
            <a:fillRect/>
          </a:stretch>
        </p:blipFill>
        <p:spPr>
          <a:xfrm>
            <a:off x="1893857" y="1901980"/>
            <a:ext cx="7053201" cy="3779630"/>
          </a:xfrm>
          <a:prstGeom prst="rect">
            <a:avLst/>
          </a:prstGeom>
        </p:spPr>
      </p:pic>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37539" y="1077111"/>
            <a:ext cx="8820924" cy="1035413"/>
          </a:xfrm>
        </p:spPr>
        <p:txBody>
          <a:bodyPr/>
          <a:lstStyle/>
          <a:p>
            <a:pPr algn="l" fontAlgn="auto">
              <a:spcAft>
                <a:spcPts val="0"/>
              </a:spcAft>
              <a:defRPr/>
            </a:pPr>
            <a:r>
              <a:rPr lang="en-US" sz="2400" b="1" dirty="0">
                <a:latin typeface="Arial" panose="020B0604020202020204"/>
                <a:cs typeface="Arial" panose="020B0604020202020204"/>
              </a:rPr>
              <a:t>Step 1:  Build a Basic Network and Prepare Necessary Input Files for Basic Scenario</a:t>
            </a:r>
            <a:endParaRPr lang="en-US" sz="2400" b="1" dirty="0">
              <a:latin typeface="Arial" panose="020B0604020202020204"/>
              <a:cs typeface="Arial" panose="020B0604020202020204"/>
            </a:endParaRPr>
          </a:p>
        </p:txBody>
      </p:sp>
      <p:sp>
        <p:nvSpPr>
          <p:cNvPr id="3" name="Content Placeholder 2"/>
          <p:cNvSpPr>
            <a:spLocks noGrp="1"/>
          </p:cNvSpPr>
          <p:nvPr>
            <p:ph idx="1"/>
          </p:nvPr>
        </p:nvSpPr>
        <p:spPr>
          <a:xfrm>
            <a:off x="1893857" y="2112524"/>
            <a:ext cx="7996903" cy="2307077"/>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solidFill>
                  <a:srgbClr val="FF0000"/>
                </a:solidFill>
                <a:latin typeface="Arial" panose="020B0604020202020204"/>
                <a:cs typeface="Arial" panose="020B0604020202020204"/>
              </a:rPr>
              <a:t>Input_node.csv</a:t>
            </a:r>
            <a:endParaRPr lang="en-US" sz="2400" dirty="0">
              <a:solidFill>
                <a:srgbClr val="FF0000"/>
              </a:solidFill>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solidFill>
                  <a:srgbClr val="FF0000"/>
                </a:solidFill>
                <a:latin typeface="Arial" panose="020B0604020202020204"/>
                <a:cs typeface="Arial" panose="020B0604020202020204"/>
              </a:rPr>
              <a:t>Input_link.csv</a:t>
            </a:r>
            <a:endParaRPr lang="en-US" sz="2400" dirty="0">
              <a:solidFill>
                <a:srgbClr val="FF0000"/>
              </a:solidFill>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Setup data in these two files the same as “7.1  Link Based Signal Representation Model”</a:t>
            </a:r>
            <a:endParaRPr lang="en-US" sz="2400" dirty="0">
              <a:latin typeface="Arial" panose="020B0604020202020204"/>
              <a:cs typeface="Arial" panose="020B0604020202020204"/>
            </a:endParaRPr>
          </a:p>
        </p:txBody>
      </p:sp>
      <p:sp>
        <p:nvSpPr>
          <p:cNvPr id="13"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6"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7.2 Phase Based Signal Representation Model</a:t>
            </a:r>
            <a:endParaRPr lang="en-US" sz="3200" b="1"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117872" y="3605757"/>
            <a:ext cx="8303484" cy="3242718"/>
          </a:xfrm>
          <a:prstGeom prst="rect">
            <a:avLst/>
          </a:prstGeom>
        </p:spPr>
      </p:pic>
      <p:sp>
        <p:nvSpPr>
          <p:cNvPr id="2" name="Title 1"/>
          <p:cNvSpPr>
            <a:spLocks noGrp="1"/>
          </p:cNvSpPr>
          <p:nvPr>
            <p:ph type="title"/>
          </p:nvPr>
        </p:nvSpPr>
        <p:spPr>
          <a:xfrm>
            <a:off x="1737539" y="1077110"/>
            <a:ext cx="8820924" cy="1147930"/>
          </a:xfrm>
        </p:spPr>
        <p:txBody>
          <a:bodyPr/>
          <a:lstStyle/>
          <a:p>
            <a:pPr algn="l" fontAlgn="auto">
              <a:spcAft>
                <a:spcPts val="0"/>
              </a:spcAft>
              <a:defRPr/>
            </a:pPr>
            <a:r>
              <a:rPr lang="en-US" sz="2400" b="1" dirty="0">
                <a:latin typeface="Arial" panose="020B0604020202020204"/>
                <a:cs typeface="Arial" panose="020B0604020202020204"/>
              </a:rPr>
              <a:t>Step 2:  Parameter settings in key simulation configuration files</a:t>
            </a:r>
            <a:endParaRPr lang="en-US" sz="2400" b="1" dirty="0">
              <a:latin typeface="Arial" panose="020B0604020202020204"/>
              <a:cs typeface="Arial" panose="020B0604020202020204"/>
            </a:endParaRPr>
          </a:p>
        </p:txBody>
      </p:sp>
      <p:sp>
        <p:nvSpPr>
          <p:cNvPr id="3" name="Content Placeholder 2"/>
          <p:cNvSpPr>
            <a:spLocks noGrp="1"/>
          </p:cNvSpPr>
          <p:nvPr>
            <p:ph idx="1"/>
          </p:nvPr>
        </p:nvSpPr>
        <p:spPr>
          <a:xfrm>
            <a:off x="1893857" y="2112524"/>
            <a:ext cx="7996903" cy="1545077"/>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solidFill>
                  <a:srgbClr val="FF0000"/>
                </a:solidFill>
                <a:latin typeface="Arial" panose="020B0604020202020204"/>
                <a:cs typeface="Arial" panose="020B0604020202020204"/>
              </a:rPr>
              <a:t>Input_movement.csv</a:t>
            </a:r>
            <a:endParaRPr lang="en-US" sz="2400" dirty="0">
              <a:solidFill>
                <a:srgbClr val="FF0000"/>
              </a:solidFill>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Movement id </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turn direction</a:t>
            </a:r>
            <a:endParaRPr lang="en-US" sz="2400" dirty="0">
              <a:latin typeface="Arial" panose="020B0604020202020204"/>
              <a:cs typeface="Arial" panose="020B0604020202020204"/>
            </a:endParaRPr>
          </a:p>
        </p:txBody>
      </p:sp>
      <p:sp>
        <p:nvSpPr>
          <p:cNvPr id="13"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6"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7.2 Phase Based Signal Representation Model</a:t>
            </a:r>
            <a:endParaRPr lang="en-US" sz="3200" b="1"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err="1" smtClean="0"/>
              <a:t>NeXTA</a:t>
            </a:r>
            <a:r>
              <a:rPr lang="en-US" dirty="0" smtClean="0"/>
              <a:t>/</a:t>
            </a:r>
            <a:r>
              <a:rPr lang="en-US" dirty="0" err="1" smtClean="0"/>
              <a:t>DTALite</a:t>
            </a:r>
            <a:r>
              <a:rPr lang="en-US" dirty="0" smtClean="0"/>
              <a:t> Can Do</a:t>
            </a:r>
            <a:endParaRPr lang="en-US" dirty="0"/>
          </a:p>
        </p:txBody>
      </p:sp>
      <p:sp>
        <p:nvSpPr>
          <p:cNvPr id="3" name="Content Placeholder 2"/>
          <p:cNvSpPr>
            <a:spLocks noGrp="1"/>
          </p:cNvSpPr>
          <p:nvPr>
            <p:ph idx="1"/>
          </p:nvPr>
        </p:nvSpPr>
        <p:spPr>
          <a:xfrm>
            <a:off x="1981200" y="1341913"/>
            <a:ext cx="8229600" cy="5189517"/>
          </a:xfrm>
        </p:spPr>
        <p:txBody>
          <a:bodyPr>
            <a:noAutofit/>
          </a:bodyPr>
          <a:lstStyle/>
          <a:p>
            <a:pPr marL="240030" indent="-514350">
              <a:buSzPct val="76000"/>
              <a:buFont typeface="+mj-lt"/>
              <a:buAutoNum type="arabicPeriod"/>
            </a:pPr>
            <a:r>
              <a:rPr lang="en-US" sz="2000" dirty="0"/>
              <a:t>Open-source </a:t>
            </a:r>
            <a:r>
              <a:rPr lang="en-US" altLang="zh-CN" sz="2000" dirty="0"/>
              <a:t>t</a:t>
            </a:r>
            <a:r>
              <a:rPr lang="en-US" sz="2000" dirty="0"/>
              <a:t>raffic simulation/modeling Data Hub</a:t>
            </a:r>
            <a:endParaRPr lang="en-US" sz="2000" dirty="0"/>
          </a:p>
          <a:p>
            <a:pPr marL="891540" lvl="2" indent="-342900">
              <a:buSzPct val="76000"/>
            </a:pPr>
            <a:r>
              <a:rPr lang="en-US" sz="2000" dirty="0"/>
              <a:t>Integrated simulated and measured data management tools</a:t>
            </a:r>
            <a:endParaRPr lang="en-US" sz="2000" dirty="0"/>
          </a:p>
          <a:p>
            <a:pPr marL="891540" lvl="2" indent="-342900">
              <a:buSzPct val="76000"/>
            </a:pPr>
            <a:r>
              <a:rPr lang="en-US" sz="2000" dirty="0"/>
              <a:t>Connection </a:t>
            </a:r>
            <a:r>
              <a:rPr lang="en-US" sz="2000" dirty="0"/>
              <a:t>with </a:t>
            </a:r>
            <a:r>
              <a:rPr lang="en-US" sz="2000" dirty="0"/>
              <a:t>Travel demand model, signal optimization tool </a:t>
            </a:r>
            <a:r>
              <a:rPr lang="en-US" sz="2000" dirty="0"/>
              <a:t>(Synchro</a:t>
            </a:r>
            <a:r>
              <a:rPr lang="en-US" sz="2000" dirty="0"/>
              <a:t>)</a:t>
            </a:r>
            <a:endParaRPr lang="en-US" sz="2000" dirty="0"/>
          </a:p>
          <a:p>
            <a:pPr marL="514350" indent="-514350">
              <a:buSzPct val="76000"/>
              <a:buFont typeface="+mj-lt"/>
              <a:buAutoNum type="arabicPeriod"/>
            </a:pPr>
            <a:r>
              <a:rPr lang="en-US" sz="2000" dirty="0"/>
              <a:t>Large-scale </a:t>
            </a:r>
            <a:r>
              <a:rPr lang="en-US" sz="2000" dirty="0"/>
              <a:t>dynamic traffic assignment</a:t>
            </a:r>
            <a:endParaRPr lang="en-US" sz="2000" dirty="0"/>
          </a:p>
          <a:p>
            <a:pPr marL="891540" lvl="2" indent="-342900">
              <a:buSzPct val="76000"/>
            </a:pPr>
            <a:r>
              <a:rPr lang="en-US" sz="2000" dirty="0"/>
              <a:t>Typical network size: </a:t>
            </a:r>
            <a:r>
              <a:rPr lang="en-US" sz="2000" dirty="0"/>
              <a:t>2K~5K </a:t>
            </a:r>
            <a:r>
              <a:rPr lang="en-US" sz="2000" dirty="0"/>
              <a:t>zones, </a:t>
            </a:r>
            <a:r>
              <a:rPr lang="en-US" sz="2000" dirty="0"/>
              <a:t>20K~50K links, 2~4 </a:t>
            </a:r>
            <a:r>
              <a:rPr lang="en-US" sz="2000" dirty="0"/>
              <a:t>Million vehicles </a:t>
            </a:r>
            <a:endParaRPr lang="en-US" sz="2000" dirty="0"/>
          </a:p>
          <a:p>
            <a:pPr marL="514350" indent="-514350">
              <a:buSzPct val="76000"/>
              <a:buFont typeface="+mj-lt"/>
              <a:buAutoNum type="arabicPeriod"/>
            </a:pPr>
            <a:endParaRPr lang="en-US" sz="2000" dirty="0"/>
          </a:p>
          <a:p>
            <a:pPr marL="514350" indent="-514350">
              <a:buSzPct val="76000"/>
              <a:buFont typeface="+mj-lt"/>
              <a:buAutoNum type="arabicPeriod"/>
            </a:pPr>
            <a:r>
              <a:rPr lang="en-US" sz="2000" dirty="0"/>
              <a:t>Network </a:t>
            </a:r>
            <a:r>
              <a:rPr lang="en-US" sz="2000" dirty="0"/>
              <a:t>scenario analysis </a:t>
            </a:r>
            <a:endParaRPr lang="en-US" sz="2000" dirty="0"/>
          </a:p>
          <a:p>
            <a:pPr marL="891540" lvl="2" indent="-342900">
              <a:buSzPct val="76000"/>
            </a:pPr>
            <a:r>
              <a:rPr lang="en-US" sz="2000" dirty="0"/>
              <a:t>Rich outputs: various operational performance measures</a:t>
            </a:r>
            <a:endParaRPr lang="en-US" sz="2000" dirty="0"/>
          </a:p>
          <a:p>
            <a:pPr marL="891540" lvl="2" indent="-342900">
              <a:buSzPct val="76000"/>
            </a:pPr>
            <a:r>
              <a:rPr lang="en-US" sz="2000" dirty="0"/>
              <a:t>Road </a:t>
            </a:r>
            <a:r>
              <a:rPr lang="en-US" sz="2000" dirty="0"/>
              <a:t>pricing application: Consider time-dependent toll, Heterogeneous Value of </a:t>
            </a:r>
            <a:r>
              <a:rPr lang="en-US" sz="2000" dirty="0"/>
              <a:t>times</a:t>
            </a:r>
            <a:endParaRPr lang="en-US" sz="2000" dirty="0"/>
          </a:p>
        </p:txBody>
      </p:sp>
      <p:sp>
        <p:nvSpPr>
          <p:cNvPr id="4" name="Slide Number Placeholder 3"/>
          <p:cNvSpPr>
            <a:spLocks noGrp="1"/>
          </p:cNvSpPr>
          <p:nvPr>
            <p:ph type="sldNum" sz="quarter" idx="4294967295"/>
          </p:nvPr>
        </p:nvSpPr>
        <p:spPr>
          <a:xfrm>
            <a:off x="9144000" y="18288"/>
            <a:ext cx="1066800" cy="329184"/>
          </a:xfrm>
          <a:prstGeom prst="rect">
            <a:avLst/>
          </a:prstGeom>
        </p:spPr>
        <p:txBody>
          <a:bodyPr/>
          <a:lstStyle/>
          <a:p>
            <a:pPr>
              <a:defRPr/>
            </a:pPr>
            <a:fld id="{B78F7576-C33E-41BB-A515-CF3786773662}" type="slidenum">
              <a:rPr lang="en-US" smtClean="0"/>
            </a:fld>
            <a:endParaRPr lang="en-US" sz="120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37539" y="1077110"/>
            <a:ext cx="8820924" cy="1147930"/>
          </a:xfrm>
        </p:spPr>
        <p:txBody>
          <a:bodyPr/>
          <a:lstStyle/>
          <a:p>
            <a:pPr algn="l" fontAlgn="auto">
              <a:spcAft>
                <a:spcPts val="0"/>
              </a:spcAft>
              <a:defRPr/>
            </a:pPr>
            <a:r>
              <a:rPr lang="en-US" sz="2400" b="1" dirty="0">
                <a:latin typeface="Arial" panose="020B0604020202020204"/>
                <a:cs typeface="Arial" panose="020B0604020202020204"/>
              </a:rPr>
              <a:t>Step 2:  Parameter settings in key simulation configuration files</a:t>
            </a:r>
            <a:endParaRPr lang="en-US" sz="2400" b="1" dirty="0">
              <a:latin typeface="Arial" panose="020B0604020202020204"/>
              <a:cs typeface="Arial" panose="020B0604020202020204"/>
            </a:endParaRPr>
          </a:p>
        </p:txBody>
      </p:sp>
      <p:sp>
        <p:nvSpPr>
          <p:cNvPr id="3" name="Content Placeholder 2"/>
          <p:cNvSpPr>
            <a:spLocks noGrp="1"/>
          </p:cNvSpPr>
          <p:nvPr>
            <p:ph idx="1"/>
          </p:nvPr>
        </p:nvSpPr>
        <p:spPr>
          <a:xfrm>
            <a:off x="1893857" y="2112524"/>
            <a:ext cx="7996903" cy="3053835"/>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solidFill>
                  <a:srgbClr val="FF0000"/>
                </a:solidFill>
                <a:latin typeface="Arial" panose="020B0604020202020204"/>
                <a:cs typeface="Arial" panose="020B0604020202020204"/>
              </a:rPr>
              <a:t>input_signal_timing_plan.csv</a:t>
            </a:r>
            <a:endParaRPr lang="en-US" sz="2400" dirty="0">
              <a:solidFill>
                <a:srgbClr val="FF0000"/>
              </a:solidFill>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Intersection id</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Timing plan number</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Start time and end time of timing plan</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Starting phase</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Offset</a:t>
            </a:r>
            <a:endParaRPr lang="en-US" sz="2400" dirty="0">
              <a:latin typeface="Arial" panose="020B0604020202020204"/>
              <a:cs typeface="Arial" panose="020B0604020202020204"/>
            </a:endParaRPr>
          </a:p>
        </p:txBody>
      </p:sp>
      <p:sp>
        <p:nvSpPr>
          <p:cNvPr id="13"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6"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7.2 Phase Based Signal Representation Model</a:t>
            </a:r>
            <a:endParaRPr lang="en-US" sz="3200" b="1" dirty="0">
              <a:latin typeface="Arial" panose="020B0604020202020204"/>
              <a:cs typeface="Arial" panose="020B0604020202020204"/>
            </a:endParaRPr>
          </a:p>
        </p:txBody>
      </p:sp>
      <p:graphicFrame>
        <p:nvGraphicFramePr>
          <p:cNvPr id="5" name="表格 4"/>
          <p:cNvGraphicFramePr>
            <a:graphicFrameLocks noGrp="1"/>
          </p:cNvGraphicFramePr>
          <p:nvPr/>
        </p:nvGraphicFramePr>
        <p:xfrm>
          <a:off x="2104078" y="4805263"/>
          <a:ext cx="7798812" cy="923452"/>
        </p:xfrm>
        <a:graphic>
          <a:graphicData uri="http://schemas.openxmlformats.org/drawingml/2006/table">
            <a:tbl>
              <a:tblPr firstRow="1" firstCol="1" bandRow="1">
                <a:tableStyleId>{5C22544A-7EE6-4342-B048-85BDC9FD1C3A}</a:tableStyleId>
              </a:tblPr>
              <a:tblGrid>
                <a:gridCol w="802902"/>
                <a:gridCol w="568698"/>
                <a:gridCol w="1390262"/>
                <a:gridCol w="1567543"/>
                <a:gridCol w="1464906"/>
                <a:gridCol w="1248721"/>
                <a:gridCol w="755780"/>
              </a:tblGrid>
              <a:tr h="461726">
                <a:tc>
                  <a:txBody>
                    <a:bodyPr/>
                    <a:lstStyle/>
                    <a:p>
                      <a:pPr algn="l">
                        <a:lnSpc>
                          <a:spcPct val="107000"/>
                        </a:lnSpc>
                        <a:spcAft>
                          <a:spcPts val="0"/>
                        </a:spcAft>
                      </a:pPr>
                      <a:r>
                        <a:rPr lang="en-US" sz="1400" dirty="0">
                          <a:solidFill>
                            <a:schemeClr val="tx1"/>
                          </a:solidFill>
                          <a:effectLst/>
                        </a:rPr>
                        <a:t>[TOD]</a:t>
                      </a:r>
                      <a:endParaRPr lang="zh-CN" sz="1400" dirty="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0"/>
                        </a:spcAft>
                      </a:pPr>
                      <a:r>
                        <a:rPr lang="en-US" sz="1400" dirty="0" err="1">
                          <a:solidFill>
                            <a:schemeClr val="tx1"/>
                          </a:solidFill>
                          <a:effectLst/>
                        </a:rPr>
                        <a:t>int_id</a:t>
                      </a:r>
                      <a:endParaRPr lang="zh-CN" sz="1400" dirty="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0"/>
                        </a:spcAft>
                      </a:pPr>
                      <a:r>
                        <a:rPr lang="en-US" sz="1400" dirty="0" err="1">
                          <a:solidFill>
                            <a:schemeClr val="tx1"/>
                          </a:solidFill>
                          <a:effectLst/>
                        </a:rPr>
                        <a:t>timing_plan_no</a:t>
                      </a:r>
                      <a:endParaRPr lang="zh-CN" sz="1400" dirty="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0"/>
                        </a:spcAft>
                      </a:pPr>
                      <a:r>
                        <a:rPr lang="en-US" sz="1400" dirty="0" err="1">
                          <a:solidFill>
                            <a:schemeClr val="tx1"/>
                          </a:solidFill>
                          <a:effectLst/>
                        </a:rPr>
                        <a:t>start_time_in_sec</a:t>
                      </a:r>
                      <a:endParaRPr lang="zh-CN" sz="1400" dirty="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0"/>
                        </a:spcAft>
                      </a:pPr>
                      <a:r>
                        <a:rPr lang="en-US" sz="1400" dirty="0" err="1">
                          <a:solidFill>
                            <a:schemeClr val="tx1"/>
                          </a:solidFill>
                          <a:effectLst/>
                        </a:rPr>
                        <a:t>end_time_in_sec</a:t>
                      </a:r>
                      <a:endParaRPr lang="zh-CN" sz="1400" dirty="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0"/>
                        </a:spcAft>
                      </a:pPr>
                      <a:r>
                        <a:rPr lang="en-US" sz="1400">
                          <a:solidFill>
                            <a:schemeClr val="tx1"/>
                          </a:solidFill>
                          <a:effectLst/>
                        </a:rPr>
                        <a:t>starting_phase</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0"/>
                        </a:spcAft>
                      </a:pPr>
                      <a:r>
                        <a:rPr lang="en-US" sz="1400">
                          <a:solidFill>
                            <a:schemeClr val="tx1"/>
                          </a:solidFill>
                          <a:effectLst/>
                        </a:rPr>
                        <a:t>off_set</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61726">
                <a:tc>
                  <a:txBody>
                    <a:bodyPr/>
                    <a:lstStyle/>
                    <a:p>
                      <a:pPr algn="l"/>
                      <a:endParaRPr lang="zh-CN" sz="1400">
                        <a:solidFill>
                          <a:schemeClr val="tx1"/>
                        </a:solidFill>
                        <a:effectLst/>
                        <a:latin typeface="Calibri" panose="020F050202020403020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0"/>
                        </a:spcAft>
                      </a:pPr>
                      <a:r>
                        <a:rPr lang="en-US" sz="1400">
                          <a:solidFill>
                            <a:schemeClr val="tx1"/>
                          </a:solidFill>
                          <a:effectLst/>
                        </a:rPr>
                        <a:t>5</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0"/>
                        </a:spcAft>
                      </a:pPr>
                      <a:r>
                        <a:rPr lang="en-US" sz="1400">
                          <a:solidFill>
                            <a:schemeClr val="tx1"/>
                          </a:solidFill>
                          <a:effectLst/>
                        </a:rPr>
                        <a:t>1</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0"/>
                        </a:spcAft>
                      </a:pPr>
                      <a:r>
                        <a:rPr lang="en-US" sz="1400" dirty="0">
                          <a:solidFill>
                            <a:schemeClr val="tx1"/>
                          </a:solidFill>
                          <a:effectLst/>
                        </a:rPr>
                        <a:t>0</a:t>
                      </a:r>
                      <a:endParaRPr lang="zh-CN" sz="1400" dirty="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0"/>
                        </a:spcAft>
                      </a:pPr>
                      <a:r>
                        <a:rPr lang="en-US" sz="1400" dirty="0">
                          <a:solidFill>
                            <a:schemeClr val="tx1"/>
                          </a:solidFill>
                          <a:effectLst/>
                        </a:rPr>
                        <a:t>86400</a:t>
                      </a:r>
                      <a:endParaRPr lang="zh-CN" sz="1400" dirty="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0"/>
                        </a:spcAft>
                      </a:pPr>
                      <a:r>
                        <a:rPr lang="en-US" sz="1400" dirty="0">
                          <a:solidFill>
                            <a:schemeClr val="tx1"/>
                          </a:solidFill>
                          <a:effectLst/>
                        </a:rPr>
                        <a:t>1</a:t>
                      </a:r>
                      <a:endParaRPr lang="zh-CN" sz="1400" dirty="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0"/>
                        </a:spcAft>
                      </a:pPr>
                      <a:r>
                        <a:rPr lang="en-US" sz="1400" dirty="0">
                          <a:solidFill>
                            <a:schemeClr val="tx1"/>
                          </a:solidFill>
                          <a:effectLst/>
                        </a:rPr>
                        <a:t>11</a:t>
                      </a:r>
                      <a:endParaRPr lang="zh-CN" sz="1400" dirty="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4" name="矩形 3"/>
          <p:cNvSpPr/>
          <p:nvPr/>
        </p:nvSpPr>
        <p:spPr>
          <a:xfrm>
            <a:off x="2035441" y="5970939"/>
            <a:ext cx="8035400" cy="646331"/>
          </a:xfrm>
          <a:prstGeom prst="rect">
            <a:avLst/>
          </a:prstGeom>
        </p:spPr>
        <p:txBody>
          <a:bodyPr wrap="square">
            <a:spAutoFit/>
          </a:bodyPr>
          <a:lstStyle/>
          <a:p>
            <a:pPr marL="342900" lvl="1" indent="-342900" fontAlgn="auto">
              <a:spcAft>
                <a:spcPts val="0"/>
              </a:spcAft>
              <a:buClr>
                <a:schemeClr val="accent1"/>
              </a:buClr>
              <a:buFont typeface="Arial" panose="020B0604020202020204" pitchFamily="34" charset="0"/>
              <a:buChar char="•"/>
              <a:defRPr/>
            </a:pPr>
            <a:r>
              <a:rPr lang="en-US" dirty="0">
                <a:latin typeface="Arial" panose="020B0604020202020204"/>
                <a:cs typeface="Arial" panose="020B0604020202020204"/>
              </a:rPr>
              <a:t>This shows that the intersection 5, has one timing plan from time 0 to 86400 seconds. The starting phase is 1 and offset is 11 seconds.</a:t>
            </a:r>
            <a:endParaRPr lang="en-US"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37539" y="1077110"/>
            <a:ext cx="8820924" cy="1147930"/>
          </a:xfrm>
        </p:spPr>
        <p:txBody>
          <a:bodyPr/>
          <a:lstStyle/>
          <a:p>
            <a:pPr algn="l" fontAlgn="auto">
              <a:spcAft>
                <a:spcPts val="0"/>
              </a:spcAft>
              <a:defRPr/>
            </a:pPr>
            <a:r>
              <a:rPr lang="en-US" sz="2400" b="1" dirty="0">
                <a:latin typeface="Arial" panose="020B0604020202020204"/>
                <a:cs typeface="Arial" panose="020B0604020202020204"/>
              </a:rPr>
              <a:t>Step 2:  Parameter settings in key simulation configuration files</a:t>
            </a:r>
            <a:endParaRPr lang="en-US" sz="2400" b="1" dirty="0">
              <a:latin typeface="Arial" panose="020B0604020202020204"/>
              <a:cs typeface="Arial" panose="020B0604020202020204"/>
            </a:endParaRPr>
          </a:p>
        </p:txBody>
      </p:sp>
      <p:sp>
        <p:nvSpPr>
          <p:cNvPr id="3" name="Content Placeholder 2"/>
          <p:cNvSpPr>
            <a:spLocks noGrp="1"/>
          </p:cNvSpPr>
          <p:nvPr>
            <p:ph idx="1"/>
          </p:nvPr>
        </p:nvSpPr>
        <p:spPr>
          <a:xfrm>
            <a:off x="1893857" y="2112523"/>
            <a:ext cx="7996903" cy="2809996"/>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solidFill>
                  <a:srgbClr val="FF0000"/>
                </a:solidFill>
                <a:latin typeface="Arial" panose="020B0604020202020204"/>
                <a:cs typeface="Arial" panose="020B0604020202020204"/>
              </a:rPr>
              <a:t>input_timing.csv</a:t>
            </a:r>
            <a:endParaRPr lang="en-US" sz="2400" dirty="0">
              <a:solidFill>
                <a:srgbClr val="FF0000"/>
              </a:solidFill>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Intersection id </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Timing plan number</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Number of phase</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green duration, movement string and movement direction string of phase</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endParaRPr lang="en-US" sz="2400" dirty="0">
              <a:latin typeface="Arial" panose="020B0604020202020204"/>
              <a:cs typeface="Arial" panose="020B0604020202020204"/>
            </a:endParaRPr>
          </a:p>
        </p:txBody>
      </p:sp>
      <p:sp>
        <p:nvSpPr>
          <p:cNvPr id="13"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6"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7.2 Phase Based Signal Representation Model</a:t>
            </a:r>
            <a:endParaRPr lang="en-US" sz="3200" b="1" dirty="0">
              <a:latin typeface="Arial" panose="020B0604020202020204"/>
              <a:cs typeface="Arial" panose="020B0604020202020204"/>
            </a:endParaRPr>
          </a:p>
        </p:txBody>
      </p:sp>
      <p:graphicFrame>
        <p:nvGraphicFramePr>
          <p:cNvPr id="5" name="表格 4"/>
          <p:cNvGraphicFramePr>
            <a:graphicFrameLocks noGrp="1"/>
          </p:cNvGraphicFramePr>
          <p:nvPr/>
        </p:nvGraphicFramePr>
        <p:xfrm>
          <a:off x="1685539" y="4922519"/>
          <a:ext cx="8820923" cy="1342548"/>
        </p:xfrm>
        <a:graphic>
          <a:graphicData uri="http://schemas.openxmlformats.org/drawingml/2006/table">
            <a:tbl>
              <a:tblPr firstRow="1" firstCol="1" bandRow="1">
                <a:tableStyleId>{5C22544A-7EE6-4342-B048-85BDC9FD1C3A}</a:tableStyleId>
              </a:tblPr>
              <a:tblGrid>
                <a:gridCol w="748014"/>
                <a:gridCol w="626286"/>
                <a:gridCol w="1347837"/>
                <a:gridCol w="889149"/>
                <a:gridCol w="1044397"/>
                <a:gridCol w="1333724"/>
                <a:gridCol w="1273741"/>
                <a:gridCol w="1557775"/>
              </a:tblGrid>
              <a:tr h="268510">
                <a:tc>
                  <a:txBody>
                    <a:bodyPr/>
                    <a:lstStyle/>
                    <a:p>
                      <a:pPr marL="0" algn="l" defTabSz="457200" rtl="0" eaLnBrk="1" latinLnBrk="0" hangingPunct="1">
                        <a:lnSpc>
                          <a:spcPct val="107000"/>
                        </a:lnSpc>
                        <a:spcAft>
                          <a:spcPts val="0"/>
                        </a:spcAft>
                      </a:pPr>
                      <a:r>
                        <a:rPr lang="en-US" sz="1400" kern="1200" dirty="0">
                          <a:solidFill>
                            <a:schemeClr val="tx1"/>
                          </a:solidFill>
                          <a:effectLst/>
                          <a:latin typeface="+mn-lt"/>
                          <a:ea typeface="+mn-ea"/>
                          <a:cs typeface="+mn-cs"/>
                        </a:rPr>
                        <a:t>[Signal]</a:t>
                      </a:r>
                      <a:endParaRPr lang="zh-CN" sz="1400" kern="1200" dirty="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int_id</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dirty="0" err="1">
                          <a:solidFill>
                            <a:schemeClr val="tx1"/>
                          </a:solidFill>
                          <a:effectLst/>
                          <a:latin typeface="+mn-lt"/>
                          <a:ea typeface="+mn-ea"/>
                          <a:cs typeface="+mn-cs"/>
                        </a:rPr>
                        <a:t>timing_plan_no</a:t>
                      </a:r>
                      <a:endParaRPr lang="zh-CN" sz="1400" kern="1200" dirty="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phase_id</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next_phase</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green_duration</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movement_str</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movement_dir_str</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37019">
                <a:tc>
                  <a:txBody>
                    <a:bodyPr/>
                    <a:lstStyle/>
                    <a:p>
                      <a:pPr marL="0" algn="l" defTabSz="457200" rtl="0" eaLnBrk="1" latinLnBrk="0" hangingPunct="1">
                        <a:lnSpc>
                          <a:spcPct val="107000"/>
                        </a:lnSpc>
                        <a:spcAft>
                          <a:spcPts val="0"/>
                        </a:spcAft>
                      </a:pP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dirty="0">
                          <a:solidFill>
                            <a:schemeClr val="tx1"/>
                          </a:solidFill>
                          <a:effectLst/>
                          <a:latin typeface="+mn-lt"/>
                          <a:ea typeface="+mn-ea"/>
                          <a:cs typeface="+mn-cs"/>
                        </a:rPr>
                        <a:t>5</a:t>
                      </a:r>
                      <a:endParaRPr lang="zh-CN" sz="1400" kern="1200" dirty="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1</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1</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2</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dirty="0">
                          <a:solidFill>
                            <a:schemeClr val="tx1"/>
                          </a:solidFill>
                          <a:effectLst/>
                          <a:latin typeface="+mn-lt"/>
                          <a:ea typeface="+mn-ea"/>
                          <a:cs typeface="+mn-cs"/>
                        </a:rPr>
                        <a:t>120</a:t>
                      </a:r>
                      <a:endParaRPr lang="zh-CN" sz="1400" kern="1200" dirty="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1_3_T; 1_2_L; 3_1_T; 3_4_L</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WBT; WBL; EBT; EBL;</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37019">
                <a:tc>
                  <a:txBody>
                    <a:bodyPr/>
                    <a:lstStyle/>
                    <a:p>
                      <a:pPr marL="0" algn="l" defTabSz="457200" rtl="0" eaLnBrk="1" latinLnBrk="0" hangingPunct="1">
                        <a:lnSpc>
                          <a:spcPct val="107000"/>
                        </a:lnSpc>
                        <a:spcAft>
                          <a:spcPts val="0"/>
                        </a:spcAft>
                      </a:pP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5</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1</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2</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1</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dirty="0">
                          <a:solidFill>
                            <a:schemeClr val="tx1"/>
                          </a:solidFill>
                          <a:effectLst/>
                          <a:latin typeface="+mn-lt"/>
                          <a:ea typeface="+mn-ea"/>
                          <a:cs typeface="+mn-cs"/>
                        </a:rPr>
                        <a:t>70</a:t>
                      </a:r>
                      <a:endParaRPr lang="zh-CN" sz="1400" kern="1200" dirty="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a:solidFill>
                            <a:schemeClr val="tx1"/>
                          </a:solidFill>
                          <a:effectLst/>
                          <a:latin typeface="+mn-lt"/>
                          <a:ea typeface="+mn-ea"/>
                          <a:cs typeface="+mn-cs"/>
                        </a:rPr>
                        <a:t>2_4_T; 2_3_L; 4_2_T; 4_1_L</a:t>
                      </a:r>
                      <a:endParaRPr lang="zh-CN" sz="1400" kern="120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457200" rtl="0" eaLnBrk="1" latinLnBrk="0" hangingPunct="1">
                        <a:lnSpc>
                          <a:spcPct val="107000"/>
                        </a:lnSpc>
                        <a:spcAft>
                          <a:spcPts val="0"/>
                        </a:spcAft>
                      </a:pPr>
                      <a:r>
                        <a:rPr lang="en-US" sz="1400" kern="1200" dirty="0">
                          <a:solidFill>
                            <a:schemeClr val="tx1"/>
                          </a:solidFill>
                          <a:effectLst/>
                          <a:latin typeface="+mn-lt"/>
                          <a:ea typeface="+mn-ea"/>
                          <a:cs typeface="+mn-cs"/>
                        </a:rPr>
                        <a:t>SBT; SBL; NBT; NBL; </a:t>
                      </a:r>
                      <a:endParaRPr lang="zh-CN" sz="1400" kern="1200" dirty="0">
                        <a:solidFill>
                          <a:schemeClr val="tx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4" name="图片 3"/>
          <p:cNvPicPr>
            <a:picLocks noChangeAspect="1"/>
          </p:cNvPicPr>
          <p:nvPr/>
        </p:nvPicPr>
        <p:blipFill>
          <a:blip r:embed="rId1"/>
          <a:stretch>
            <a:fillRect/>
          </a:stretch>
        </p:blipFill>
        <p:spPr>
          <a:xfrm>
            <a:off x="5778759" y="1894241"/>
            <a:ext cx="2472224" cy="2019563"/>
          </a:xfrm>
          <a:prstGeom prst="rect">
            <a:avLst/>
          </a:prstGeom>
        </p:spPr>
      </p:pic>
      <p:pic>
        <p:nvPicPr>
          <p:cNvPr id="6" name="图片 5"/>
          <p:cNvPicPr>
            <a:picLocks noChangeAspect="1"/>
          </p:cNvPicPr>
          <p:nvPr/>
        </p:nvPicPr>
        <p:blipFill>
          <a:blip r:embed="rId2"/>
          <a:stretch>
            <a:fillRect/>
          </a:stretch>
        </p:blipFill>
        <p:spPr>
          <a:xfrm>
            <a:off x="8250984" y="2081244"/>
            <a:ext cx="2173203" cy="1879993"/>
          </a:xfrm>
          <a:prstGeom prst="rect">
            <a:avLst/>
          </a:prstGeom>
        </p:spPr>
      </p:pic>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37539" y="1077111"/>
            <a:ext cx="8262124" cy="1035413"/>
          </a:xfrm>
        </p:spPr>
        <p:txBody>
          <a:bodyPr/>
          <a:lstStyle/>
          <a:p>
            <a:pPr algn="l" fontAlgn="auto">
              <a:spcAft>
                <a:spcPts val="0"/>
              </a:spcAft>
              <a:defRPr/>
            </a:pPr>
            <a:r>
              <a:rPr lang="en-US" sz="2400" b="1" dirty="0">
                <a:latin typeface="Arial" panose="020B0604020202020204"/>
                <a:cs typeface="Arial" panose="020B0604020202020204"/>
              </a:rPr>
              <a:t>Step 3:</a:t>
            </a:r>
            <a:r>
              <a:rPr lang="en-US" altLang="zh-CN" sz="2400" dirty="0">
                <a:latin typeface="Arial" panose="020B0604020202020204"/>
                <a:cs typeface="Arial" panose="020B0604020202020204"/>
              </a:rPr>
              <a:t> generate the </a:t>
            </a:r>
            <a:r>
              <a:rPr lang="en-US" altLang="zh-CN" sz="2400" dirty="0">
                <a:solidFill>
                  <a:srgbClr val="FF0000"/>
                </a:solidFill>
                <a:latin typeface="Arial" panose="020B0604020202020204"/>
                <a:cs typeface="Arial" panose="020B0604020202020204"/>
              </a:rPr>
              <a:t>input_timing_status.csv file </a:t>
            </a:r>
            <a:r>
              <a:rPr lang="en-US" altLang="zh-CN" sz="2400" dirty="0">
                <a:latin typeface="Arial" panose="020B0604020202020204"/>
                <a:cs typeface="Arial" panose="020B0604020202020204"/>
              </a:rPr>
              <a:t>with </a:t>
            </a:r>
            <a:r>
              <a:rPr lang="en-US" altLang="zh-CN" sz="2400" dirty="0">
                <a:solidFill>
                  <a:srgbClr val="FF0000"/>
                </a:solidFill>
                <a:latin typeface="Arial" panose="020B0604020202020204"/>
                <a:cs typeface="Arial" panose="020B0604020202020204"/>
              </a:rPr>
              <a:t>timing_generator.exe </a:t>
            </a:r>
            <a:br>
              <a:rPr lang="en-US" altLang="zh-CN" sz="2400" dirty="0">
                <a:solidFill>
                  <a:srgbClr val="FF0000"/>
                </a:solidFill>
                <a:latin typeface="Arial" panose="020B0604020202020204"/>
                <a:cs typeface="Arial" panose="020B0604020202020204"/>
              </a:rPr>
            </a:br>
            <a:endParaRPr lang="en-US" sz="2400" dirty="0">
              <a:latin typeface="Arial" panose="020B0604020202020204"/>
              <a:cs typeface="Arial" panose="020B0604020202020204"/>
            </a:endParaRPr>
          </a:p>
        </p:txBody>
      </p:sp>
      <p:sp>
        <p:nvSpPr>
          <p:cNvPr id="3" name="Content Placeholder 2"/>
          <p:cNvSpPr>
            <a:spLocks noGrp="1"/>
          </p:cNvSpPr>
          <p:nvPr>
            <p:ph idx="1"/>
          </p:nvPr>
        </p:nvSpPr>
        <p:spPr>
          <a:xfrm>
            <a:off x="1737540" y="2353024"/>
            <a:ext cx="7996903" cy="1484117"/>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Required files include input_timing.csv file and input_signal_timing_plan.csv file</a:t>
            </a:r>
            <a:endParaRPr lang="en-US" sz="2400" dirty="0">
              <a:latin typeface="Arial" panose="020B0604020202020204"/>
              <a:cs typeface="Arial" panose="020B0604020202020204"/>
            </a:endParaRPr>
          </a:p>
        </p:txBody>
      </p:sp>
      <p:sp>
        <p:nvSpPr>
          <p:cNvPr id="13"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6"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7.2 Phase Based Signal Representation Model</a:t>
            </a:r>
            <a:endParaRPr lang="en-US" sz="3200" b="1" dirty="0">
              <a:latin typeface="Arial" panose="020B0604020202020204"/>
              <a:cs typeface="Arial" panose="020B0604020202020204"/>
            </a:endParaRPr>
          </a:p>
        </p:txBody>
      </p:sp>
      <p:graphicFrame>
        <p:nvGraphicFramePr>
          <p:cNvPr id="4" name="表格 3"/>
          <p:cNvGraphicFramePr>
            <a:graphicFrameLocks noGrp="1"/>
          </p:cNvGraphicFramePr>
          <p:nvPr/>
        </p:nvGraphicFramePr>
        <p:xfrm>
          <a:off x="1893857" y="3251765"/>
          <a:ext cx="8664607" cy="1369698"/>
        </p:xfrm>
        <a:graphic>
          <a:graphicData uri="http://schemas.openxmlformats.org/drawingml/2006/table">
            <a:tbl>
              <a:tblPr firstRow="1" firstCol="1" bandRow="1">
                <a:tableStyleId>{5C22544A-7EE6-4342-B048-85BDC9FD1C3A}</a:tableStyleId>
              </a:tblPr>
              <a:tblGrid>
                <a:gridCol w="1237801"/>
                <a:gridCol w="1486066"/>
                <a:gridCol w="1524000"/>
                <a:gridCol w="1173480"/>
                <a:gridCol w="1280160"/>
                <a:gridCol w="1066800"/>
                <a:gridCol w="896300"/>
              </a:tblGrid>
              <a:tr h="182880">
                <a:tc>
                  <a:txBody>
                    <a:bodyPr/>
                    <a:lstStyle/>
                    <a:p>
                      <a:pPr>
                        <a:lnSpc>
                          <a:spcPct val="107000"/>
                        </a:lnSpc>
                        <a:spcAft>
                          <a:spcPts val="0"/>
                        </a:spcAft>
                      </a:pPr>
                      <a:r>
                        <a:rPr lang="en-US" sz="1400" dirty="0" err="1">
                          <a:solidFill>
                            <a:schemeClr val="tx1"/>
                          </a:solidFill>
                          <a:effectLst/>
                        </a:rPr>
                        <a:t>movement_str</a:t>
                      </a:r>
                      <a:endParaRPr lang="zh-CN" sz="1400" dirty="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dirty="0" err="1">
                          <a:solidFill>
                            <a:schemeClr val="tx1"/>
                          </a:solidFill>
                          <a:effectLst/>
                        </a:rPr>
                        <a:t>start_time_in_sec</a:t>
                      </a:r>
                      <a:endParaRPr lang="zh-CN" sz="1400" dirty="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dirty="0" err="1">
                          <a:solidFill>
                            <a:schemeClr val="tx1"/>
                          </a:solidFill>
                          <a:effectLst/>
                        </a:rPr>
                        <a:t>end_time_in_sec</a:t>
                      </a:r>
                      <a:endParaRPr lang="zh-CN" sz="1400" dirty="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signal_status</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from_node_id</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to_node_id</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turn_type</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82880">
                <a:tc>
                  <a:txBody>
                    <a:bodyPr/>
                    <a:lstStyle/>
                    <a:p>
                      <a:pPr>
                        <a:lnSpc>
                          <a:spcPct val="107000"/>
                        </a:lnSpc>
                        <a:spcAft>
                          <a:spcPts val="0"/>
                        </a:spcAft>
                      </a:pPr>
                      <a:r>
                        <a:rPr lang="en-US" sz="1400">
                          <a:solidFill>
                            <a:schemeClr val="tx1"/>
                          </a:solidFill>
                          <a:effectLst/>
                        </a:rPr>
                        <a:t>1_3_T</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dirty="0">
                          <a:solidFill>
                            <a:schemeClr val="tx1"/>
                          </a:solidFill>
                          <a:effectLst/>
                        </a:rPr>
                        <a:t>0</a:t>
                      </a:r>
                      <a:endParaRPr lang="zh-CN" sz="1400" dirty="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119</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1</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dirty="0">
                          <a:solidFill>
                            <a:schemeClr val="tx1"/>
                          </a:solidFill>
                          <a:effectLst/>
                        </a:rPr>
                        <a:t>1</a:t>
                      </a:r>
                      <a:endParaRPr lang="zh-CN" sz="1400" dirty="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5</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T</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82880">
                <a:tc>
                  <a:txBody>
                    <a:bodyPr/>
                    <a:lstStyle/>
                    <a:p>
                      <a:pPr>
                        <a:lnSpc>
                          <a:spcPct val="107000"/>
                        </a:lnSpc>
                        <a:spcAft>
                          <a:spcPts val="0"/>
                        </a:spcAft>
                      </a:pPr>
                      <a:r>
                        <a:rPr lang="en-US" sz="1400">
                          <a:solidFill>
                            <a:schemeClr val="tx1"/>
                          </a:solidFill>
                          <a:effectLst/>
                        </a:rPr>
                        <a:t>1_2_L</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dirty="0">
                          <a:solidFill>
                            <a:schemeClr val="tx1"/>
                          </a:solidFill>
                          <a:effectLst/>
                        </a:rPr>
                        <a:t>0</a:t>
                      </a:r>
                      <a:endParaRPr lang="zh-CN" sz="1400" dirty="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119</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1</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1</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5</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L</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82880">
                <a:tc>
                  <a:txBody>
                    <a:bodyPr/>
                    <a:lstStyle/>
                    <a:p>
                      <a:pPr>
                        <a:lnSpc>
                          <a:spcPct val="107000"/>
                        </a:lnSpc>
                        <a:spcAft>
                          <a:spcPts val="0"/>
                        </a:spcAft>
                      </a:pPr>
                      <a:r>
                        <a:rPr lang="en-US" sz="1400">
                          <a:solidFill>
                            <a:schemeClr val="tx1"/>
                          </a:solidFill>
                          <a:effectLst/>
                        </a:rPr>
                        <a:t>3_1_T</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0</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dirty="0">
                          <a:solidFill>
                            <a:schemeClr val="tx1"/>
                          </a:solidFill>
                          <a:effectLst/>
                        </a:rPr>
                        <a:t>119</a:t>
                      </a:r>
                      <a:endParaRPr lang="zh-CN" sz="1400" dirty="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1</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3</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5</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T</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82880">
                <a:tc>
                  <a:txBody>
                    <a:bodyPr/>
                    <a:lstStyle/>
                    <a:p>
                      <a:pPr>
                        <a:lnSpc>
                          <a:spcPct val="107000"/>
                        </a:lnSpc>
                        <a:spcAft>
                          <a:spcPts val="0"/>
                        </a:spcAft>
                      </a:pPr>
                      <a:r>
                        <a:rPr lang="en-US" sz="1400">
                          <a:solidFill>
                            <a:schemeClr val="tx1"/>
                          </a:solidFill>
                          <a:effectLst/>
                        </a:rPr>
                        <a:t>3_4_L</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0</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dirty="0">
                          <a:solidFill>
                            <a:schemeClr val="tx1"/>
                          </a:solidFill>
                          <a:effectLst/>
                        </a:rPr>
                        <a:t>119</a:t>
                      </a:r>
                      <a:endParaRPr lang="zh-CN" sz="1400" dirty="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1</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3</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5</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L</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82880">
                <a:tc>
                  <a:txBody>
                    <a:bodyPr/>
                    <a:lstStyle/>
                    <a:p>
                      <a:pPr>
                        <a:lnSpc>
                          <a:spcPct val="107000"/>
                        </a:lnSpc>
                        <a:spcAft>
                          <a:spcPts val="0"/>
                        </a:spcAft>
                      </a:pPr>
                      <a:r>
                        <a:rPr lang="en-US" sz="1400" dirty="0">
                          <a:solidFill>
                            <a:schemeClr val="tx1"/>
                          </a:solidFill>
                          <a:effectLst/>
                        </a:rPr>
                        <a:t>…</a:t>
                      </a:r>
                      <a:endParaRPr lang="zh-CN" sz="1400" dirty="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dirty="0">
                          <a:solidFill>
                            <a:schemeClr val="tx1"/>
                          </a:solidFill>
                          <a:effectLst/>
                        </a:rPr>
                        <a:t>…</a:t>
                      </a:r>
                      <a:endParaRPr lang="zh-CN" sz="1400" dirty="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5" name="图片 4"/>
          <p:cNvPicPr>
            <a:picLocks noChangeAspect="1"/>
          </p:cNvPicPr>
          <p:nvPr/>
        </p:nvPicPr>
        <p:blipFill>
          <a:blip r:embed="rId1"/>
          <a:stretch>
            <a:fillRect/>
          </a:stretch>
        </p:blipFill>
        <p:spPr>
          <a:xfrm>
            <a:off x="1854553" y="4735882"/>
            <a:ext cx="8676881" cy="1618265"/>
          </a:xfrm>
          <a:prstGeom prst="rect">
            <a:avLst/>
          </a:prstGeom>
        </p:spPr>
      </p:pic>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039481"/>
            <a:ext cx="88209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Step 3: NEXTA GUI instruction</a:t>
            </a:r>
            <a:endParaRPr lang="en-US" sz="2400" b="1" dirty="0">
              <a:latin typeface="Arial" panose="020B0604020202020204"/>
              <a:cs typeface="Arial" panose="020B0604020202020204"/>
            </a:endParaRPr>
          </a:p>
        </p:txBody>
      </p:sp>
      <p:sp>
        <p:nvSpPr>
          <p:cNvPr id="9" name="Content Placeholder 2"/>
          <p:cNvSpPr>
            <a:spLocks noGrp="1"/>
          </p:cNvSpPr>
          <p:nvPr>
            <p:ph idx="1"/>
          </p:nvPr>
        </p:nvSpPr>
        <p:spPr>
          <a:xfrm>
            <a:off x="1884189" y="1923462"/>
            <a:ext cx="8674275" cy="1825579"/>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Load the example project</a:t>
            </a:r>
            <a:endParaRPr lang="en-US" altLang="zh-CN"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Choose the Movement layer -&gt; right click the intersection node -&gt; View Movement Properties for Selected Node.</a:t>
            </a:r>
            <a:endParaRPr lang="en-US" altLang="zh-CN" sz="2400" dirty="0">
              <a:latin typeface="Arial" panose="020B0604020202020204"/>
              <a:cs typeface="Arial" panose="020B0604020202020204"/>
            </a:endParaRPr>
          </a:p>
        </p:txBody>
      </p:sp>
      <p:sp>
        <p:nvSpPr>
          <p:cNvPr id="8"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7.2 Phase Based Signal Representation Model</a:t>
            </a:r>
            <a:endParaRPr lang="en-US" sz="3200" b="1" dirty="0">
              <a:latin typeface="Arial" panose="020B0604020202020204"/>
              <a:cs typeface="Arial" panose="020B0604020202020204"/>
            </a:endParaRPr>
          </a:p>
        </p:txBody>
      </p:sp>
      <p:pic>
        <p:nvPicPr>
          <p:cNvPr id="6" name="图片 5"/>
          <p:cNvPicPr/>
          <p:nvPr/>
        </p:nvPicPr>
        <p:blipFill rotWithShape="1">
          <a:blip r:embed="rId1" cstate="print">
            <a:extLst>
              <a:ext uri="{28A0092B-C50C-407E-A947-70E740481C1C}">
                <a14:useLocalDpi xmlns:a14="http://schemas.microsoft.com/office/drawing/2010/main" val="0"/>
              </a:ext>
            </a:extLst>
          </a:blip>
          <a:srcRect b="5378"/>
          <a:stretch>
            <a:fillRect/>
          </a:stretch>
        </p:blipFill>
        <p:spPr bwMode="auto">
          <a:xfrm>
            <a:off x="2579688" y="3144203"/>
            <a:ext cx="6366193" cy="3389809"/>
          </a:xfrm>
          <a:prstGeom prst="rect">
            <a:avLst/>
          </a:prstGeom>
          <a:noFill/>
          <a:ln>
            <a:noFill/>
          </a:ln>
        </p:spPr>
      </p:pic>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039481"/>
            <a:ext cx="88209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Step 3: NEXTA GUI instruction</a:t>
            </a:r>
            <a:endParaRPr lang="en-US" sz="2400" b="1" dirty="0">
              <a:latin typeface="Arial" panose="020B0604020202020204"/>
              <a:cs typeface="Arial" panose="020B0604020202020204"/>
            </a:endParaRPr>
          </a:p>
        </p:txBody>
      </p:sp>
      <p:sp>
        <p:nvSpPr>
          <p:cNvPr id="9" name="Content Placeholder 2"/>
          <p:cNvSpPr>
            <a:spLocks noGrp="1"/>
          </p:cNvSpPr>
          <p:nvPr>
            <p:ph idx="1"/>
          </p:nvPr>
        </p:nvSpPr>
        <p:spPr>
          <a:xfrm>
            <a:off x="1884189" y="1923462"/>
            <a:ext cx="8674275" cy="1139779"/>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If this section has the phase plan before, thus we could display them in NEXTA.</a:t>
            </a:r>
            <a:endParaRPr lang="en-US" altLang="zh-CN" sz="2400" dirty="0">
              <a:latin typeface="Arial" panose="020B0604020202020204"/>
              <a:cs typeface="Arial" panose="020B0604020202020204"/>
            </a:endParaRPr>
          </a:p>
        </p:txBody>
      </p:sp>
      <p:sp>
        <p:nvSpPr>
          <p:cNvPr id="8"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7.2 Phase Based Signal Representation Model</a:t>
            </a:r>
            <a:endParaRPr lang="en-US" sz="3200" b="1" dirty="0">
              <a:latin typeface="Arial" panose="020B0604020202020204"/>
              <a:cs typeface="Arial" panose="020B0604020202020204"/>
            </a:endParaRPr>
          </a:p>
        </p:txBody>
      </p:sp>
      <p:pic>
        <p:nvPicPr>
          <p:cNvPr id="11" name="图片 10"/>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75896" y="3034124"/>
            <a:ext cx="5744210" cy="3449227"/>
          </a:xfrm>
          <a:prstGeom prst="rect">
            <a:avLst/>
          </a:prstGeom>
          <a:noFill/>
          <a:ln>
            <a:noFill/>
          </a:ln>
        </p:spPr>
      </p:pic>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039481"/>
            <a:ext cx="88209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Step 4: </a:t>
            </a:r>
            <a:r>
              <a:rPr lang="en-US" altLang="zh-CN" sz="2400" b="1" dirty="0">
                <a:latin typeface="Arial" panose="020B0604020202020204"/>
                <a:cs typeface="Arial" panose="020B0604020202020204"/>
              </a:rPr>
              <a:t>Add/delete a phase in current phase</a:t>
            </a:r>
            <a:endParaRPr lang="en-US" sz="2400" b="1" dirty="0">
              <a:latin typeface="Arial" panose="020B0604020202020204"/>
              <a:cs typeface="Arial" panose="020B0604020202020204"/>
            </a:endParaRPr>
          </a:p>
        </p:txBody>
      </p:sp>
      <p:sp>
        <p:nvSpPr>
          <p:cNvPr id="9" name="Content Placeholder 2"/>
          <p:cNvSpPr>
            <a:spLocks noGrp="1"/>
          </p:cNvSpPr>
          <p:nvPr>
            <p:ph idx="1"/>
          </p:nvPr>
        </p:nvSpPr>
        <p:spPr>
          <a:xfrm>
            <a:off x="1884189" y="1923462"/>
            <a:ext cx="8674275" cy="1505538"/>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Add/delete a phase in current phase:</a:t>
            </a:r>
            <a:endParaRPr lang="en-US" altLang="zh-CN"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Check the box before Movement-Phasing Edit Mode</a:t>
            </a:r>
            <a:endParaRPr lang="en-US" altLang="zh-CN"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Double click the phase that you want to add/delete</a:t>
            </a:r>
            <a:endParaRPr lang="en-US" altLang="zh-CN" sz="2400" dirty="0">
              <a:latin typeface="Arial" panose="020B0604020202020204"/>
              <a:cs typeface="Arial" panose="020B0604020202020204"/>
            </a:endParaRPr>
          </a:p>
        </p:txBody>
      </p:sp>
      <p:sp>
        <p:nvSpPr>
          <p:cNvPr id="8"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7.2 Phase Based Signal Representation Model</a:t>
            </a:r>
            <a:endParaRPr lang="en-US" sz="3200" b="1" dirty="0">
              <a:latin typeface="Arial" panose="020B0604020202020204"/>
              <a:cs typeface="Arial" panose="020B0604020202020204"/>
            </a:endParaRPr>
          </a:p>
        </p:txBody>
      </p:sp>
      <p:pic>
        <p:nvPicPr>
          <p:cNvPr id="12" name="图片 1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75463" y="3292058"/>
            <a:ext cx="5345077" cy="3328234"/>
          </a:xfrm>
          <a:prstGeom prst="rect">
            <a:avLst/>
          </a:prstGeom>
          <a:noFill/>
          <a:ln>
            <a:noFill/>
          </a:ln>
        </p:spPr>
      </p:pic>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039481"/>
            <a:ext cx="88209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4: Add/delete a phase in current phase</a:t>
            </a:r>
            <a:endParaRPr lang="en-US" altLang="zh-CN" sz="2400" b="1" dirty="0">
              <a:latin typeface="Arial" panose="020B0604020202020204"/>
              <a:cs typeface="Arial" panose="020B0604020202020204"/>
            </a:endParaRPr>
          </a:p>
        </p:txBody>
      </p:sp>
      <p:sp>
        <p:nvSpPr>
          <p:cNvPr id="9" name="Content Placeholder 2"/>
          <p:cNvSpPr>
            <a:spLocks noGrp="1"/>
          </p:cNvSpPr>
          <p:nvPr>
            <p:ph idx="1"/>
          </p:nvPr>
        </p:nvSpPr>
        <p:spPr>
          <a:xfrm>
            <a:off x="1884189" y="1923462"/>
            <a:ext cx="8674275" cy="2343739"/>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then the corresponding </a:t>
            </a:r>
            <a:r>
              <a:rPr lang="en-US" altLang="zh-CN" sz="2400" dirty="0" err="1">
                <a:latin typeface="Arial" panose="020B0604020202020204"/>
                <a:cs typeface="Arial" panose="020B0604020202020204"/>
              </a:rPr>
              <a:t>movement_str</a:t>
            </a:r>
            <a:r>
              <a:rPr lang="en-US" altLang="zh-CN" sz="2400" dirty="0">
                <a:latin typeface="Arial" panose="020B0604020202020204"/>
                <a:cs typeface="Arial" panose="020B0604020202020204"/>
              </a:rPr>
              <a:t> will be changed in the table below</a:t>
            </a:r>
            <a:endParaRPr lang="en-US" altLang="zh-CN"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Click save timing file button, the </a:t>
            </a:r>
            <a:r>
              <a:rPr lang="en-US" altLang="zh-CN" sz="2400" dirty="0" err="1">
                <a:latin typeface="Arial" panose="020B0604020202020204"/>
                <a:cs typeface="Arial" panose="020B0604020202020204"/>
              </a:rPr>
              <a:t>input_timing</a:t>
            </a:r>
            <a:r>
              <a:rPr lang="en-US" altLang="zh-CN" sz="2400" dirty="0">
                <a:latin typeface="Arial" panose="020B0604020202020204"/>
                <a:cs typeface="Arial" panose="020B0604020202020204"/>
              </a:rPr>
              <a:t> file will be updated in the folder.</a:t>
            </a:r>
            <a:endParaRPr lang="en-US" altLang="zh-CN" sz="2400" dirty="0">
              <a:latin typeface="Arial" panose="020B0604020202020204"/>
              <a:cs typeface="Arial" panose="020B0604020202020204"/>
            </a:endParaRPr>
          </a:p>
        </p:txBody>
      </p:sp>
      <p:sp>
        <p:nvSpPr>
          <p:cNvPr id="8"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7.2 Phase Based Signal Representation Model</a:t>
            </a:r>
            <a:endParaRPr lang="en-US" sz="3200" b="1" dirty="0">
              <a:latin typeface="Arial" panose="020B0604020202020204"/>
              <a:cs typeface="Arial" panose="020B0604020202020204"/>
            </a:endParaRPr>
          </a:p>
        </p:txBody>
      </p:sp>
      <p:pic>
        <p:nvPicPr>
          <p:cNvPr id="12" name="图片 1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95226" y="3587890"/>
            <a:ext cx="4754724" cy="2895460"/>
          </a:xfrm>
          <a:prstGeom prst="rect">
            <a:avLst/>
          </a:prstGeom>
          <a:noFill/>
          <a:ln>
            <a:noFill/>
          </a:ln>
        </p:spPr>
      </p:pic>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9" name="Content Placeholder 2"/>
          <p:cNvSpPr>
            <a:spLocks noGrp="1"/>
          </p:cNvSpPr>
          <p:nvPr>
            <p:ph idx="1"/>
          </p:nvPr>
        </p:nvSpPr>
        <p:spPr>
          <a:xfrm>
            <a:off x="1884189" y="1923462"/>
            <a:ext cx="8674275" cy="1840819"/>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altLang="zh-CN" sz="2400" dirty="0">
                <a:solidFill>
                  <a:srgbClr val="FF0000"/>
                </a:solidFill>
                <a:latin typeface="Arial" panose="020B0604020202020204"/>
                <a:cs typeface="Arial" panose="020B0604020202020204"/>
              </a:rPr>
              <a:t>Input_scenario_setting.csv</a:t>
            </a:r>
            <a:endParaRPr lang="en-US" altLang="zh-CN" sz="2400" dirty="0">
              <a:solidFill>
                <a:srgbClr val="FF0000"/>
              </a:solidFill>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Set traffic flow model to “2 -&gt; Spatial Queue Model”</a:t>
            </a:r>
            <a:endParaRPr lang="en-US" altLang="zh-CN"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Set signal representation model to “2 -&gt; phase based signal”</a:t>
            </a:r>
            <a:endParaRPr lang="en-US" altLang="zh-CN"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endParaRPr lang="en-US" altLang="zh-CN" sz="2400" dirty="0">
              <a:solidFill>
                <a:srgbClr val="FF0000"/>
              </a:solidFill>
              <a:latin typeface="Arial" panose="020B0604020202020204"/>
              <a:cs typeface="Arial" panose="020B0604020202020204"/>
            </a:endParaRPr>
          </a:p>
        </p:txBody>
      </p:sp>
      <p:sp>
        <p:nvSpPr>
          <p:cNvPr id="8"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7.2 Phase Based Signal Representation Model</a:t>
            </a:r>
            <a:endParaRPr lang="en-US" sz="3200" b="1" dirty="0">
              <a:latin typeface="Arial" panose="020B0604020202020204"/>
              <a:cs typeface="Arial" panose="020B0604020202020204"/>
            </a:endParaRPr>
          </a:p>
        </p:txBody>
      </p:sp>
      <p:sp>
        <p:nvSpPr>
          <p:cNvPr id="11" name="Title 1"/>
          <p:cNvSpPr txBox="1"/>
          <p:nvPr/>
        </p:nvSpPr>
        <p:spPr bwMode="auto">
          <a:xfrm>
            <a:off x="1737539" y="1046005"/>
            <a:ext cx="88209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Step 5: Run Simulation and Perform Analysis</a:t>
            </a:r>
            <a:endParaRPr lang="en-US" sz="2400" b="1" dirty="0">
              <a:latin typeface="Arial" panose="020B0604020202020204"/>
              <a:cs typeface="Arial" panose="020B0604020202020204"/>
            </a:endParaRPr>
          </a:p>
        </p:txBody>
      </p:sp>
      <p:pic>
        <p:nvPicPr>
          <p:cNvPr id="3" name="图片 2"/>
          <p:cNvPicPr>
            <a:picLocks noChangeAspect="1"/>
          </p:cNvPicPr>
          <p:nvPr/>
        </p:nvPicPr>
        <p:blipFill>
          <a:blip r:embed="rId1"/>
          <a:stretch>
            <a:fillRect/>
          </a:stretch>
        </p:blipFill>
        <p:spPr>
          <a:xfrm>
            <a:off x="1814668" y="3352800"/>
            <a:ext cx="8666667" cy="2619048"/>
          </a:xfrm>
          <a:prstGeom prst="rect">
            <a:avLst/>
          </a:prstGeom>
        </p:spPr>
      </p:pic>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9" name="Content Placeholder 2"/>
          <p:cNvSpPr>
            <a:spLocks noGrp="1"/>
          </p:cNvSpPr>
          <p:nvPr>
            <p:ph idx="1"/>
          </p:nvPr>
        </p:nvSpPr>
        <p:spPr>
          <a:xfrm>
            <a:off x="1884189" y="1923462"/>
            <a:ext cx="7804098" cy="819739"/>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The results look like this:</a:t>
            </a:r>
            <a:endParaRPr lang="en-US" altLang="zh-CN"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endParaRPr lang="en-US" altLang="zh-CN" sz="2400" dirty="0">
              <a:solidFill>
                <a:srgbClr val="FF0000"/>
              </a:solidFill>
              <a:latin typeface="Arial" panose="020B0604020202020204"/>
              <a:cs typeface="Arial" panose="020B0604020202020204"/>
            </a:endParaRPr>
          </a:p>
        </p:txBody>
      </p:sp>
      <p:sp>
        <p:nvSpPr>
          <p:cNvPr id="8"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7.2 Phase Based Signal Representation Model</a:t>
            </a:r>
            <a:endParaRPr lang="en-US" sz="3200" b="1" dirty="0">
              <a:latin typeface="Arial" panose="020B0604020202020204"/>
              <a:cs typeface="Arial" panose="020B0604020202020204"/>
            </a:endParaRPr>
          </a:p>
        </p:txBody>
      </p:sp>
      <p:sp>
        <p:nvSpPr>
          <p:cNvPr id="11" name="Title 1"/>
          <p:cNvSpPr txBox="1"/>
          <p:nvPr/>
        </p:nvSpPr>
        <p:spPr bwMode="auto">
          <a:xfrm>
            <a:off x="1737539" y="1046005"/>
            <a:ext cx="88209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Step 5: Run Simulation and Perform Analysis</a:t>
            </a:r>
            <a:endParaRPr lang="en-US" sz="2400" b="1" dirty="0">
              <a:latin typeface="Arial" panose="020B0604020202020204"/>
              <a:cs typeface="Arial" panose="020B0604020202020204"/>
            </a:endParaRPr>
          </a:p>
        </p:txBody>
      </p:sp>
      <p:pic>
        <p:nvPicPr>
          <p:cNvPr id="2" name="图片 1"/>
          <p:cNvPicPr>
            <a:picLocks noChangeAspect="1"/>
          </p:cNvPicPr>
          <p:nvPr/>
        </p:nvPicPr>
        <p:blipFill>
          <a:blip r:embed="rId1"/>
          <a:stretch>
            <a:fillRect/>
          </a:stretch>
        </p:blipFill>
        <p:spPr>
          <a:xfrm>
            <a:off x="2038902" y="2654563"/>
            <a:ext cx="7257498" cy="3283542"/>
          </a:xfrm>
          <a:prstGeom prst="rect">
            <a:avLst/>
          </a:prstGeom>
        </p:spPr>
      </p:pic>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8" name="Title 1"/>
          <p:cNvSpPr txBox="1"/>
          <p:nvPr/>
        </p:nvSpPr>
        <p:spPr bwMode="auto">
          <a:xfrm>
            <a:off x="1701282" y="33801"/>
            <a:ext cx="2379307" cy="2827175"/>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7.3 Importing data from </a:t>
            </a:r>
            <a:r>
              <a:rPr lang="en-US" sz="3200" b="1" dirty="0" err="1">
                <a:latin typeface="Arial" panose="020B0604020202020204"/>
                <a:cs typeface="Arial" panose="020B0604020202020204"/>
              </a:rPr>
              <a:t>synchro</a:t>
            </a:r>
            <a:r>
              <a:rPr lang="en-US" sz="3200" b="1" dirty="0">
                <a:latin typeface="Arial" panose="020B0604020202020204"/>
                <a:cs typeface="Arial" panose="020B0604020202020204"/>
              </a:rPr>
              <a:t> to </a:t>
            </a:r>
            <a:r>
              <a:rPr lang="en-US" sz="3200" b="1" dirty="0" err="1">
                <a:latin typeface="Arial" panose="020B0604020202020204"/>
                <a:cs typeface="Arial" panose="020B0604020202020204"/>
              </a:rPr>
              <a:t>DTALite</a:t>
            </a:r>
            <a:endParaRPr lang="en-US" sz="3200" b="1" dirty="0">
              <a:latin typeface="Arial" panose="020B0604020202020204"/>
              <a:cs typeface="Arial" panose="020B0604020202020204"/>
            </a:endParaRPr>
          </a:p>
        </p:txBody>
      </p:sp>
      <p:pic>
        <p:nvPicPr>
          <p:cNvPr id="11" name="图片 10"/>
          <p:cNvPicPr>
            <a:picLocks noChangeAspect="1"/>
          </p:cNvPicPr>
          <p:nvPr/>
        </p:nvPicPr>
        <p:blipFill>
          <a:blip r:embed="rId1"/>
          <a:stretch>
            <a:fillRect/>
          </a:stretch>
        </p:blipFill>
        <p:spPr>
          <a:xfrm>
            <a:off x="3705537" y="-9525"/>
            <a:ext cx="6238142" cy="68580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4294967295"/>
          </p:nvPr>
        </p:nvSpPr>
        <p:spPr>
          <a:xfrm>
            <a:off x="2136648" y="6356350"/>
            <a:ext cx="1981200" cy="365760"/>
          </a:xfrm>
          <a:prstGeom prst="rect">
            <a:avLst/>
          </a:prstGeom>
        </p:spPr>
        <p:txBody>
          <a:bodyPr/>
          <a:lstStyle/>
          <a:p>
            <a:fld id="{7B018F59-5E9B-4438-A708-5911B454C624}" type="slidenum">
              <a:rPr lang="en-US" smtClean="0"/>
            </a:fld>
            <a:endParaRPr lang="en-US"/>
          </a:p>
        </p:txBody>
      </p:sp>
      <p:sp>
        <p:nvSpPr>
          <p:cNvPr id="4" name="Content Placeholder 3"/>
          <p:cNvSpPr>
            <a:spLocks noGrp="1"/>
          </p:cNvSpPr>
          <p:nvPr>
            <p:ph sz="quarter" idx="1"/>
          </p:nvPr>
        </p:nvSpPr>
        <p:spPr/>
        <p:txBody>
          <a:bodyPr/>
          <a:lstStyle/>
          <a:p>
            <a:endParaRPr lang="en-US"/>
          </a:p>
        </p:txBody>
      </p:sp>
      <p:pic>
        <p:nvPicPr>
          <p:cNvPr id="5" name="Picture 2"/>
          <p:cNvPicPr>
            <a:picLocks noChangeAspect="1" noChangeArrowheads="1"/>
          </p:cNvPicPr>
          <p:nvPr/>
        </p:nvPicPr>
        <p:blipFill>
          <a:blip r:embed="rId1" cstate="print"/>
          <a:srcRect/>
          <a:stretch>
            <a:fillRect/>
          </a:stretch>
        </p:blipFill>
        <p:spPr bwMode="auto">
          <a:xfrm>
            <a:off x="1524001" y="457200"/>
            <a:ext cx="8932229" cy="3200400"/>
          </a:xfrm>
          <a:prstGeom prst="rect">
            <a:avLst/>
          </a:prstGeom>
          <a:noFill/>
          <a:ln w="9525">
            <a:noFill/>
            <a:miter lim="800000"/>
            <a:headEnd/>
            <a:tailEnd/>
          </a:ln>
        </p:spPr>
      </p:pic>
      <p:pic>
        <p:nvPicPr>
          <p:cNvPr id="6" name="Picture 3"/>
          <p:cNvPicPr>
            <a:picLocks noChangeAspect="1" noChangeArrowheads="1"/>
          </p:cNvPicPr>
          <p:nvPr/>
        </p:nvPicPr>
        <p:blipFill>
          <a:blip r:embed="rId2" cstate="email"/>
          <a:srcRect/>
          <a:stretch>
            <a:fillRect/>
          </a:stretch>
        </p:blipFill>
        <p:spPr bwMode="auto">
          <a:xfrm>
            <a:off x="1524000" y="4042816"/>
            <a:ext cx="3366902" cy="1853742"/>
          </a:xfrm>
          <a:prstGeom prst="rect">
            <a:avLst/>
          </a:prstGeom>
          <a:noFill/>
          <a:ln w="9525">
            <a:noFill/>
            <a:miter lim="800000"/>
            <a:headEnd/>
            <a:tailEnd/>
          </a:ln>
        </p:spPr>
      </p:pic>
      <p:pic>
        <p:nvPicPr>
          <p:cNvPr id="7" name="Picture 2"/>
          <p:cNvPicPr>
            <a:picLocks noChangeAspect="1" noChangeArrowheads="1"/>
          </p:cNvPicPr>
          <p:nvPr/>
        </p:nvPicPr>
        <p:blipFill>
          <a:blip r:embed="rId3" cstate="email"/>
          <a:srcRect/>
          <a:stretch>
            <a:fillRect/>
          </a:stretch>
        </p:blipFill>
        <p:spPr bwMode="auto">
          <a:xfrm>
            <a:off x="3505201" y="3809668"/>
            <a:ext cx="3112103" cy="2340429"/>
          </a:xfrm>
          <a:prstGeom prst="rect">
            <a:avLst/>
          </a:prstGeom>
          <a:noFill/>
          <a:ln w="9525">
            <a:noFill/>
            <a:miter lim="800000"/>
            <a:headEnd/>
            <a:tailEnd/>
          </a:ln>
        </p:spPr>
      </p:pic>
      <p:pic>
        <p:nvPicPr>
          <p:cNvPr id="8" name="Picture 3"/>
          <p:cNvPicPr>
            <a:picLocks noChangeAspect="1" noChangeArrowheads="1"/>
          </p:cNvPicPr>
          <p:nvPr/>
        </p:nvPicPr>
        <p:blipFill>
          <a:blip r:embed="rId4" cstate="email"/>
          <a:srcRect/>
          <a:stretch>
            <a:fillRect/>
          </a:stretch>
        </p:blipFill>
        <p:spPr bwMode="auto">
          <a:xfrm>
            <a:off x="6381394" y="3886200"/>
            <a:ext cx="3208498" cy="2590800"/>
          </a:xfrm>
          <a:prstGeom prst="rect">
            <a:avLst/>
          </a:prstGeom>
          <a:noFill/>
          <a:ln w="9525">
            <a:noFill/>
            <a:miter lim="800000"/>
            <a:headEnd/>
            <a:tailEnd/>
          </a:ln>
        </p:spPr>
      </p:pic>
      <p:pic>
        <p:nvPicPr>
          <p:cNvPr id="9" name="Picture 6"/>
          <p:cNvPicPr>
            <a:picLocks noChangeAspect="1" noChangeArrowheads="1"/>
          </p:cNvPicPr>
          <p:nvPr/>
        </p:nvPicPr>
        <p:blipFill>
          <a:blip r:embed="rId5" cstate="email"/>
          <a:srcRect/>
          <a:stretch>
            <a:fillRect/>
          </a:stretch>
        </p:blipFill>
        <p:spPr bwMode="auto">
          <a:xfrm>
            <a:off x="8772328" y="4210864"/>
            <a:ext cx="3137621" cy="181883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039481"/>
            <a:ext cx="88209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1: Prepare the </a:t>
            </a:r>
            <a:r>
              <a:rPr lang="en-US" altLang="zh-CN" sz="2400" b="1" dirty="0" err="1">
                <a:latin typeface="Arial" panose="020B0604020202020204"/>
                <a:cs typeface="Arial" panose="020B0604020202020204"/>
              </a:rPr>
              <a:t>Synchro</a:t>
            </a:r>
            <a:r>
              <a:rPr lang="en-US" altLang="zh-CN" sz="2400" b="1" dirty="0">
                <a:latin typeface="Arial" panose="020B0604020202020204"/>
                <a:cs typeface="Arial" panose="020B0604020202020204"/>
              </a:rPr>
              <a:t> dataset</a:t>
            </a:r>
            <a:endParaRPr lang="en-US" altLang="zh-CN" sz="2400" b="1" dirty="0">
              <a:latin typeface="Arial" panose="020B0604020202020204"/>
              <a:cs typeface="Arial" panose="020B0604020202020204"/>
            </a:endParaRPr>
          </a:p>
        </p:txBody>
      </p:sp>
      <p:sp>
        <p:nvSpPr>
          <p:cNvPr id="9" name="Content Placeholder 2"/>
          <p:cNvSpPr>
            <a:spLocks noGrp="1"/>
          </p:cNvSpPr>
          <p:nvPr>
            <p:ph idx="1"/>
          </p:nvPr>
        </p:nvSpPr>
        <p:spPr>
          <a:xfrm>
            <a:off x="1884189" y="1923462"/>
            <a:ext cx="8674275" cy="977832"/>
          </a:xfrm>
        </p:spPr>
        <p:txBody>
          <a:bodyPr rtlCol="0">
            <a:normAutofit/>
          </a:bodyPr>
          <a:lstStyle/>
          <a:p>
            <a:pPr fontAlgn="auto">
              <a:spcAft>
                <a:spcPts val="0"/>
              </a:spcAft>
              <a:defRPr/>
            </a:pPr>
            <a:r>
              <a:rPr lang="en-US" altLang="zh-CN" sz="2400" dirty="0">
                <a:latin typeface="Arial" panose="020B0604020202020204"/>
                <a:cs typeface="Arial" panose="020B0604020202020204"/>
              </a:rPr>
              <a:t>Export to </a:t>
            </a:r>
            <a:r>
              <a:rPr lang="en-US" altLang="zh-CN" sz="2400" dirty="0" err="1">
                <a:latin typeface="Arial" panose="020B0604020202020204"/>
                <a:cs typeface="Arial" panose="020B0604020202020204"/>
              </a:rPr>
              <a:t>LANES.cvs</a:t>
            </a:r>
            <a:r>
              <a:rPr lang="en-US" altLang="zh-CN" sz="2400" dirty="0">
                <a:latin typeface="Arial" panose="020B0604020202020204"/>
                <a:cs typeface="Arial" panose="020B0604020202020204"/>
              </a:rPr>
              <a:t>, LAYOUT.csv, PHASING.csv and TIMING.CSV (UTDF format).</a:t>
            </a:r>
            <a:endParaRPr lang="en-US" altLang="zh-CN" sz="2400" dirty="0">
              <a:latin typeface="Arial" panose="020B0604020202020204"/>
              <a:cs typeface="Arial" panose="020B0604020202020204"/>
            </a:endParaRPr>
          </a:p>
        </p:txBody>
      </p:sp>
      <p:sp>
        <p:nvSpPr>
          <p:cNvPr id="8"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7.3 Importing data from </a:t>
            </a:r>
            <a:r>
              <a:rPr lang="en-US" sz="3200" b="1" dirty="0" err="1">
                <a:latin typeface="Arial" panose="020B0604020202020204"/>
                <a:cs typeface="Arial" panose="020B0604020202020204"/>
              </a:rPr>
              <a:t>synchro</a:t>
            </a:r>
            <a:r>
              <a:rPr lang="en-US" sz="3200" b="1" dirty="0">
                <a:latin typeface="Arial" panose="020B0604020202020204"/>
                <a:cs typeface="Arial" panose="020B0604020202020204"/>
              </a:rPr>
              <a:t> to </a:t>
            </a:r>
            <a:r>
              <a:rPr lang="en-US" sz="3200" b="1" dirty="0" err="1">
                <a:latin typeface="Arial" panose="020B0604020202020204"/>
                <a:cs typeface="Arial" panose="020B0604020202020204"/>
              </a:rPr>
              <a:t>DTALite</a:t>
            </a:r>
            <a:endParaRPr lang="en-US" sz="3200" b="1" dirty="0">
              <a:latin typeface="Arial" panose="020B0604020202020204"/>
              <a:cs typeface="Arial" panose="020B0604020202020204"/>
            </a:endParaRPr>
          </a:p>
        </p:txBody>
      </p:sp>
      <p:pic>
        <p:nvPicPr>
          <p:cNvPr id="12" name="图片 11"/>
          <p:cNvPicPr/>
          <p:nvPr/>
        </p:nvPicPr>
        <p:blipFill rotWithShape="1">
          <a:blip r:embed="rId1"/>
          <a:srcRect r="20509"/>
          <a:stretch>
            <a:fillRect/>
          </a:stretch>
        </p:blipFill>
        <p:spPr>
          <a:xfrm>
            <a:off x="5682746" y="4107824"/>
            <a:ext cx="4724654" cy="1270635"/>
          </a:xfrm>
          <a:prstGeom prst="rect">
            <a:avLst/>
          </a:prstGeom>
        </p:spPr>
      </p:pic>
      <p:pic>
        <p:nvPicPr>
          <p:cNvPr id="14" name="图片 13" descr="C:\Users\CEE Research Loaner\AppData\Local\Microsoft\Windows\INetCache\Content.Word\Lane.jpg"/>
          <p:cNvPicPr/>
          <p:nvPr/>
        </p:nvPicPr>
        <p:blipFill>
          <a:blip r:embed="rId2">
            <a:extLst>
              <a:ext uri="{28A0092B-C50C-407E-A947-70E740481C1C}">
                <a14:useLocalDpi xmlns:a14="http://schemas.microsoft.com/office/drawing/2010/main" val="0"/>
              </a:ext>
            </a:extLst>
          </a:blip>
          <a:srcRect/>
          <a:stretch>
            <a:fillRect/>
          </a:stretch>
        </p:blipFill>
        <p:spPr bwMode="auto">
          <a:xfrm>
            <a:off x="1884189" y="3123343"/>
            <a:ext cx="3604293" cy="3137958"/>
          </a:xfrm>
          <a:prstGeom prst="rect">
            <a:avLst/>
          </a:prstGeom>
          <a:noFill/>
          <a:ln>
            <a:noFill/>
          </a:ln>
        </p:spPr>
      </p:pic>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039481"/>
            <a:ext cx="88209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1: Prepare the </a:t>
            </a:r>
            <a:r>
              <a:rPr lang="en-US" altLang="zh-CN" sz="2400" b="1" dirty="0" err="1">
                <a:latin typeface="Arial" panose="020B0604020202020204"/>
                <a:cs typeface="Arial" panose="020B0604020202020204"/>
              </a:rPr>
              <a:t>Synchro</a:t>
            </a:r>
            <a:r>
              <a:rPr lang="en-US" altLang="zh-CN" sz="2400" b="1" dirty="0">
                <a:latin typeface="Arial" panose="020B0604020202020204"/>
                <a:cs typeface="Arial" panose="020B0604020202020204"/>
              </a:rPr>
              <a:t> dataset</a:t>
            </a:r>
            <a:endParaRPr lang="en-US" altLang="zh-CN" sz="2400" b="1" dirty="0">
              <a:latin typeface="Arial" panose="020B0604020202020204"/>
              <a:cs typeface="Arial" panose="020B0604020202020204"/>
            </a:endParaRPr>
          </a:p>
        </p:txBody>
      </p:sp>
      <p:sp>
        <p:nvSpPr>
          <p:cNvPr id="9" name="Content Placeholder 2"/>
          <p:cNvSpPr>
            <a:spLocks noGrp="1"/>
          </p:cNvSpPr>
          <p:nvPr>
            <p:ph idx="1"/>
          </p:nvPr>
        </p:nvSpPr>
        <p:spPr>
          <a:xfrm>
            <a:off x="1884189" y="1923462"/>
            <a:ext cx="8674275" cy="977832"/>
          </a:xfrm>
        </p:spPr>
        <p:txBody>
          <a:bodyPr rtlCol="0">
            <a:normAutofit/>
          </a:bodyPr>
          <a:lstStyle/>
          <a:p>
            <a:pPr fontAlgn="auto">
              <a:spcAft>
                <a:spcPts val="0"/>
              </a:spcAft>
              <a:defRPr/>
            </a:pPr>
            <a:r>
              <a:rPr lang="en-US" altLang="zh-CN" sz="2400" dirty="0">
                <a:latin typeface="Arial" panose="020B0604020202020204"/>
                <a:cs typeface="Arial" panose="020B0604020202020204"/>
              </a:rPr>
              <a:t>Export to </a:t>
            </a:r>
            <a:r>
              <a:rPr lang="en-US" altLang="zh-CN" sz="2400" dirty="0" err="1">
                <a:latin typeface="Arial" panose="020B0604020202020204"/>
                <a:cs typeface="Arial" panose="020B0604020202020204"/>
              </a:rPr>
              <a:t>LANES.cvs</a:t>
            </a:r>
            <a:r>
              <a:rPr lang="en-US" altLang="zh-CN" sz="2400" dirty="0">
                <a:latin typeface="Arial" panose="020B0604020202020204"/>
                <a:cs typeface="Arial" panose="020B0604020202020204"/>
              </a:rPr>
              <a:t>, LAYOUT.csv, PHASING.csv and TIMING.CSV (UTDF format).</a:t>
            </a:r>
            <a:endParaRPr lang="en-US" altLang="zh-CN" sz="2400" dirty="0">
              <a:latin typeface="Arial" panose="020B0604020202020204"/>
              <a:cs typeface="Arial" panose="020B0604020202020204"/>
            </a:endParaRPr>
          </a:p>
        </p:txBody>
      </p:sp>
      <p:sp>
        <p:nvSpPr>
          <p:cNvPr id="8"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7.3 Importing data from </a:t>
            </a:r>
            <a:r>
              <a:rPr lang="en-US" sz="3200" b="1" dirty="0" err="1">
                <a:latin typeface="Arial" panose="020B0604020202020204"/>
                <a:cs typeface="Arial" panose="020B0604020202020204"/>
              </a:rPr>
              <a:t>synchro</a:t>
            </a:r>
            <a:r>
              <a:rPr lang="en-US" sz="3200" b="1" dirty="0">
                <a:latin typeface="Arial" panose="020B0604020202020204"/>
                <a:cs typeface="Arial" panose="020B0604020202020204"/>
              </a:rPr>
              <a:t> to </a:t>
            </a:r>
            <a:r>
              <a:rPr lang="en-US" sz="3200" b="1" dirty="0" err="1">
                <a:latin typeface="Arial" panose="020B0604020202020204"/>
                <a:cs typeface="Arial" panose="020B0604020202020204"/>
              </a:rPr>
              <a:t>DTALite</a:t>
            </a:r>
            <a:endParaRPr lang="en-US" sz="3200" b="1" dirty="0">
              <a:latin typeface="Arial" panose="020B0604020202020204"/>
              <a:cs typeface="Arial" panose="020B0604020202020204"/>
            </a:endParaRPr>
          </a:p>
        </p:txBody>
      </p:sp>
      <p:pic>
        <p:nvPicPr>
          <p:cNvPr id="13" name="图片 12" descr="C:\Users\CEE Research Loaner\AppData\Local\Microsoft\Windows\INetCache\Content.Word\General view.jp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82551" y="2762250"/>
            <a:ext cx="5930900" cy="4095750"/>
          </a:xfrm>
          <a:prstGeom prst="rect">
            <a:avLst/>
          </a:prstGeom>
          <a:noFill/>
          <a:ln>
            <a:noFill/>
          </a:ln>
        </p:spPr>
      </p:pic>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039481"/>
            <a:ext cx="88209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2: Use </a:t>
            </a:r>
            <a:r>
              <a:rPr lang="en-US" altLang="zh-CN" sz="2400" b="1" dirty="0" err="1">
                <a:latin typeface="Arial" panose="020B0604020202020204"/>
                <a:cs typeface="Arial" panose="020B0604020202020204"/>
              </a:rPr>
              <a:t>nexta</a:t>
            </a:r>
            <a:r>
              <a:rPr lang="en-US" altLang="zh-CN" sz="2400" b="1" dirty="0">
                <a:latin typeface="Arial" panose="020B0604020202020204"/>
                <a:cs typeface="Arial" panose="020B0604020202020204"/>
              </a:rPr>
              <a:t> to import the </a:t>
            </a:r>
            <a:r>
              <a:rPr lang="en-US" altLang="zh-CN" sz="2400" b="1" dirty="0" err="1">
                <a:latin typeface="Arial" panose="020B0604020202020204"/>
                <a:cs typeface="Arial" panose="020B0604020202020204"/>
              </a:rPr>
              <a:t>synchro</a:t>
            </a:r>
            <a:r>
              <a:rPr lang="en-US" altLang="zh-CN" sz="2400" b="1" dirty="0">
                <a:latin typeface="Arial" panose="020B0604020202020204"/>
                <a:cs typeface="Arial" panose="020B0604020202020204"/>
              </a:rPr>
              <a:t> UTDF format.</a:t>
            </a:r>
            <a:endParaRPr lang="en-US" altLang="zh-CN" sz="2400" b="1" dirty="0">
              <a:latin typeface="Arial" panose="020B0604020202020204"/>
              <a:cs typeface="Arial" panose="020B0604020202020204"/>
            </a:endParaRPr>
          </a:p>
        </p:txBody>
      </p:sp>
      <p:sp>
        <p:nvSpPr>
          <p:cNvPr id="9" name="Content Placeholder 2"/>
          <p:cNvSpPr>
            <a:spLocks noGrp="1"/>
          </p:cNvSpPr>
          <p:nvPr>
            <p:ph idx="1"/>
          </p:nvPr>
        </p:nvSpPr>
        <p:spPr>
          <a:xfrm>
            <a:off x="1884189" y="1923462"/>
            <a:ext cx="8674275" cy="1505539"/>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Open NEXTA, click tools -&gt; Import </a:t>
            </a:r>
            <a:r>
              <a:rPr lang="en-US" altLang="zh-CN" sz="2400" dirty="0" err="1">
                <a:latin typeface="Arial" panose="020B0604020202020204"/>
                <a:cs typeface="Arial" panose="020B0604020202020204"/>
              </a:rPr>
              <a:t>Synchro</a:t>
            </a:r>
            <a:r>
              <a:rPr lang="en-US" altLang="zh-CN" sz="2400" dirty="0">
                <a:latin typeface="Arial" panose="020B0604020202020204"/>
                <a:cs typeface="Arial" panose="020B0604020202020204"/>
              </a:rPr>
              <a:t> UTDF File:</a:t>
            </a:r>
            <a:endParaRPr lang="en-US" altLang="zh-CN" sz="2400" dirty="0">
              <a:latin typeface="Arial" panose="020B0604020202020204"/>
              <a:cs typeface="Arial" panose="020B0604020202020204"/>
            </a:endParaRPr>
          </a:p>
        </p:txBody>
      </p:sp>
      <p:sp>
        <p:nvSpPr>
          <p:cNvPr id="8"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7.3 Importing data from </a:t>
            </a:r>
            <a:r>
              <a:rPr lang="en-US" sz="3200" b="1" dirty="0" err="1">
                <a:latin typeface="Arial" panose="020B0604020202020204"/>
                <a:cs typeface="Arial" panose="020B0604020202020204"/>
              </a:rPr>
              <a:t>synchro</a:t>
            </a:r>
            <a:r>
              <a:rPr lang="en-US" sz="3200" b="1" dirty="0">
                <a:latin typeface="Arial" panose="020B0604020202020204"/>
                <a:cs typeface="Arial" panose="020B0604020202020204"/>
              </a:rPr>
              <a:t> to </a:t>
            </a:r>
            <a:r>
              <a:rPr lang="en-US" sz="3200" b="1" dirty="0" err="1">
                <a:latin typeface="Arial" panose="020B0604020202020204"/>
                <a:cs typeface="Arial" panose="020B0604020202020204"/>
              </a:rPr>
              <a:t>DTALite</a:t>
            </a:r>
            <a:endParaRPr lang="en-US" sz="3200" b="1" dirty="0">
              <a:latin typeface="Arial" panose="020B0604020202020204"/>
              <a:cs typeface="Arial" panose="020B0604020202020204"/>
            </a:endParaRPr>
          </a:p>
        </p:txBody>
      </p:sp>
      <p:pic>
        <p:nvPicPr>
          <p:cNvPr id="13" name="图片 12"/>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261102" y="2697412"/>
            <a:ext cx="7118556" cy="3639219"/>
          </a:xfrm>
          <a:prstGeom prst="rect">
            <a:avLst/>
          </a:prstGeom>
          <a:noFill/>
          <a:ln>
            <a:noFill/>
          </a:ln>
        </p:spPr>
      </p:pic>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039481"/>
            <a:ext cx="88209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2: Use NEXTA to import the Synchro UTDF format.</a:t>
            </a:r>
            <a:endParaRPr lang="en-US" altLang="zh-CN" sz="2400" b="1" dirty="0">
              <a:latin typeface="Arial" panose="020B0604020202020204"/>
              <a:cs typeface="Arial" panose="020B0604020202020204"/>
            </a:endParaRPr>
          </a:p>
        </p:txBody>
      </p:sp>
      <p:sp>
        <p:nvSpPr>
          <p:cNvPr id="9" name="Content Placeholder 2"/>
          <p:cNvSpPr>
            <a:spLocks noGrp="1"/>
          </p:cNvSpPr>
          <p:nvPr>
            <p:ph idx="1"/>
          </p:nvPr>
        </p:nvSpPr>
        <p:spPr>
          <a:xfrm>
            <a:off x="1884189" y="1923462"/>
            <a:ext cx="8674275" cy="1505539"/>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Open LAYOUT.csv File </a:t>
            </a:r>
            <a:endParaRPr lang="en-US" altLang="zh-CN" sz="2400" dirty="0">
              <a:latin typeface="Arial" panose="020B0604020202020204"/>
              <a:cs typeface="Arial" panose="020B0604020202020204"/>
            </a:endParaRPr>
          </a:p>
        </p:txBody>
      </p:sp>
      <p:sp>
        <p:nvSpPr>
          <p:cNvPr id="8"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7.3 Importing data from Synchro to </a:t>
            </a:r>
            <a:r>
              <a:rPr lang="en-US" sz="3200" b="1" dirty="0" err="1">
                <a:latin typeface="Arial" panose="020B0604020202020204"/>
                <a:cs typeface="Arial" panose="020B0604020202020204"/>
              </a:rPr>
              <a:t>DTALite</a:t>
            </a:r>
            <a:endParaRPr lang="en-US" sz="3200" b="1" dirty="0">
              <a:latin typeface="Arial" panose="020B0604020202020204"/>
              <a:cs typeface="Arial" panose="020B0604020202020204"/>
            </a:endParaRPr>
          </a:p>
        </p:txBody>
      </p:sp>
      <p:pic>
        <p:nvPicPr>
          <p:cNvPr id="11" name="图片 10"/>
          <p:cNvPicPr/>
          <p:nvPr/>
        </p:nvPicPr>
        <p:blipFill>
          <a:blip r:embed="rId1"/>
          <a:stretch>
            <a:fillRect/>
          </a:stretch>
        </p:blipFill>
        <p:spPr>
          <a:xfrm>
            <a:off x="2299275" y="2510456"/>
            <a:ext cx="7441051" cy="3745965"/>
          </a:xfrm>
          <a:prstGeom prst="rect">
            <a:avLst/>
          </a:prstGeom>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039481"/>
            <a:ext cx="88209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2: Use NEXTA to import the Synchro UTDF format.</a:t>
            </a:r>
            <a:endParaRPr lang="en-US" altLang="zh-CN" sz="2400" b="1" dirty="0">
              <a:latin typeface="Arial" panose="020B0604020202020204"/>
              <a:cs typeface="Arial" panose="020B0604020202020204"/>
            </a:endParaRPr>
          </a:p>
        </p:txBody>
      </p:sp>
      <p:sp>
        <p:nvSpPr>
          <p:cNvPr id="9" name="Content Placeholder 2"/>
          <p:cNvSpPr>
            <a:spLocks noGrp="1"/>
          </p:cNvSpPr>
          <p:nvPr>
            <p:ph idx="1"/>
          </p:nvPr>
        </p:nvSpPr>
        <p:spPr>
          <a:xfrm>
            <a:off x="1884189" y="1923462"/>
            <a:ext cx="8674275" cy="2343739"/>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The </a:t>
            </a:r>
            <a:r>
              <a:rPr lang="en-US" altLang="zh-CN" sz="2400" dirty="0" err="1">
                <a:latin typeface="Arial" panose="020B0604020202020204"/>
                <a:cs typeface="Arial" panose="020B0604020202020204"/>
              </a:rPr>
              <a:t>synchro</a:t>
            </a:r>
            <a:r>
              <a:rPr lang="en-US" altLang="zh-CN" sz="2400" dirty="0">
                <a:latin typeface="Arial" panose="020B0604020202020204"/>
                <a:cs typeface="Arial" panose="020B0604020202020204"/>
              </a:rPr>
              <a:t> data will be imported to NEXTA.</a:t>
            </a:r>
            <a:endParaRPr lang="en-US" altLang="zh-CN" sz="2400" dirty="0">
              <a:latin typeface="Arial" panose="020B0604020202020204"/>
              <a:cs typeface="Arial" panose="020B0604020202020204"/>
            </a:endParaRPr>
          </a:p>
        </p:txBody>
      </p:sp>
      <p:sp>
        <p:nvSpPr>
          <p:cNvPr id="8"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7.3 Importing data from </a:t>
            </a:r>
            <a:r>
              <a:rPr lang="en-US" sz="3200" b="1" dirty="0" err="1">
                <a:latin typeface="Arial" panose="020B0604020202020204"/>
                <a:cs typeface="Arial" panose="020B0604020202020204"/>
              </a:rPr>
              <a:t>synchro</a:t>
            </a:r>
            <a:r>
              <a:rPr lang="en-US" sz="3200" b="1" dirty="0">
                <a:latin typeface="Arial" panose="020B0604020202020204"/>
                <a:cs typeface="Arial" panose="020B0604020202020204"/>
              </a:rPr>
              <a:t> to </a:t>
            </a:r>
            <a:r>
              <a:rPr lang="en-US" sz="3200" b="1" dirty="0" err="1">
                <a:latin typeface="Arial" panose="020B0604020202020204"/>
                <a:cs typeface="Arial" panose="020B0604020202020204"/>
              </a:rPr>
              <a:t>DTALite</a:t>
            </a:r>
            <a:endParaRPr lang="en-US" sz="3200" b="1" dirty="0">
              <a:latin typeface="Arial" panose="020B0604020202020204"/>
              <a:cs typeface="Arial" panose="020B0604020202020204"/>
            </a:endParaRPr>
          </a:p>
        </p:txBody>
      </p:sp>
      <p:pic>
        <p:nvPicPr>
          <p:cNvPr id="13" name="图片 12"/>
          <p:cNvPicPr/>
          <p:nvPr/>
        </p:nvPicPr>
        <p:blipFill>
          <a:blip r:embed="rId1"/>
          <a:stretch>
            <a:fillRect/>
          </a:stretch>
        </p:blipFill>
        <p:spPr>
          <a:xfrm>
            <a:off x="2129589" y="2472690"/>
            <a:ext cx="7517970" cy="3671436"/>
          </a:xfrm>
          <a:prstGeom prst="rect">
            <a:avLst/>
          </a:prstGeom>
        </p:spPr>
      </p:pic>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039481"/>
            <a:ext cx="88209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2: Use NEXTA to import the Synchro UTDF format.</a:t>
            </a:r>
            <a:endParaRPr lang="en-US" altLang="zh-CN" sz="2400" b="1" dirty="0">
              <a:latin typeface="Arial" panose="020B0604020202020204"/>
              <a:cs typeface="Arial" panose="020B0604020202020204"/>
            </a:endParaRPr>
          </a:p>
        </p:txBody>
      </p:sp>
      <p:sp>
        <p:nvSpPr>
          <p:cNvPr id="9" name="Content Placeholder 2"/>
          <p:cNvSpPr>
            <a:spLocks noGrp="1"/>
          </p:cNvSpPr>
          <p:nvPr>
            <p:ph idx="1"/>
          </p:nvPr>
        </p:nvSpPr>
        <p:spPr>
          <a:xfrm>
            <a:off x="1884189" y="1923462"/>
            <a:ext cx="8674275" cy="2069419"/>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Save the project in the same folder</a:t>
            </a:r>
            <a:endParaRPr lang="en-US" altLang="zh-CN" sz="2400" dirty="0">
              <a:latin typeface="Arial" panose="020B0604020202020204"/>
              <a:cs typeface="Arial" panose="020B0604020202020204"/>
            </a:endParaRPr>
          </a:p>
        </p:txBody>
      </p:sp>
      <p:sp>
        <p:nvSpPr>
          <p:cNvPr id="8"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7.3 Importing data from </a:t>
            </a:r>
            <a:r>
              <a:rPr lang="en-US" sz="3200" b="1" dirty="0" err="1">
                <a:latin typeface="Arial" panose="020B0604020202020204"/>
                <a:cs typeface="Arial" panose="020B0604020202020204"/>
              </a:rPr>
              <a:t>synchro</a:t>
            </a:r>
            <a:r>
              <a:rPr lang="en-US" sz="3200" b="1" dirty="0">
                <a:latin typeface="Arial" panose="020B0604020202020204"/>
                <a:cs typeface="Arial" panose="020B0604020202020204"/>
              </a:rPr>
              <a:t> to </a:t>
            </a:r>
            <a:r>
              <a:rPr lang="en-US" sz="3200" b="1" dirty="0" err="1">
                <a:latin typeface="Arial" panose="020B0604020202020204"/>
                <a:cs typeface="Arial" panose="020B0604020202020204"/>
              </a:rPr>
              <a:t>DTALite</a:t>
            </a:r>
            <a:endParaRPr lang="en-US" sz="3200" b="1" dirty="0">
              <a:latin typeface="Arial" panose="020B0604020202020204"/>
              <a:cs typeface="Arial" panose="020B0604020202020204"/>
            </a:endParaRPr>
          </a:p>
        </p:txBody>
      </p:sp>
      <p:pic>
        <p:nvPicPr>
          <p:cNvPr id="11" name="图片 10"/>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243455" y="2585086"/>
            <a:ext cx="7559229" cy="3678555"/>
          </a:xfrm>
          <a:prstGeom prst="rect">
            <a:avLst/>
          </a:prstGeom>
          <a:noFill/>
          <a:ln>
            <a:noFill/>
          </a:ln>
        </p:spPr>
      </p:pic>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039481"/>
            <a:ext cx="88209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2: Use NEXTA to import the Synchro UTDF format.</a:t>
            </a:r>
            <a:endParaRPr lang="en-US" altLang="zh-CN" sz="2400" b="1" dirty="0">
              <a:latin typeface="Arial" panose="020B0604020202020204"/>
              <a:cs typeface="Arial" panose="020B0604020202020204"/>
            </a:endParaRPr>
          </a:p>
        </p:txBody>
      </p:sp>
      <p:sp>
        <p:nvSpPr>
          <p:cNvPr id="9" name="Content Placeholder 2"/>
          <p:cNvSpPr>
            <a:spLocks noGrp="1"/>
          </p:cNvSpPr>
          <p:nvPr>
            <p:ph idx="1"/>
          </p:nvPr>
        </p:nvSpPr>
        <p:spPr>
          <a:xfrm>
            <a:off x="1884189" y="1923462"/>
            <a:ext cx="8674275" cy="2069419"/>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The network and the signal data will be automatically saved into the folder.</a:t>
            </a:r>
            <a:endParaRPr lang="en-US" altLang="zh-CN" sz="2400" dirty="0">
              <a:latin typeface="Arial" panose="020B0604020202020204"/>
              <a:cs typeface="Arial" panose="020B0604020202020204"/>
            </a:endParaRPr>
          </a:p>
        </p:txBody>
      </p:sp>
      <p:sp>
        <p:nvSpPr>
          <p:cNvPr id="8"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7.3 Importing data from </a:t>
            </a:r>
            <a:r>
              <a:rPr lang="en-US" sz="3200" b="1" dirty="0" err="1">
                <a:latin typeface="Arial" panose="020B0604020202020204"/>
                <a:cs typeface="Arial" panose="020B0604020202020204"/>
              </a:rPr>
              <a:t>synchro</a:t>
            </a:r>
            <a:r>
              <a:rPr lang="en-US" sz="3200" b="1" dirty="0">
                <a:latin typeface="Arial" panose="020B0604020202020204"/>
                <a:cs typeface="Arial" panose="020B0604020202020204"/>
              </a:rPr>
              <a:t> to </a:t>
            </a:r>
            <a:r>
              <a:rPr lang="en-US" sz="3200" b="1" dirty="0" err="1">
                <a:latin typeface="Arial" panose="020B0604020202020204"/>
                <a:cs typeface="Arial" panose="020B0604020202020204"/>
              </a:rPr>
              <a:t>DTALite</a:t>
            </a:r>
            <a:endParaRPr lang="en-US" sz="3200" b="1" dirty="0">
              <a:latin typeface="Arial" panose="020B0604020202020204"/>
              <a:cs typeface="Arial" panose="020B0604020202020204"/>
            </a:endParaRPr>
          </a:p>
        </p:txBody>
      </p:sp>
      <p:pic>
        <p:nvPicPr>
          <p:cNvPr id="12" name="图片 11"/>
          <p:cNvPicPr/>
          <p:nvPr/>
        </p:nvPicPr>
        <p:blipFill>
          <a:blip r:embed="rId1"/>
          <a:stretch>
            <a:fillRect/>
          </a:stretch>
        </p:blipFill>
        <p:spPr>
          <a:xfrm>
            <a:off x="3413760" y="2765108"/>
            <a:ext cx="4916337" cy="3718243"/>
          </a:xfrm>
          <a:prstGeom prst="rect">
            <a:avLst/>
          </a:prstGeom>
        </p:spPr>
      </p:pic>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039481"/>
            <a:ext cx="88209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3: Mapping two networks</a:t>
            </a:r>
            <a:endParaRPr lang="en-US" altLang="zh-CN" sz="2400" b="1" dirty="0">
              <a:latin typeface="Arial" panose="020B0604020202020204"/>
              <a:cs typeface="Arial" panose="020B0604020202020204"/>
            </a:endParaRPr>
          </a:p>
        </p:txBody>
      </p:sp>
      <p:sp>
        <p:nvSpPr>
          <p:cNvPr id="9" name="Content Placeholder 2"/>
          <p:cNvSpPr>
            <a:spLocks noGrp="1"/>
          </p:cNvSpPr>
          <p:nvPr>
            <p:ph idx="1"/>
          </p:nvPr>
        </p:nvSpPr>
        <p:spPr>
          <a:xfrm>
            <a:off x="1884189" y="1923462"/>
            <a:ext cx="8674275" cy="2480899"/>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In this step, we have two networks (a) </a:t>
            </a:r>
            <a:r>
              <a:rPr lang="en-US" altLang="zh-CN" sz="2400" dirty="0" err="1">
                <a:latin typeface="Arial" panose="020B0604020202020204"/>
                <a:cs typeface="Arial" panose="020B0604020202020204"/>
              </a:rPr>
              <a:t>DTALite</a:t>
            </a:r>
            <a:r>
              <a:rPr lang="en-US" altLang="zh-CN" sz="2400" dirty="0">
                <a:latin typeface="Arial" panose="020B0604020202020204"/>
                <a:cs typeface="Arial" panose="020B0604020202020204"/>
              </a:rPr>
              <a:t> main network (b) the imported </a:t>
            </a:r>
            <a:r>
              <a:rPr lang="en-US" altLang="zh-CN" sz="2400" dirty="0" err="1">
                <a:latin typeface="Arial" panose="020B0604020202020204"/>
                <a:cs typeface="Arial" panose="020B0604020202020204"/>
              </a:rPr>
              <a:t>synchro</a:t>
            </a:r>
            <a:r>
              <a:rPr lang="en-US" altLang="zh-CN" sz="2400" dirty="0">
                <a:latin typeface="Arial" panose="020B0604020202020204"/>
                <a:cs typeface="Arial" panose="020B0604020202020204"/>
              </a:rPr>
              <a:t> network in </a:t>
            </a:r>
            <a:r>
              <a:rPr lang="en-US" altLang="zh-CN" sz="2400" dirty="0" err="1">
                <a:latin typeface="Arial" panose="020B0604020202020204"/>
                <a:cs typeface="Arial" panose="020B0604020202020204"/>
              </a:rPr>
              <a:t>DTALite</a:t>
            </a:r>
            <a:r>
              <a:rPr lang="en-US" altLang="zh-CN" sz="2400" dirty="0">
                <a:latin typeface="Arial" panose="020B0604020202020204"/>
                <a:cs typeface="Arial" panose="020B0604020202020204"/>
              </a:rPr>
              <a:t> format.</a:t>
            </a:r>
            <a:endParaRPr lang="en-US" altLang="zh-CN"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Rename the input_node.csv and input_link.csv to input_node_2.csv and input_link_2.csv and copy to our old </a:t>
            </a:r>
            <a:r>
              <a:rPr lang="en-US" altLang="zh-CN" sz="2400" dirty="0" err="1">
                <a:latin typeface="Arial" panose="020B0604020202020204"/>
                <a:cs typeface="Arial" panose="020B0604020202020204"/>
              </a:rPr>
              <a:t>DTALite</a:t>
            </a:r>
            <a:r>
              <a:rPr lang="en-US" altLang="zh-CN" sz="2400" dirty="0">
                <a:latin typeface="Arial" panose="020B0604020202020204"/>
                <a:cs typeface="Arial" panose="020B0604020202020204"/>
              </a:rPr>
              <a:t> network. </a:t>
            </a:r>
            <a:endParaRPr lang="en-US" altLang="zh-CN" sz="2400" dirty="0">
              <a:latin typeface="Arial" panose="020B0604020202020204"/>
              <a:cs typeface="Arial" panose="020B0604020202020204"/>
            </a:endParaRPr>
          </a:p>
        </p:txBody>
      </p:sp>
      <p:sp>
        <p:nvSpPr>
          <p:cNvPr id="8"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7.3 Importing data from </a:t>
            </a:r>
            <a:r>
              <a:rPr lang="en-US" sz="3200" b="1" dirty="0" err="1">
                <a:latin typeface="Arial" panose="020B0604020202020204"/>
                <a:cs typeface="Arial" panose="020B0604020202020204"/>
              </a:rPr>
              <a:t>synchro</a:t>
            </a:r>
            <a:r>
              <a:rPr lang="en-US" sz="3200" b="1" dirty="0">
                <a:latin typeface="Arial" panose="020B0604020202020204"/>
                <a:cs typeface="Arial" panose="020B0604020202020204"/>
              </a:rPr>
              <a:t> to </a:t>
            </a:r>
            <a:r>
              <a:rPr lang="en-US" sz="3200" b="1" dirty="0" err="1">
                <a:latin typeface="Arial" panose="020B0604020202020204"/>
                <a:cs typeface="Arial" panose="020B0604020202020204"/>
              </a:rPr>
              <a:t>DTALite</a:t>
            </a:r>
            <a:endParaRPr lang="en-US" sz="3200" b="1" dirty="0">
              <a:latin typeface="Arial" panose="020B0604020202020204"/>
              <a:cs typeface="Arial" panose="020B0604020202020204"/>
            </a:endParaRPr>
          </a:p>
        </p:txBody>
      </p:sp>
      <p:pic>
        <p:nvPicPr>
          <p:cNvPr id="2" name="图片 1"/>
          <p:cNvPicPr>
            <a:picLocks noChangeAspect="1"/>
          </p:cNvPicPr>
          <p:nvPr/>
        </p:nvPicPr>
        <p:blipFill>
          <a:blip r:embed="rId1"/>
          <a:stretch>
            <a:fillRect/>
          </a:stretch>
        </p:blipFill>
        <p:spPr>
          <a:xfrm>
            <a:off x="3815086" y="3973779"/>
            <a:ext cx="4185915" cy="2813736"/>
          </a:xfrm>
          <a:prstGeom prst="rect">
            <a:avLst/>
          </a:prstGeom>
        </p:spPr>
      </p:pic>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039481"/>
            <a:ext cx="88209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3: Mapping two networks</a:t>
            </a:r>
            <a:endParaRPr lang="en-US" altLang="zh-CN" sz="2400" b="1" dirty="0">
              <a:latin typeface="Arial" panose="020B0604020202020204"/>
              <a:cs typeface="Arial" panose="020B0604020202020204"/>
            </a:endParaRPr>
          </a:p>
        </p:txBody>
      </p:sp>
      <p:sp>
        <p:nvSpPr>
          <p:cNvPr id="9" name="Content Placeholder 2"/>
          <p:cNvSpPr>
            <a:spLocks noGrp="1"/>
          </p:cNvSpPr>
          <p:nvPr>
            <p:ph idx="1"/>
          </p:nvPr>
        </p:nvSpPr>
        <p:spPr>
          <a:xfrm>
            <a:off x="1884189" y="1923462"/>
            <a:ext cx="8674275" cy="2480899"/>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Then, open the new project in NEXTA. </a:t>
            </a:r>
            <a:endParaRPr lang="en-US" altLang="zh-CN" sz="2400" dirty="0">
              <a:latin typeface="Arial" panose="020B0604020202020204"/>
              <a:cs typeface="Arial" panose="020B0604020202020204"/>
            </a:endParaRPr>
          </a:p>
        </p:txBody>
      </p:sp>
      <p:sp>
        <p:nvSpPr>
          <p:cNvPr id="8"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7.3 Importing data from </a:t>
            </a:r>
            <a:r>
              <a:rPr lang="en-US" sz="3200" b="1" dirty="0" err="1">
                <a:latin typeface="Arial" panose="020B0604020202020204"/>
                <a:cs typeface="Arial" panose="020B0604020202020204"/>
              </a:rPr>
              <a:t>synchro</a:t>
            </a:r>
            <a:r>
              <a:rPr lang="en-US" sz="3200" b="1" dirty="0">
                <a:latin typeface="Arial" panose="020B0604020202020204"/>
                <a:cs typeface="Arial" panose="020B0604020202020204"/>
              </a:rPr>
              <a:t> to </a:t>
            </a:r>
            <a:r>
              <a:rPr lang="en-US" sz="3200" b="1" dirty="0" err="1">
                <a:latin typeface="Arial" panose="020B0604020202020204"/>
                <a:cs typeface="Arial" panose="020B0604020202020204"/>
              </a:rPr>
              <a:t>DTALite</a:t>
            </a:r>
            <a:endParaRPr lang="en-US" sz="3200" b="1" dirty="0">
              <a:latin typeface="Arial" panose="020B0604020202020204"/>
              <a:cs typeface="Arial" panose="020B0604020202020204"/>
            </a:endParaRPr>
          </a:p>
        </p:txBody>
      </p:sp>
      <p:pic>
        <p:nvPicPr>
          <p:cNvPr id="6" name="图片 5"/>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761615" y="2558098"/>
            <a:ext cx="6132346" cy="3692525"/>
          </a:xfrm>
          <a:prstGeom prst="rect">
            <a:avLst/>
          </a:prstGeom>
          <a:noFill/>
          <a:ln>
            <a:noFill/>
          </a:ln>
        </p:spPr>
      </p:pic>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039481"/>
            <a:ext cx="88209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3: Mapping two networks</a:t>
            </a:r>
            <a:endParaRPr lang="en-US" altLang="zh-CN" sz="2400" b="1" dirty="0">
              <a:latin typeface="Arial" panose="020B0604020202020204"/>
              <a:cs typeface="Arial" panose="020B0604020202020204"/>
            </a:endParaRPr>
          </a:p>
        </p:txBody>
      </p:sp>
      <p:sp>
        <p:nvSpPr>
          <p:cNvPr id="9" name="Content Placeholder 2"/>
          <p:cNvSpPr>
            <a:spLocks noGrp="1"/>
          </p:cNvSpPr>
          <p:nvPr>
            <p:ph idx="1"/>
          </p:nvPr>
        </p:nvSpPr>
        <p:spPr>
          <a:xfrm>
            <a:off x="1884189" y="1923462"/>
            <a:ext cx="8674275" cy="1215979"/>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Use lock/unlock reference network tool in reference line layer</a:t>
            </a:r>
            <a:endParaRPr lang="en-US" altLang="zh-CN" sz="2400" dirty="0">
              <a:latin typeface="Arial" panose="020B0604020202020204"/>
              <a:cs typeface="Arial" panose="020B0604020202020204"/>
            </a:endParaRPr>
          </a:p>
        </p:txBody>
      </p:sp>
      <p:sp>
        <p:nvSpPr>
          <p:cNvPr id="8"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7.3 Importing data from </a:t>
            </a:r>
            <a:r>
              <a:rPr lang="en-US" sz="3200" b="1" dirty="0" err="1">
                <a:latin typeface="Arial" panose="020B0604020202020204"/>
                <a:cs typeface="Arial" panose="020B0604020202020204"/>
              </a:rPr>
              <a:t>synchro</a:t>
            </a:r>
            <a:r>
              <a:rPr lang="en-US" sz="3200" b="1" dirty="0">
                <a:latin typeface="Arial" panose="020B0604020202020204"/>
                <a:cs typeface="Arial" panose="020B0604020202020204"/>
              </a:rPr>
              <a:t> to </a:t>
            </a:r>
            <a:r>
              <a:rPr lang="en-US" sz="3200" b="1" dirty="0" err="1">
                <a:latin typeface="Arial" panose="020B0604020202020204"/>
                <a:cs typeface="Arial" panose="020B0604020202020204"/>
              </a:rPr>
              <a:t>DTALite</a:t>
            </a:r>
            <a:endParaRPr lang="en-US" sz="3200" b="1" dirty="0">
              <a:latin typeface="Arial" panose="020B0604020202020204"/>
              <a:cs typeface="Arial" panose="020B0604020202020204"/>
            </a:endParaRPr>
          </a:p>
        </p:txBody>
      </p:sp>
      <p:pic>
        <p:nvPicPr>
          <p:cNvPr id="11" name="图片 10"/>
          <p:cNvPicPr/>
          <p:nvPr/>
        </p:nvPicPr>
        <p:blipFill rotWithShape="1">
          <a:blip r:embed="rId1" cstate="print">
            <a:extLst>
              <a:ext uri="{28A0092B-C50C-407E-A947-70E740481C1C}">
                <a14:useLocalDpi xmlns:a14="http://schemas.microsoft.com/office/drawing/2010/main" val="0"/>
              </a:ext>
            </a:extLst>
          </a:blip>
          <a:srcRect r="14616" b="8284"/>
          <a:stretch>
            <a:fillRect/>
          </a:stretch>
        </p:blipFill>
        <p:spPr bwMode="auto">
          <a:xfrm>
            <a:off x="2880360" y="3109654"/>
            <a:ext cx="6045164" cy="3662938"/>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89163"/>
            <a:ext cx="8229600" cy="1143000"/>
          </a:xfrm>
        </p:spPr>
        <p:txBody>
          <a:bodyPr/>
          <a:lstStyle/>
          <a:p>
            <a:pPr algn="l"/>
            <a:r>
              <a:rPr lang="en-US" sz="3600" b="1" dirty="0">
                <a:latin typeface="Arial" panose="020B0604020202020204"/>
                <a:cs typeface="Arial" panose="020B0604020202020204"/>
              </a:rPr>
              <a:t>Workshop Purpose and Objectives</a:t>
            </a:r>
            <a:endParaRPr lang="en-US" sz="3600" b="1" dirty="0">
              <a:latin typeface="Arial" panose="020B0604020202020204"/>
              <a:cs typeface="Arial" panose="020B0604020202020204"/>
            </a:endParaRPr>
          </a:p>
        </p:txBody>
      </p:sp>
      <p:sp>
        <p:nvSpPr>
          <p:cNvPr id="4" name="Content Placeholder 3"/>
          <p:cNvSpPr>
            <a:spLocks noGrp="1"/>
          </p:cNvSpPr>
          <p:nvPr>
            <p:ph sz="quarter" idx="1"/>
          </p:nvPr>
        </p:nvSpPr>
        <p:spPr/>
        <p:txBody>
          <a:bodyPr>
            <a:normAutofit/>
          </a:bodyPr>
          <a:lstStyle/>
          <a:p>
            <a:pPr marL="0" indent="0">
              <a:buNone/>
            </a:pPr>
            <a:r>
              <a:rPr lang="en-US" sz="2400" b="1" dirty="0">
                <a:latin typeface="Arial" panose="020B0604020202020204"/>
                <a:cs typeface="Arial" panose="020B0604020202020204"/>
              </a:rPr>
              <a:t>Purpose</a:t>
            </a:r>
            <a:endParaRPr lang="en-US" sz="2400" b="1" dirty="0">
              <a:latin typeface="Arial" panose="020B0604020202020204"/>
              <a:cs typeface="Arial" panose="020B0604020202020204"/>
            </a:endParaRPr>
          </a:p>
          <a:p>
            <a:r>
              <a:rPr lang="en-US" sz="2400" dirty="0">
                <a:latin typeface="Arial" panose="020B0604020202020204"/>
                <a:cs typeface="Arial" panose="020B0604020202020204"/>
              </a:rPr>
              <a:t>Educate workshop attendees on Dynamic Traffic Assignment modeling through hands-on exercises using the open-source DTALite software tool</a:t>
            </a:r>
            <a:endParaRPr lang="en-US" sz="2400" dirty="0">
              <a:latin typeface="Arial" panose="020B0604020202020204"/>
              <a:cs typeface="Arial" panose="020B0604020202020204"/>
            </a:endParaRPr>
          </a:p>
          <a:p>
            <a:pPr marL="0" indent="0">
              <a:buNone/>
            </a:pPr>
            <a:endParaRPr lang="en-US" sz="2400" dirty="0">
              <a:latin typeface="Arial" panose="020B0604020202020204"/>
              <a:cs typeface="Arial" panose="020B0604020202020204"/>
            </a:endParaRPr>
          </a:p>
          <a:p>
            <a:pPr marL="0" indent="0">
              <a:buNone/>
            </a:pPr>
            <a:r>
              <a:rPr lang="en-US" sz="2400" b="1" dirty="0">
                <a:latin typeface="Arial" panose="020B0604020202020204"/>
                <a:cs typeface="Arial" panose="020B0604020202020204"/>
              </a:rPr>
              <a:t>Learning Objectives</a:t>
            </a:r>
            <a:endParaRPr lang="en-US" sz="2400" b="1" dirty="0">
              <a:latin typeface="Arial" panose="020B0604020202020204"/>
              <a:cs typeface="Arial" panose="020B0604020202020204"/>
            </a:endParaRPr>
          </a:p>
          <a:p>
            <a:r>
              <a:rPr lang="en-US" sz="2400" dirty="0">
                <a:latin typeface="Arial" panose="020B0604020202020204"/>
                <a:cs typeface="Arial" panose="020B0604020202020204"/>
              </a:rPr>
              <a:t>Understand basic modeling approaches in DTALite</a:t>
            </a:r>
            <a:endParaRPr lang="en-US" sz="2400" dirty="0">
              <a:latin typeface="Arial" panose="020B0604020202020204"/>
              <a:cs typeface="Arial" panose="020B0604020202020204"/>
            </a:endParaRPr>
          </a:p>
          <a:p>
            <a:r>
              <a:rPr lang="en-US" sz="2400" dirty="0">
                <a:latin typeface="Arial" panose="020B0604020202020204"/>
                <a:cs typeface="Arial" panose="020B0604020202020204"/>
              </a:rPr>
              <a:t>Import data to code and modify a subarea network </a:t>
            </a:r>
            <a:endParaRPr lang="en-US" sz="2400" dirty="0">
              <a:latin typeface="Arial" panose="020B0604020202020204"/>
              <a:cs typeface="Arial" panose="020B0604020202020204"/>
            </a:endParaRPr>
          </a:p>
          <a:p>
            <a:r>
              <a:rPr lang="en-US" sz="2400" dirty="0">
                <a:latin typeface="Arial" panose="020B0604020202020204"/>
                <a:cs typeface="Arial" panose="020B0604020202020204"/>
              </a:rPr>
              <a:t>Evaluate </a:t>
            </a:r>
            <a:r>
              <a:rPr lang="en-US" sz="2400" dirty="0">
                <a:latin typeface="Arial" panose="020B0604020202020204"/>
                <a:cs typeface="Arial" panose="020B0604020202020204"/>
              </a:rPr>
              <a:t>simulation results using the visualization and reporting features in </a:t>
            </a:r>
            <a:r>
              <a:rPr lang="en-US" sz="2400" dirty="0">
                <a:latin typeface="Arial" panose="020B0604020202020204"/>
                <a:cs typeface="Arial" panose="020B0604020202020204"/>
              </a:rPr>
              <a:t>NeXTA</a:t>
            </a:r>
            <a:endParaRPr lang="en-US" sz="2400" dirty="0">
              <a:latin typeface="Arial" panose="020B0604020202020204"/>
              <a:cs typeface="Arial" panose="020B0604020202020204"/>
            </a:endParaRPr>
          </a:p>
        </p:txBody>
      </p:sp>
      <p:sp>
        <p:nvSpPr>
          <p:cNvPr id="5"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Connection with Traffic Sensor Data</a:t>
            </a:r>
            <a:endParaRPr lang="en-US" dirty="0"/>
          </a:p>
        </p:txBody>
      </p:sp>
      <p:sp>
        <p:nvSpPr>
          <p:cNvPr id="3" name="Slide Number Placeholder 2"/>
          <p:cNvSpPr>
            <a:spLocks noGrp="1"/>
          </p:cNvSpPr>
          <p:nvPr>
            <p:ph type="sldNum" sz="quarter" idx="4294967295"/>
          </p:nvPr>
        </p:nvSpPr>
        <p:spPr>
          <a:xfrm>
            <a:off x="9144000" y="18288"/>
            <a:ext cx="1066800" cy="329184"/>
          </a:xfrm>
          <a:prstGeom prst="rect">
            <a:avLst/>
          </a:prstGeom>
        </p:spPr>
        <p:txBody>
          <a:bodyPr/>
          <a:lstStyle/>
          <a:p>
            <a:fld id="{7B018F59-5E9B-4438-A708-5911B454C624}" type="slidenum">
              <a:rPr lang="en-US" smtClean="0"/>
            </a:fld>
            <a:endParaRPr lang="en-US"/>
          </a:p>
        </p:txBody>
      </p:sp>
      <p:sp>
        <p:nvSpPr>
          <p:cNvPr id="4" name="Content Placeholder 3"/>
          <p:cNvSpPr>
            <a:spLocks noGrp="1"/>
          </p:cNvSpPr>
          <p:nvPr>
            <p:ph sz="quarter" idx="1"/>
          </p:nvPr>
        </p:nvSpPr>
        <p:spPr/>
        <p:txBody>
          <a:bodyPr/>
          <a:lstStyle/>
          <a:p>
            <a:pPr marL="868680" lvl="1" indent="-457200" fontAlgn="auto">
              <a:spcAft>
                <a:spcPts val="0"/>
              </a:spcAft>
              <a:buFont typeface="+mj-lt"/>
              <a:buAutoNum type="arabicPeriod"/>
              <a:defRPr/>
            </a:pPr>
            <a:r>
              <a:rPr lang="en-US" dirty="0" smtClean="0"/>
              <a:t>Import TMC GIS data directly to NEXTA</a:t>
            </a:r>
            <a:endParaRPr lang="en-US" dirty="0" smtClean="0"/>
          </a:p>
          <a:p>
            <a:pPr marL="868680" lvl="1" indent="-457200" fontAlgn="auto">
              <a:spcAft>
                <a:spcPts val="0"/>
              </a:spcAft>
              <a:buFont typeface="+mj-lt"/>
              <a:buAutoNum type="arabicPeriod"/>
              <a:defRPr/>
            </a:pPr>
            <a:r>
              <a:rPr lang="en-US" dirty="0" smtClean="0"/>
              <a:t>Match TMC links with planning links using two layers</a:t>
            </a:r>
            <a:endParaRPr lang="en-US" dirty="0" smtClean="0"/>
          </a:p>
          <a:p>
            <a:pPr marL="868680" lvl="1" indent="-457200" fontAlgn="auto">
              <a:spcAft>
                <a:spcPts val="0"/>
              </a:spcAft>
              <a:buFont typeface="+mj-lt"/>
              <a:buAutoNum type="arabicPeriod"/>
              <a:defRPr/>
            </a:pPr>
            <a:r>
              <a:rPr lang="en-US" dirty="0" smtClean="0"/>
              <a:t>Fetch speed data from </a:t>
            </a:r>
            <a:r>
              <a:rPr lang="en-US" dirty="0" err="1" smtClean="0"/>
              <a:t>Inrix</a:t>
            </a:r>
            <a:r>
              <a:rPr lang="en-US" dirty="0" smtClean="0"/>
              <a:t> layer to AMS data </a:t>
            </a:r>
            <a:r>
              <a:rPr lang="en-US" dirty="0" err="1" smtClean="0"/>
              <a:t>bub</a:t>
            </a:r>
            <a:endParaRPr lang="en-US" dirty="0" smtClean="0"/>
          </a:p>
          <a:p>
            <a:pPr marL="868680" lvl="1" indent="-457200" fontAlgn="auto">
              <a:spcAft>
                <a:spcPts val="0"/>
              </a:spcAft>
              <a:buFont typeface="+mj-lt"/>
              <a:buAutoNum type="arabicPeriod"/>
              <a:defRPr/>
            </a:pPr>
            <a:r>
              <a:rPr lang="en-US" dirty="0" smtClean="0"/>
              <a:t>Compare the observed vs simulated results</a:t>
            </a:r>
            <a:endParaRPr lang="en-US" dirty="0" smtClean="0"/>
          </a:p>
          <a:p>
            <a:endParaRPr lang="en-US" dirty="0"/>
          </a:p>
        </p:txBody>
      </p:sp>
      <p:pic>
        <p:nvPicPr>
          <p:cNvPr id="1027" name="Picture 3"/>
          <p:cNvPicPr>
            <a:picLocks noChangeAspect="1" noChangeArrowheads="1"/>
          </p:cNvPicPr>
          <p:nvPr/>
        </p:nvPicPr>
        <p:blipFill>
          <a:blip r:embed="rId1" cstate="print"/>
          <a:srcRect b="6381"/>
          <a:stretch>
            <a:fillRect/>
          </a:stretch>
        </p:blipFill>
        <p:spPr bwMode="auto">
          <a:xfrm>
            <a:off x="1524001" y="3505200"/>
            <a:ext cx="8492067" cy="3352800"/>
          </a:xfrm>
          <a:prstGeom prst="rect">
            <a:avLst/>
          </a:prstGeom>
          <a:noFill/>
          <a:ln w="9525">
            <a:noFill/>
            <a:miter lim="800000"/>
            <a:headEnd/>
            <a:tailEnd/>
          </a:ln>
        </p:spPr>
      </p:pic>
      <p:sp>
        <p:nvSpPr>
          <p:cNvPr id="6" name="TextBox 5"/>
          <p:cNvSpPr txBox="1"/>
          <p:nvPr/>
        </p:nvSpPr>
        <p:spPr>
          <a:xfrm>
            <a:off x="6400801" y="5029200"/>
            <a:ext cx="3668633" cy="369332"/>
          </a:xfrm>
          <a:prstGeom prst="rect">
            <a:avLst/>
          </a:prstGeom>
          <a:noFill/>
        </p:spPr>
        <p:txBody>
          <a:bodyPr wrap="none" rtlCol="0">
            <a:spAutoFit/>
          </a:bodyPr>
          <a:lstStyle/>
          <a:p>
            <a:r>
              <a:rPr lang="en-US" dirty="0" err="1" smtClean="0">
                <a:solidFill>
                  <a:srgbClr val="FF0000"/>
                </a:solidFill>
              </a:rPr>
              <a:t>Inrix</a:t>
            </a:r>
            <a:r>
              <a:rPr lang="en-US" dirty="0" smtClean="0">
                <a:solidFill>
                  <a:srgbClr val="FF0000"/>
                </a:solidFill>
              </a:rPr>
              <a:t> Speed Data with TMC Codes</a:t>
            </a:r>
            <a:endParaRPr lang="en-US" dirty="0">
              <a:solidFill>
                <a:srgbClr val="FF0000"/>
              </a:solidFill>
            </a:endParaRPr>
          </a:p>
        </p:txBody>
      </p:sp>
      <p:sp>
        <p:nvSpPr>
          <p:cNvPr id="7" name="TextBox 6"/>
          <p:cNvSpPr txBox="1"/>
          <p:nvPr/>
        </p:nvSpPr>
        <p:spPr>
          <a:xfrm>
            <a:off x="3657601" y="5334000"/>
            <a:ext cx="2223686" cy="369332"/>
          </a:xfrm>
          <a:prstGeom prst="rect">
            <a:avLst/>
          </a:prstGeom>
          <a:noFill/>
        </p:spPr>
        <p:txBody>
          <a:bodyPr wrap="none" rtlCol="0">
            <a:spAutoFit/>
          </a:bodyPr>
          <a:lstStyle/>
          <a:p>
            <a:r>
              <a:rPr lang="en-US" dirty="0" smtClean="0">
                <a:solidFill>
                  <a:srgbClr val="FF0000"/>
                </a:solidFill>
              </a:rPr>
              <a:t>MPO Planning Data</a:t>
            </a:r>
            <a:endParaRPr lang="en-US" dirty="0">
              <a:solidFill>
                <a:srgbClr val="FF0000"/>
              </a:solidFill>
            </a:endParaRPr>
          </a:p>
        </p:txBody>
      </p:sp>
      <p:sp>
        <p:nvSpPr>
          <p:cNvPr id="8" name="TextBox 7"/>
          <p:cNvSpPr txBox="1"/>
          <p:nvPr/>
        </p:nvSpPr>
        <p:spPr>
          <a:xfrm>
            <a:off x="3429001" y="4800601"/>
            <a:ext cx="2968185" cy="276999"/>
          </a:xfrm>
          <a:prstGeom prst="rect">
            <a:avLst/>
          </a:prstGeom>
          <a:noFill/>
        </p:spPr>
        <p:txBody>
          <a:bodyPr wrap="none" rtlCol="0">
            <a:spAutoFit/>
          </a:bodyPr>
          <a:lstStyle/>
          <a:p>
            <a:r>
              <a:rPr lang="en-US" sz="1200" dirty="0">
                <a:solidFill>
                  <a:srgbClr val="FF0000"/>
                </a:solidFill>
              </a:rPr>
              <a:t>Simulated vs Observed Path Travel Time</a:t>
            </a:r>
            <a:endParaRPr lang="en-US" sz="1200" dirty="0">
              <a:solidFill>
                <a:srgbClr val="FF0000"/>
              </a:solidFill>
            </a:endParaRP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039481"/>
            <a:ext cx="88209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3: Mapping two networks</a:t>
            </a:r>
            <a:endParaRPr lang="en-US" altLang="zh-CN" sz="2400" b="1" dirty="0">
              <a:latin typeface="Arial" panose="020B0604020202020204"/>
              <a:cs typeface="Arial" panose="020B0604020202020204"/>
            </a:endParaRPr>
          </a:p>
        </p:txBody>
      </p:sp>
      <p:sp>
        <p:nvSpPr>
          <p:cNvPr id="9" name="Content Placeholder 2"/>
          <p:cNvSpPr>
            <a:spLocks noGrp="1"/>
          </p:cNvSpPr>
          <p:nvPr>
            <p:ph idx="1"/>
          </p:nvPr>
        </p:nvSpPr>
        <p:spPr>
          <a:xfrm>
            <a:off x="1884189" y="1923462"/>
            <a:ext cx="8674275" cy="2480899"/>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Move, zoom in and zoom out imported </a:t>
            </a:r>
            <a:r>
              <a:rPr lang="en-US" altLang="zh-CN" sz="2400" dirty="0" err="1">
                <a:latin typeface="Arial" panose="020B0604020202020204"/>
                <a:cs typeface="Arial" panose="020B0604020202020204"/>
              </a:rPr>
              <a:t>synchro</a:t>
            </a:r>
            <a:r>
              <a:rPr lang="en-US" altLang="zh-CN" sz="2400" dirty="0">
                <a:latin typeface="Arial" panose="020B0604020202020204"/>
                <a:cs typeface="Arial" panose="020B0604020202020204"/>
              </a:rPr>
              <a:t> network </a:t>
            </a:r>
            <a:endParaRPr lang="en-US" altLang="zh-CN" sz="2400" dirty="0">
              <a:latin typeface="Arial" panose="020B0604020202020204"/>
              <a:cs typeface="Arial" panose="020B0604020202020204"/>
            </a:endParaRPr>
          </a:p>
        </p:txBody>
      </p:sp>
      <p:sp>
        <p:nvSpPr>
          <p:cNvPr id="8"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7.3 Importing data from </a:t>
            </a:r>
            <a:r>
              <a:rPr lang="en-US" sz="3200" b="1" dirty="0" err="1">
                <a:latin typeface="Arial" panose="020B0604020202020204"/>
                <a:cs typeface="Arial" panose="020B0604020202020204"/>
              </a:rPr>
              <a:t>synchro</a:t>
            </a:r>
            <a:r>
              <a:rPr lang="en-US" sz="3200" b="1" dirty="0">
                <a:latin typeface="Arial" panose="020B0604020202020204"/>
                <a:cs typeface="Arial" panose="020B0604020202020204"/>
              </a:rPr>
              <a:t> to </a:t>
            </a:r>
            <a:r>
              <a:rPr lang="en-US" sz="3200" b="1" dirty="0" err="1">
                <a:latin typeface="Arial" panose="020B0604020202020204"/>
                <a:cs typeface="Arial" panose="020B0604020202020204"/>
              </a:rPr>
              <a:t>DTALite</a:t>
            </a:r>
            <a:endParaRPr lang="en-US" sz="3200" b="1" dirty="0">
              <a:latin typeface="Arial" panose="020B0604020202020204"/>
              <a:cs typeface="Arial" panose="020B0604020202020204"/>
            </a:endParaRPr>
          </a:p>
        </p:txBody>
      </p:sp>
      <p:pic>
        <p:nvPicPr>
          <p:cNvPr id="11" name="图片 10"/>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050858" y="2626391"/>
            <a:ext cx="5937885" cy="3630295"/>
          </a:xfrm>
          <a:prstGeom prst="rect">
            <a:avLst/>
          </a:prstGeom>
          <a:noFill/>
          <a:ln>
            <a:noFill/>
          </a:ln>
        </p:spPr>
      </p:pic>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039481"/>
            <a:ext cx="88209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3: Mapping two networks</a:t>
            </a:r>
            <a:endParaRPr lang="en-US" altLang="zh-CN" sz="2400" b="1" dirty="0">
              <a:latin typeface="Arial" panose="020B0604020202020204"/>
              <a:cs typeface="Arial" panose="020B0604020202020204"/>
            </a:endParaRPr>
          </a:p>
        </p:txBody>
      </p:sp>
      <p:sp>
        <p:nvSpPr>
          <p:cNvPr id="9" name="Content Placeholder 2"/>
          <p:cNvSpPr>
            <a:spLocks noGrp="1"/>
          </p:cNvSpPr>
          <p:nvPr>
            <p:ph idx="1"/>
          </p:nvPr>
        </p:nvSpPr>
        <p:spPr>
          <a:xfrm>
            <a:off x="1884189" y="1923462"/>
            <a:ext cx="8674275" cy="3197179"/>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But now the node and Link ID of the two networks are different, we need to map them with our old </a:t>
            </a:r>
            <a:r>
              <a:rPr lang="en-US" altLang="zh-CN" sz="2400" dirty="0" err="1">
                <a:latin typeface="Arial" panose="020B0604020202020204"/>
                <a:cs typeface="Arial" panose="020B0604020202020204"/>
              </a:rPr>
              <a:t>DTALite</a:t>
            </a:r>
            <a:r>
              <a:rPr lang="en-US" altLang="zh-CN" sz="2400" dirty="0">
                <a:latin typeface="Arial" panose="020B0604020202020204"/>
                <a:cs typeface="Arial" panose="020B0604020202020204"/>
              </a:rPr>
              <a:t> Network.</a:t>
            </a:r>
            <a:endParaRPr lang="en-US" altLang="zh-CN"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Based on this, we could have the input_node_mapping.csv table generated by ourselves manually.</a:t>
            </a:r>
            <a:endParaRPr lang="en-US" altLang="zh-CN"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(e.g., Node_id_1 is the node id from the old </a:t>
            </a:r>
            <a:r>
              <a:rPr lang="en-US" altLang="zh-CN" sz="2400" dirty="0" err="1">
                <a:latin typeface="Arial" panose="020B0604020202020204"/>
                <a:cs typeface="Arial" panose="020B0604020202020204"/>
              </a:rPr>
              <a:t>DTALite</a:t>
            </a:r>
            <a:r>
              <a:rPr lang="en-US" altLang="zh-CN" sz="2400" dirty="0">
                <a:latin typeface="Arial" panose="020B0604020202020204"/>
                <a:cs typeface="Arial" panose="020B0604020202020204"/>
              </a:rPr>
              <a:t> network, node_id_2 is the mapping node from </a:t>
            </a:r>
            <a:r>
              <a:rPr lang="en-US" altLang="zh-CN" sz="2400" dirty="0" err="1">
                <a:latin typeface="Arial" panose="020B0604020202020204"/>
                <a:cs typeface="Arial" panose="020B0604020202020204"/>
              </a:rPr>
              <a:t>synchro</a:t>
            </a:r>
            <a:r>
              <a:rPr lang="en-US" altLang="zh-CN" sz="2400" dirty="0">
                <a:latin typeface="Arial" panose="020B0604020202020204"/>
                <a:cs typeface="Arial" panose="020B0604020202020204"/>
              </a:rPr>
              <a:t> exported network.)</a:t>
            </a:r>
            <a:endParaRPr lang="en-US" altLang="zh-CN" sz="2400" dirty="0">
              <a:latin typeface="Arial" panose="020B0604020202020204"/>
              <a:cs typeface="Arial" panose="020B0604020202020204"/>
            </a:endParaRPr>
          </a:p>
        </p:txBody>
      </p:sp>
      <p:sp>
        <p:nvSpPr>
          <p:cNvPr id="8"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7.3 Importing data from </a:t>
            </a:r>
            <a:r>
              <a:rPr lang="en-US" sz="3200" b="1" dirty="0" err="1">
                <a:latin typeface="Arial" panose="020B0604020202020204"/>
                <a:cs typeface="Arial" panose="020B0604020202020204"/>
              </a:rPr>
              <a:t>synchro</a:t>
            </a:r>
            <a:r>
              <a:rPr lang="en-US" sz="3200" b="1" dirty="0">
                <a:latin typeface="Arial" panose="020B0604020202020204"/>
                <a:cs typeface="Arial" panose="020B0604020202020204"/>
              </a:rPr>
              <a:t> to </a:t>
            </a:r>
            <a:r>
              <a:rPr lang="en-US" sz="3200" b="1" dirty="0" err="1">
                <a:latin typeface="Arial" panose="020B0604020202020204"/>
                <a:cs typeface="Arial" panose="020B0604020202020204"/>
              </a:rPr>
              <a:t>DTALite</a:t>
            </a:r>
            <a:endParaRPr lang="en-US" sz="3200" b="1" dirty="0">
              <a:latin typeface="Arial" panose="020B0604020202020204"/>
              <a:cs typeface="Arial" panose="020B0604020202020204"/>
            </a:endParaRPr>
          </a:p>
        </p:txBody>
      </p:sp>
      <p:graphicFrame>
        <p:nvGraphicFramePr>
          <p:cNvPr id="2" name="表格 1"/>
          <p:cNvGraphicFramePr>
            <a:graphicFrameLocks noGrp="1"/>
          </p:cNvGraphicFramePr>
          <p:nvPr/>
        </p:nvGraphicFramePr>
        <p:xfrm>
          <a:off x="4373880" y="5150039"/>
          <a:ext cx="3291840" cy="1547020"/>
        </p:xfrm>
        <a:graphic>
          <a:graphicData uri="http://schemas.openxmlformats.org/drawingml/2006/table">
            <a:tbl>
              <a:tblPr firstRow="1" firstCol="1" bandRow="1">
                <a:tableStyleId>{5C22544A-7EE6-4342-B048-85BDC9FD1C3A}</a:tableStyleId>
              </a:tblPr>
              <a:tblGrid>
                <a:gridCol w="1654361"/>
                <a:gridCol w="1637479"/>
              </a:tblGrid>
              <a:tr h="309404">
                <a:tc>
                  <a:txBody>
                    <a:bodyPr/>
                    <a:lstStyle/>
                    <a:p>
                      <a:pPr>
                        <a:lnSpc>
                          <a:spcPct val="107000"/>
                        </a:lnSpc>
                        <a:spcAft>
                          <a:spcPts val="0"/>
                        </a:spcAft>
                      </a:pPr>
                      <a:r>
                        <a:rPr lang="en-US" sz="1400" dirty="0">
                          <a:solidFill>
                            <a:schemeClr val="tx1"/>
                          </a:solidFill>
                          <a:effectLst/>
                        </a:rPr>
                        <a:t>node_id_1</a:t>
                      </a:r>
                      <a:endParaRPr lang="zh-CN" sz="1400" dirty="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dirty="0">
                          <a:solidFill>
                            <a:schemeClr val="tx1"/>
                          </a:solidFill>
                          <a:effectLst/>
                        </a:rPr>
                        <a:t>node_id_2</a:t>
                      </a:r>
                      <a:endParaRPr lang="zh-CN" sz="1400" dirty="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9404">
                <a:tc>
                  <a:txBody>
                    <a:bodyPr/>
                    <a:lstStyle/>
                    <a:p>
                      <a:pPr>
                        <a:lnSpc>
                          <a:spcPct val="107000"/>
                        </a:lnSpc>
                        <a:spcAft>
                          <a:spcPts val="0"/>
                        </a:spcAft>
                      </a:pPr>
                      <a:r>
                        <a:rPr lang="en-US" sz="1400" dirty="0">
                          <a:solidFill>
                            <a:schemeClr val="tx1"/>
                          </a:solidFill>
                          <a:effectLst/>
                        </a:rPr>
                        <a:t>3346</a:t>
                      </a:r>
                      <a:endParaRPr lang="zh-CN" sz="1400" dirty="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a:solidFill>
                            <a:schemeClr val="tx1"/>
                          </a:solidFill>
                          <a:effectLst/>
                        </a:rPr>
                        <a:t>251</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9404">
                <a:tc>
                  <a:txBody>
                    <a:bodyPr/>
                    <a:lstStyle/>
                    <a:p>
                      <a:pPr>
                        <a:lnSpc>
                          <a:spcPct val="107000"/>
                        </a:lnSpc>
                        <a:spcAft>
                          <a:spcPts val="0"/>
                        </a:spcAft>
                      </a:pPr>
                      <a:r>
                        <a:rPr lang="en-US" sz="1400">
                          <a:solidFill>
                            <a:schemeClr val="tx1"/>
                          </a:solidFill>
                          <a:effectLst/>
                        </a:rPr>
                        <a:t>3335</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dirty="0">
                          <a:solidFill>
                            <a:schemeClr val="tx1"/>
                          </a:solidFill>
                          <a:effectLst/>
                        </a:rPr>
                        <a:t>1208</a:t>
                      </a:r>
                      <a:endParaRPr lang="zh-CN" sz="1400" dirty="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9404">
                <a:tc>
                  <a:txBody>
                    <a:bodyPr/>
                    <a:lstStyle/>
                    <a:p>
                      <a:pPr>
                        <a:lnSpc>
                          <a:spcPct val="107000"/>
                        </a:lnSpc>
                        <a:spcAft>
                          <a:spcPts val="0"/>
                        </a:spcAft>
                      </a:pPr>
                      <a:r>
                        <a:rPr lang="en-US" sz="1400">
                          <a:solidFill>
                            <a:schemeClr val="tx1"/>
                          </a:solidFill>
                          <a:effectLst/>
                        </a:rPr>
                        <a:t>3338</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dirty="0">
                          <a:solidFill>
                            <a:schemeClr val="tx1"/>
                          </a:solidFill>
                          <a:effectLst/>
                        </a:rPr>
                        <a:t>1505</a:t>
                      </a:r>
                      <a:endParaRPr lang="zh-CN" sz="1400" dirty="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9404">
                <a:tc>
                  <a:txBody>
                    <a:bodyPr/>
                    <a:lstStyle/>
                    <a:p>
                      <a:pPr>
                        <a:lnSpc>
                          <a:spcPct val="107000"/>
                        </a:lnSpc>
                        <a:spcAft>
                          <a:spcPts val="0"/>
                        </a:spcAft>
                      </a:pPr>
                      <a:r>
                        <a:rPr lang="en-US" sz="1400">
                          <a:solidFill>
                            <a:schemeClr val="tx1"/>
                          </a:solidFill>
                          <a:effectLst/>
                        </a:rPr>
                        <a:t>…</a:t>
                      </a:r>
                      <a:endParaRPr lang="zh-CN" sz="140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0"/>
                        </a:spcAft>
                      </a:pPr>
                      <a:r>
                        <a:rPr lang="en-US" sz="1400" dirty="0">
                          <a:solidFill>
                            <a:schemeClr val="tx1"/>
                          </a:solidFill>
                          <a:effectLst/>
                        </a:rPr>
                        <a:t>…</a:t>
                      </a:r>
                      <a:endParaRPr lang="zh-CN" sz="1400" dirty="0">
                        <a:solidFill>
                          <a:schemeClr val="tx1"/>
                        </a:solidFill>
                        <a:effectLst/>
                        <a:latin typeface="Calibri" panose="020F050202020403020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039481"/>
            <a:ext cx="88209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4: Generate the new input_timing_mapping.csv</a:t>
            </a:r>
            <a:endParaRPr lang="en-US" altLang="zh-CN" sz="2400" b="1" dirty="0">
              <a:latin typeface="Arial" panose="020B0604020202020204"/>
              <a:cs typeface="Arial" panose="020B0604020202020204"/>
            </a:endParaRPr>
          </a:p>
        </p:txBody>
      </p:sp>
      <p:sp>
        <p:nvSpPr>
          <p:cNvPr id="9" name="Content Placeholder 2"/>
          <p:cNvSpPr>
            <a:spLocks noGrp="1"/>
          </p:cNvSpPr>
          <p:nvPr>
            <p:ph idx="1"/>
          </p:nvPr>
        </p:nvSpPr>
        <p:spPr>
          <a:xfrm>
            <a:off x="1884189" y="1923462"/>
            <a:ext cx="8674275" cy="1360914"/>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altLang="zh-CN" sz="1800" dirty="0">
                <a:latin typeface="Arial" panose="020B0604020202020204"/>
                <a:cs typeface="Arial" panose="020B0604020202020204"/>
              </a:rPr>
              <a:t>Get input_node_mapping.csv file in the last step</a:t>
            </a:r>
            <a:endParaRPr lang="en-US" altLang="zh-CN" sz="18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altLang="zh-CN" sz="1800" dirty="0">
                <a:latin typeface="Arial" panose="020B0604020202020204"/>
                <a:cs typeface="Arial" panose="020B0604020202020204"/>
              </a:rPr>
              <a:t>Copy the input_timing_2.csv from the </a:t>
            </a:r>
            <a:r>
              <a:rPr lang="en-US" altLang="zh-CN" sz="1800" dirty="0" err="1">
                <a:latin typeface="Arial" panose="020B0604020202020204"/>
                <a:cs typeface="Arial" panose="020B0604020202020204"/>
              </a:rPr>
              <a:t>Synchro</a:t>
            </a:r>
            <a:r>
              <a:rPr lang="en-US" altLang="zh-CN" sz="1800" dirty="0">
                <a:latin typeface="Arial" panose="020B0604020202020204"/>
                <a:cs typeface="Arial" panose="020B0604020202020204"/>
              </a:rPr>
              <a:t> to the new folder.</a:t>
            </a:r>
            <a:endParaRPr lang="en-US" altLang="zh-CN" sz="18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altLang="zh-CN" sz="1800" dirty="0">
                <a:latin typeface="Arial" panose="020B0604020202020204"/>
                <a:cs typeface="Arial" panose="020B0604020202020204"/>
              </a:rPr>
              <a:t>Then we could run the simulation of timing_movement_generater.exe (prepared by Jun Zhao from UMD) and get the result of input_timing_mapping.csv:</a:t>
            </a:r>
            <a:endParaRPr lang="en-US" altLang="zh-CN" sz="1800" dirty="0">
              <a:latin typeface="Arial" panose="020B0604020202020204"/>
              <a:cs typeface="Arial" panose="020B0604020202020204"/>
            </a:endParaRPr>
          </a:p>
        </p:txBody>
      </p:sp>
      <p:sp>
        <p:nvSpPr>
          <p:cNvPr id="8"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7.3 Importing data from </a:t>
            </a:r>
            <a:r>
              <a:rPr lang="en-US" sz="3200" b="1" dirty="0" err="1">
                <a:latin typeface="Arial" panose="020B0604020202020204"/>
                <a:cs typeface="Arial" panose="020B0604020202020204"/>
              </a:rPr>
              <a:t>synchro</a:t>
            </a:r>
            <a:r>
              <a:rPr lang="en-US" sz="3200" b="1" dirty="0">
                <a:latin typeface="Arial" panose="020B0604020202020204"/>
                <a:cs typeface="Arial" panose="020B0604020202020204"/>
              </a:rPr>
              <a:t> to </a:t>
            </a:r>
            <a:r>
              <a:rPr lang="en-US" sz="3200" b="1" dirty="0" err="1">
                <a:latin typeface="Arial" panose="020B0604020202020204"/>
                <a:cs typeface="Arial" panose="020B0604020202020204"/>
              </a:rPr>
              <a:t>DTALite</a:t>
            </a:r>
            <a:endParaRPr lang="en-US" sz="3200" b="1" dirty="0">
              <a:latin typeface="Arial" panose="020B0604020202020204"/>
              <a:cs typeface="Arial" panose="020B0604020202020204"/>
            </a:endParaRPr>
          </a:p>
        </p:txBody>
      </p:sp>
      <p:pic>
        <p:nvPicPr>
          <p:cNvPr id="12" name="图片 11"/>
          <p:cNvPicPr/>
          <p:nvPr/>
        </p:nvPicPr>
        <p:blipFill>
          <a:blip r:embed="rId1"/>
          <a:stretch>
            <a:fillRect/>
          </a:stretch>
        </p:blipFill>
        <p:spPr>
          <a:xfrm>
            <a:off x="2035604" y="3321555"/>
            <a:ext cx="8120790" cy="1210310"/>
          </a:xfrm>
          <a:prstGeom prst="rect">
            <a:avLst/>
          </a:prstGeom>
        </p:spPr>
      </p:pic>
      <p:pic>
        <p:nvPicPr>
          <p:cNvPr id="2" name="图片 1"/>
          <p:cNvPicPr>
            <a:picLocks noChangeAspect="1"/>
          </p:cNvPicPr>
          <p:nvPr/>
        </p:nvPicPr>
        <p:blipFill rotWithShape="1">
          <a:blip r:embed="rId2"/>
          <a:srcRect b="47685"/>
          <a:stretch>
            <a:fillRect/>
          </a:stretch>
        </p:blipFill>
        <p:spPr>
          <a:xfrm>
            <a:off x="2223701" y="4662746"/>
            <a:ext cx="7848600" cy="2003166"/>
          </a:xfrm>
          <a:prstGeom prst="rect">
            <a:avLst/>
          </a:prstGeom>
        </p:spPr>
      </p:pic>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039481"/>
            <a:ext cx="88209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5: Verify the input phasing results</a:t>
            </a:r>
            <a:endParaRPr lang="en-US" altLang="zh-CN" sz="2400" b="1" dirty="0">
              <a:latin typeface="Arial" panose="020B0604020202020204"/>
              <a:cs typeface="Arial" panose="020B0604020202020204"/>
            </a:endParaRPr>
          </a:p>
        </p:txBody>
      </p:sp>
      <p:sp>
        <p:nvSpPr>
          <p:cNvPr id="9" name="Content Placeholder 2"/>
          <p:cNvSpPr>
            <a:spLocks noGrp="1"/>
          </p:cNvSpPr>
          <p:nvPr>
            <p:ph idx="1"/>
          </p:nvPr>
        </p:nvSpPr>
        <p:spPr>
          <a:xfrm>
            <a:off x="1884189" y="1923462"/>
            <a:ext cx="8674275" cy="2023698"/>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Verify the input phasing results and add required next phase number. in main DTA network</a:t>
            </a:r>
            <a:endParaRPr lang="en-US" altLang="zh-CN"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Make sure the imported phasing data are correctly display in NEXTA.</a:t>
            </a:r>
            <a:endParaRPr lang="en-US" altLang="zh-CN" sz="2400" dirty="0">
              <a:latin typeface="Arial" panose="020B0604020202020204"/>
              <a:cs typeface="Arial" panose="020B0604020202020204"/>
            </a:endParaRPr>
          </a:p>
        </p:txBody>
      </p:sp>
      <p:sp>
        <p:nvSpPr>
          <p:cNvPr id="8"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7.3 Importing data from </a:t>
            </a:r>
            <a:r>
              <a:rPr lang="en-US" sz="3200" b="1" dirty="0" err="1">
                <a:latin typeface="Arial" panose="020B0604020202020204"/>
                <a:cs typeface="Arial" panose="020B0604020202020204"/>
              </a:rPr>
              <a:t>synchro</a:t>
            </a:r>
            <a:r>
              <a:rPr lang="en-US" sz="3200" b="1" dirty="0">
                <a:latin typeface="Arial" panose="020B0604020202020204"/>
                <a:cs typeface="Arial" panose="020B0604020202020204"/>
              </a:rPr>
              <a:t> to </a:t>
            </a:r>
            <a:r>
              <a:rPr lang="en-US" sz="3200" b="1" dirty="0" err="1">
                <a:latin typeface="Arial" panose="020B0604020202020204"/>
                <a:cs typeface="Arial" panose="020B0604020202020204"/>
              </a:rPr>
              <a:t>DTALite</a:t>
            </a:r>
            <a:endParaRPr lang="en-US" sz="3200" b="1" dirty="0">
              <a:latin typeface="Arial" panose="020B0604020202020204"/>
              <a:cs typeface="Arial" panose="020B0604020202020204"/>
            </a:endParaRPr>
          </a:p>
        </p:txBody>
      </p:sp>
      <p:pic>
        <p:nvPicPr>
          <p:cNvPr id="13" name="图片 12"/>
          <p:cNvPicPr/>
          <p:nvPr/>
        </p:nvPicPr>
        <p:blipFill>
          <a:blip r:embed="rId1"/>
          <a:stretch>
            <a:fillRect/>
          </a:stretch>
        </p:blipFill>
        <p:spPr>
          <a:xfrm>
            <a:off x="2935525" y="3639184"/>
            <a:ext cx="2912110" cy="2926080"/>
          </a:xfrm>
          <a:prstGeom prst="rect">
            <a:avLst/>
          </a:prstGeom>
        </p:spPr>
      </p:pic>
      <p:pic>
        <p:nvPicPr>
          <p:cNvPr id="14" name="图片 13"/>
          <p:cNvPicPr/>
          <p:nvPr/>
        </p:nvPicPr>
        <p:blipFill>
          <a:blip r:embed="rId2"/>
          <a:stretch>
            <a:fillRect/>
          </a:stretch>
        </p:blipFill>
        <p:spPr>
          <a:xfrm>
            <a:off x="6148002" y="3639184"/>
            <a:ext cx="2635885" cy="2926080"/>
          </a:xfrm>
          <a:prstGeom prst="rect">
            <a:avLst/>
          </a:prstGeom>
        </p:spPr>
      </p:pic>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957118"/>
            <a:ext cx="8820924" cy="56377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5: Verify the input phasing results</a:t>
            </a:r>
            <a:endParaRPr lang="en-US" altLang="zh-CN" sz="2400" b="1" dirty="0">
              <a:latin typeface="Arial" panose="020B0604020202020204"/>
              <a:cs typeface="Arial" panose="020B0604020202020204"/>
            </a:endParaRPr>
          </a:p>
        </p:txBody>
      </p:sp>
      <p:sp>
        <p:nvSpPr>
          <p:cNvPr id="9" name="Content Placeholder 2"/>
          <p:cNvSpPr>
            <a:spLocks noGrp="1"/>
          </p:cNvSpPr>
          <p:nvPr>
            <p:ph idx="1"/>
          </p:nvPr>
        </p:nvSpPr>
        <p:spPr>
          <a:xfrm>
            <a:off x="1884189" y="1606222"/>
            <a:ext cx="8674275" cy="1080995"/>
          </a:xfrm>
        </p:spPr>
        <p:txBody>
          <a:bodyPr rtlCol="0">
            <a:normAutofit lnSpcReduction="10000"/>
          </a:bodyPr>
          <a:lstStyle/>
          <a:p>
            <a:pPr marL="342900" lvl="1" indent="-342900" fontAlgn="auto">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Manually edit (add, delete or change) the green duration and movement string based on the data exported from Synchro. </a:t>
            </a:r>
            <a:endParaRPr lang="en-US" altLang="zh-CN" sz="2400" dirty="0">
              <a:latin typeface="Arial" panose="020B0604020202020204"/>
              <a:cs typeface="Arial" panose="020B0604020202020204"/>
            </a:endParaRPr>
          </a:p>
        </p:txBody>
      </p:sp>
      <p:sp>
        <p:nvSpPr>
          <p:cNvPr id="8"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7.3 Importing data from </a:t>
            </a:r>
            <a:r>
              <a:rPr lang="en-US" sz="3200" b="1" dirty="0" err="1">
                <a:latin typeface="Arial" panose="020B0604020202020204"/>
                <a:cs typeface="Arial" panose="020B0604020202020204"/>
              </a:rPr>
              <a:t>synchro</a:t>
            </a:r>
            <a:r>
              <a:rPr lang="en-US" sz="3200" b="1" dirty="0">
                <a:latin typeface="Arial" panose="020B0604020202020204"/>
                <a:cs typeface="Arial" panose="020B0604020202020204"/>
              </a:rPr>
              <a:t> to </a:t>
            </a:r>
            <a:r>
              <a:rPr lang="en-US" sz="3200" b="1" dirty="0" err="1">
                <a:latin typeface="Arial" panose="020B0604020202020204"/>
                <a:cs typeface="Arial" panose="020B0604020202020204"/>
              </a:rPr>
              <a:t>DTALite</a:t>
            </a:r>
            <a:endParaRPr lang="en-US" sz="3200" b="1" dirty="0">
              <a:latin typeface="Arial" panose="020B0604020202020204"/>
              <a:cs typeface="Arial" panose="020B0604020202020204"/>
            </a:endParaRPr>
          </a:p>
        </p:txBody>
      </p:sp>
      <p:pic>
        <p:nvPicPr>
          <p:cNvPr id="11" name="图片 10"/>
          <p:cNvPicPr/>
          <p:nvPr/>
        </p:nvPicPr>
        <p:blipFill>
          <a:blip r:embed="rId1"/>
          <a:stretch>
            <a:fillRect/>
          </a:stretch>
        </p:blipFill>
        <p:spPr>
          <a:xfrm>
            <a:off x="2489717" y="2687217"/>
            <a:ext cx="7086601" cy="4161259"/>
          </a:xfrm>
          <a:prstGeom prst="rect">
            <a:avLst/>
          </a:prstGeom>
        </p:spPr>
      </p:pic>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957118"/>
            <a:ext cx="8820924" cy="56377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Step 6: Run timing_generator.exe  </a:t>
            </a:r>
            <a:endParaRPr lang="en-US" altLang="zh-CN" sz="2400" b="1" dirty="0">
              <a:latin typeface="Arial" panose="020B0604020202020204"/>
              <a:cs typeface="Arial" panose="020B0604020202020204"/>
            </a:endParaRPr>
          </a:p>
        </p:txBody>
      </p:sp>
      <p:sp>
        <p:nvSpPr>
          <p:cNvPr id="9" name="Content Placeholder 2"/>
          <p:cNvSpPr>
            <a:spLocks noGrp="1"/>
          </p:cNvSpPr>
          <p:nvPr>
            <p:ph idx="1"/>
          </p:nvPr>
        </p:nvSpPr>
        <p:spPr>
          <a:xfrm>
            <a:off x="1884189" y="1606222"/>
            <a:ext cx="8674275" cy="1080995"/>
          </a:xfrm>
        </p:spPr>
        <p:txBody>
          <a:bodyPr rtlCol="0">
            <a:noAutofit/>
          </a:bodyPr>
          <a:lstStyle/>
          <a:p>
            <a:pPr marL="342900" lvl="1" indent="-342900" fontAlgn="auto">
              <a:spcAft>
                <a:spcPts val="0"/>
              </a:spcAft>
              <a:buClr>
                <a:schemeClr val="accent1"/>
              </a:buClr>
              <a:buFont typeface="Arial" panose="020B0604020202020204" pitchFamily="34" charset="0"/>
              <a:buChar char="•"/>
              <a:defRPr/>
            </a:pPr>
            <a:r>
              <a:rPr lang="en-US" altLang="zh-CN" sz="2400" dirty="0">
                <a:latin typeface="Arial" panose="020B0604020202020204"/>
                <a:cs typeface="Arial" panose="020B0604020202020204"/>
              </a:rPr>
              <a:t>Change the input_timing_backup.csv file into input_timing.csv and then run timing_generator.exe to get input_timing_status.csv.</a:t>
            </a:r>
            <a:endParaRPr lang="en-US" altLang="zh-CN" sz="2400" dirty="0">
              <a:latin typeface="Arial" panose="020B0604020202020204"/>
              <a:cs typeface="Arial" panose="020B0604020202020204"/>
            </a:endParaRPr>
          </a:p>
        </p:txBody>
      </p:sp>
      <p:sp>
        <p:nvSpPr>
          <p:cNvPr id="8"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7.3 Importing data from </a:t>
            </a:r>
            <a:r>
              <a:rPr lang="en-US" sz="3200" b="1" dirty="0" err="1">
                <a:latin typeface="Arial" panose="020B0604020202020204"/>
                <a:cs typeface="Arial" panose="020B0604020202020204"/>
              </a:rPr>
              <a:t>synchro</a:t>
            </a:r>
            <a:r>
              <a:rPr lang="en-US" sz="3200" b="1" dirty="0">
                <a:latin typeface="Arial" panose="020B0604020202020204"/>
                <a:cs typeface="Arial" panose="020B0604020202020204"/>
              </a:rPr>
              <a:t> to </a:t>
            </a:r>
            <a:r>
              <a:rPr lang="en-US" sz="3200" b="1" dirty="0" err="1">
                <a:latin typeface="Arial" panose="020B0604020202020204"/>
                <a:cs typeface="Arial" panose="020B0604020202020204"/>
              </a:rPr>
              <a:t>DTALite</a:t>
            </a:r>
            <a:endParaRPr lang="en-US" sz="3200" b="1" dirty="0">
              <a:latin typeface="Arial" panose="020B0604020202020204"/>
              <a:cs typeface="Arial" panose="020B0604020202020204"/>
            </a:endParaRPr>
          </a:p>
        </p:txBody>
      </p:sp>
      <p:pic>
        <p:nvPicPr>
          <p:cNvPr id="2" name="图片 1"/>
          <p:cNvPicPr>
            <a:picLocks noChangeAspect="1"/>
          </p:cNvPicPr>
          <p:nvPr/>
        </p:nvPicPr>
        <p:blipFill>
          <a:blip r:embed="rId1"/>
          <a:stretch>
            <a:fillRect/>
          </a:stretch>
        </p:blipFill>
        <p:spPr>
          <a:xfrm>
            <a:off x="2042808" y="2922588"/>
            <a:ext cx="7829550" cy="3743325"/>
          </a:xfrm>
          <a:prstGeom prst="rect">
            <a:avLst/>
          </a:prstGeom>
        </p:spPr>
      </p:pic>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Generate default NEMA phasing for a signalized intersection</a:t>
            </a:r>
            <a:endParaRPr lang="en-US" dirty="0"/>
          </a:p>
        </p:txBody>
      </p:sp>
      <p:sp>
        <p:nvSpPr>
          <p:cNvPr id="3" name="Content Placeholder 2"/>
          <p:cNvSpPr>
            <a:spLocks noGrp="1"/>
          </p:cNvSpPr>
          <p:nvPr>
            <p:ph idx="1"/>
          </p:nvPr>
        </p:nvSpPr>
        <p:spPr/>
        <p:txBody>
          <a:bodyPr/>
          <a:lstStyle/>
          <a:p>
            <a:r>
              <a:rPr lang="en-US" dirty="0"/>
              <a:t>If a node is designated as a </a:t>
            </a:r>
            <a:r>
              <a:rPr lang="en-US" dirty="0" err="1"/>
              <a:t>pretimed</a:t>
            </a:r>
            <a:r>
              <a:rPr lang="en-US" dirty="0"/>
              <a:t> signal, and there is no input timing information provided, then </a:t>
            </a:r>
            <a:r>
              <a:rPr lang="en-US" dirty="0" err="1"/>
              <a:t>NeXTA</a:t>
            </a:r>
            <a:r>
              <a:rPr lang="en-US" dirty="0"/>
              <a:t> can generate the default NEMA phasing</a:t>
            </a:r>
            <a:endParaRPr lang="en-US" dirty="0"/>
          </a:p>
        </p:txBody>
      </p:sp>
      <p:sp>
        <p:nvSpPr>
          <p:cNvPr id="4" name="Slide Number Placeholder 3"/>
          <p:cNvSpPr>
            <a:spLocks noGrp="1"/>
          </p:cNvSpPr>
          <p:nvPr>
            <p:ph type="sldNum" sz="quarter" idx="4"/>
          </p:nvPr>
        </p:nvSpPr>
        <p:spPr/>
        <p:txBody>
          <a:bodyPr/>
          <a:lstStyle/>
          <a:p>
            <a:fld id="{5ED9B224-F6ED-4B00-A163-C617FF633513}" type="slidenum">
              <a:rPr lang="en-US" altLang="en-US" smtClean="0"/>
            </a:fld>
            <a:endParaRPr lang="en-US" altLang="en-US" dirty="0"/>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5ED9B224-F6ED-4B00-A163-C617FF633513}" type="slidenum">
              <a:rPr lang="en-US" altLang="en-US" smtClean="0"/>
            </a:fld>
            <a:endParaRPr lang="en-US" altLang="en-US" dirty="0"/>
          </a:p>
        </p:txBody>
      </p:sp>
      <p:pic>
        <p:nvPicPr>
          <p:cNvPr id="5" name="Picture 4"/>
          <p:cNvPicPr>
            <a:picLocks noChangeAspect="1"/>
          </p:cNvPicPr>
          <p:nvPr/>
        </p:nvPicPr>
        <p:blipFill>
          <a:blip r:embed="rId1"/>
          <a:stretch>
            <a:fillRect/>
          </a:stretch>
        </p:blipFill>
        <p:spPr>
          <a:xfrm>
            <a:off x="1981200" y="392673"/>
            <a:ext cx="8251350" cy="4568793"/>
          </a:xfrm>
          <a:prstGeom prst="rect">
            <a:avLst/>
          </a:prstGeom>
        </p:spPr>
      </p:pic>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5ED9B224-F6ED-4B00-A163-C617FF633513}" type="slidenum">
              <a:rPr lang="en-US" altLang="en-US" smtClean="0"/>
            </a:fld>
            <a:endParaRPr lang="en-US" altLang="en-US" dirty="0"/>
          </a:p>
        </p:txBody>
      </p:sp>
      <p:pic>
        <p:nvPicPr>
          <p:cNvPr id="5" name="Picture 4"/>
          <p:cNvPicPr>
            <a:picLocks noChangeAspect="1"/>
          </p:cNvPicPr>
          <p:nvPr/>
        </p:nvPicPr>
        <p:blipFill>
          <a:blip r:embed="rId1"/>
          <a:stretch>
            <a:fillRect/>
          </a:stretch>
        </p:blipFill>
        <p:spPr>
          <a:xfrm>
            <a:off x="1981200" y="397935"/>
            <a:ext cx="7969960" cy="4803245"/>
          </a:xfrm>
          <a:prstGeom prst="rect">
            <a:avLst/>
          </a:prstGeom>
        </p:spPr>
      </p:pic>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1" name="Slide Number Placeholder 6"/>
          <p:cNvSpPr>
            <a:spLocks noGrp="1"/>
          </p:cNvSpPr>
          <p:nvPr>
            <p:ph type="sldNum" sz="quarter" idx="4294967295"/>
          </p:nvPr>
        </p:nvSpPr>
        <p:spPr>
          <a:xfrm>
            <a:off x="8077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rgbClr val="000000"/>
                </a:solidFill>
                <a:latin typeface="Tahoma" panose="020B0604030504040204" pitchFamily="34" charset="0"/>
              </a:defRPr>
            </a:lvl1pPr>
            <a:lvl2pPr marL="742950" indent="-285750" eaLnBrk="0" hangingPunct="0">
              <a:defRPr sz="2800">
                <a:solidFill>
                  <a:srgbClr val="000000"/>
                </a:solidFill>
                <a:latin typeface="Tahoma" panose="020B0604030504040204" pitchFamily="34" charset="0"/>
              </a:defRPr>
            </a:lvl2pPr>
            <a:lvl3pPr marL="1143000" indent="-228600" eaLnBrk="0" hangingPunct="0">
              <a:defRPr sz="2800">
                <a:solidFill>
                  <a:srgbClr val="000000"/>
                </a:solidFill>
                <a:latin typeface="Tahoma" panose="020B0604030504040204" pitchFamily="34" charset="0"/>
              </a:defRPr>
            </a:lvl3pPr>
            <a:lvl4pPr marL="1600200" indent="-228600" eaLnBrk="0" hangingPunct="0">
              <a:defRPr sz="2800">
                <a:solidFill>
                  <a:srgbClr val="000000"/>
                </a:solidFill>
                <a:latin typeface="Tahoma" panose="020B0604030504040204" pitchFamily="34" charset="0"/>
              </a:defRPr>
            </a:lvl4pPr>
            <a:lvl5pPr marL="2057400" indent="-228600" eaLnBrk="0" hangingPunct="0">
              <a:defRPr sz="2800">
                <a:solidFill>
                  <a:srgbClr val="000000"/>
                </a:solidFill>
                <a:latin typeface="Tahoma" panose="020B0604030504040204" pitchFamily="34" charset="0"/>
              </a:defRPr>
            </a:lvl5pPr>
            <a:lvl6pPr marL="25146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6pPr>
            <a:lvl7pPr marL="29718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7pPr>
            <a:lvl8pPr marL="34290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8pPr>
            <a:lvl9pPr marL="38862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9pPr>
          </a:lstStyle>
          <a:p>
            <a:pPr eaLnBrk="1" hangingPunct="1"/>
            <a:fld id="{0CCC9531-D95B-4E28-9E1E-B43B6DF0555A}" type="slidenum">
              <a:rPr lang="en-US" altLang="en-US" sz="1400">
                <a:solidFill>
                  <a:schemeClr val="tx1"/>
                </a:solidFill>
              </a:rPr>
            </a:fld>
            <a:endParaRPr lang="en-US" altLang="en-US" sz="1400">
              <a:solidFill>
                <a:schemeClr val="tx1"/>
              </a:solidFill>
            </a:endParaRPr>
          </a:p>
        </p:txBody>
      </p:sp>
      <p:sp>
        <p:nvSpPr>
          <p:cNvPr id="5" name="Title 1"/>
          <p:cNvSpPr txBox="1"/>
          <p:nvPr/>
        </p:nvSpPr>
        <p:spPr bwMode="auto">
          <a:xfrm>
            <a:off x="2062163" y="-182563"/>
            <a:ext cx="7772400" cy="1144588"/>
          </a:xfrm>
          <a:prstGeom prst="rect">
            <a:avLst/>
          </a:prstGeom>
          <a:noFill/>
          <a:ln w="9525">
            <a:noFill/>
            <a:miter lim="800000"/>
          </a:ln>
        </p:spPr>
        <p:txBody>
          <a:bodyPr anchor="b"/>
          <a:lstStyle/>
          <a:p>
            <a:pPr eaLnBrk="0" hangingPunct="0">
              <a:spcBef>
                <a:spcPct val="0"/>
              </a:spcBef>
              <a:buClrTx/>
              <a:buFont typeface="Wingdings 2" panose="05020102010507070707" pitchFamily="18" charset="2"/>
              <a:buNone/>
              <a:defRPr/>
            </a:pPr>
            <a:r>
              <a:rPr lang="en-US" sz="3600" dirty="0">
                <a:solidFill>
                  <a:srgbClr val="FF0000"/>
                </a:solidFill>
              </a:rPr>
              <a:t>Movement &amp; Phase Numbering</a:t>
            </a:r>
            <a:endParaRPr lang="en-US" sz="3600" kern="0" dirty="0">
              <a:solidFill>
                <a:srgbClr val="FF0000"/>
              </a:solidFill>
              <a:latin typeface="+mj-lt"/>
              <a:ea typeface="+mj-ea"/>
              <a:cs typeface="+mj-cs"/>
            </a:endParaRPr>
          </a:p>
        </p:txBody>
      </p:sp>
      <p:sp>
        <p:nvSpPr>
          <p:cNvPr id="12293" name="Rectangle 4"/>
          <p:cNvSpPr>
            <a:spLocks noChangeArrowheads="1"/>
          </p:cNvSpPr>
          <p:nvPr/>
        </p:nvSpPr>
        <p:spPr bwMode="auto">
          <a:xfrm>
            <a:off x="1524001" y="-330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a:solidFill>
                  <a:srgbClr val="000000"/>
                </a:solidFill>
                <a:latin typeface="Tahoma" panose="020B0604030504040204" pitchFamily="34" charset="0"/>
              </a:defRPr>
            </a:lvl1pPr>
            <a:lvl2pPr marL="742950" indent="-285750" eaLnBrk="0" hangingPunct="0">
              <a:defRPr sz="2800">
                <a:solidFill>
                  <a:srgbClr val="000000"/>
                </a:solidFill>
                <a:latin typeface="Tahoma" panose="020B0604030504040204" pitchFamily="34" charset="0"/>
              </a:defRPr>
            </a:lvl2pPr>
            <a:lvl3pPr marL="1143000" indent="-228600" eaLnBrk="0" hangingPunct="0">
              <a:defRPr sz="2800">
                <a:solidFill>
                  <a:srgbClr val="000000"/>
                </a:solidFill>
                <a:latin typeface="Tahoma" panose="020B0604030504040204" pitchFamily="34" charset="0"/>
              </a:defRPr>
            </a:lvl3pPr>
            <a:lvl4pPr marL="1600200" indent="-228600" eaLnBrk="0" hangingPunct="0">
              <a:defRPr sz="2800">
                <a:solidFill>
                  <a:srgbClr val="000000"/>
                </a:solidFill>
                <a:latin typeface="Tahoma" panose="020B0604030504040204" pitchFamily="34" charset="0"/>
              </a:defRPr>
            </a:lvl4pPr>
            <a:lvl5pPr marL="2057400" indent="-228600" eaLnBrk="0" hangingPunct="0">
              <a:defRPr sz="2800">
                <a:solidFill>
                  <a:srgbClr val="000000"/>
                </a:solidFill>
                <a:latin typeface="Tahoma" panose="020B0604030504040204" pitchFamily="34" charset="0"/>
              </a:defRPr>
            </a:lvl5pPr>
            <a:lvl6pPr marL="25146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6pPr>
            <a:lvl7pPr marL="29718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7pPr>
            <a:lvl8pPr marL="34290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8pPr>
            <a:lvl9pPr marL="38862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9pPr>
          </a:lstStyle>
          <a:p>
            <a:pPr eaLnBrk="1" hangingPunct="1"/>
            <a:endParaRPr lang="en-US" altLang="en-US"/>
          </a:p>
        </p:txBody>
      </p:sp>
      <p:sp>
        <p:nvSpPr>
          <p:cNvPr id="12294" name="Rectangle 5"/>
          <p:cNvSpPr>
            <a:spLocks noChangeArrowheads="1"/>
          </p:cNvSpPr>
          <p:nvPr/>
        </p:nvSpPr>
        <p:spPr bwMode="auto">
          <a:xfrm>
            <a:off x="1524001" y="56706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a:solidFill>
                  <a:srgbClr val="000000"/>
                </a:solidFill>
                <a:latin typeface="Tahoma" panose="020B0604030504040204" pitchFamily="34" charset="0"/>
              </a:defRPr>
            </a:lvl1pPr>
            <a:lvl2pPr marL="742950" indent="-285750" eaLnBrk="0" hangingPunct="0">
              <a:defRPr sz="2800">
                <a:solidFill>
                  <a:srgbClr val="000000"/>
                </a:solidFill>
                <a:latin typeface="Tahoma" panose="020B0604030504040204" pitchFamily="34" charset="0"/>
              </a:defRPr>
            </a:lvl2pPr>
            <a:lvl3pPr marL="1143000" indent="-228600" eaLnBrk="0" hangingPunct="0">
              <a:defRPr sz="2800">
                <a:solidFill>
                  <a:srgbClr val="000000"/>
                </a:solidFill>
                <a:latin typeface="Tahoma" panose="020B0604030504040204" pitchFamily="34" charset="0"/>
              </a:defRPr>
            </a:lvl3pPr>
            <a:lvl4pPr marL="1600200" indent="-228600" eaLnBrk="0" hangingPunct="0">
              <a:defRPr sz="2800">
                <a:solidFill>
                  <a:srgbClr val="000000"/>
                </a:solidFill>
                <a:latin typeface="Tahoma" panose="020B0604030504040204" pitchFamily="34" charset="0"/>
              </a:defRPr>
            </a:lvl4pPr>
            <a:lvl5pPr marL="2057400" indent="-228600" eaLnBrk="0" hangingPunct="0">
              <a:defRPr sz="2800">
                <a:solidFill>
                  <a:srgbClr val="000000"/>
                </a:solidFill>
                <a:latin typeface="Tahoma" panose="020B0604030504040204" pitchFamily="34" charset="0"/>
              </a:defRPr>
            </a:lvl5pPr>
            <a:lvl6pPr marL="25146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6pPr>
            <a:lvl7pPr marL="29718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7pPr>
            <a:lvl8pPr marL="34290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8pPr>
            <a:lvl9pPr marL="38862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9pPr>
          </a:lstStyle>
          <a:p>
            <a:endParaRPr lang="en-US" altLang="en-US"/>
          </a:p>
        </p:txBody>
      </p:sp>
      <p:pic>
        <p:nvPicPr>
          <p:cNvPr id="12295" name="Picture 2"/>
          <p:cNvPicPr>
            <a:picLocks noChangeAspect="1" noChangeArrowheads="1"/>
          </p:cNvPicPr>
          <p:nvPr/>
        </p:nvPicPr>
        <p:blipFill>
          <a:blip r:embed="rId1">
            <a:extLst>
              <a:ext uri="{28A0092B-C50C-407E-A947-70E740481C1C}">
                <a14:useLocalDpi xmlns:a14="http://schemas.microsoft.com/office/drawing/2010/main" val="0"/>
              </a:ext>
            </a:extLst>
          </a:blip>
          <a:srcRect l="38197" t="29869" r="18721" b="32957"/>
          <a:stretch>
            <a:fillRect/>
          </a:stretch>
        </p:blipFill>
        <p:spPr bwMode="auto">
          <a:xfrm>
            <a:off x="2119313" y="1233489"/>
            <a:ext cx="3433762"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Rectangle 7"/>
          <p:cNvSpPr>
            <a:spLocks noChangeArrowheads="1"/>
          </p:cNvSpPr>
          <p:nvPr/>
        </p:nvSpPr>
        <p:spPr bwMode="auto">
          <a:xfrm>
            <a:off x="2351088" y="3167064"/>
            <a:ext cx="1117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rgbClr val="000000"/>
                </a:solidFill>
                <a:latin typeface="Tahoma" panose="020B0604030504040204" pitchFamily="34" charset="0"/>
              </a:defRPr>
            </a:lvl1pPr>
            <a:lvl2pPr marL="742950" indent="-285750" eaLnBrk="0" hangingPunct="0">
              <a:defRPr sz="2800">
                <a:solidFill>
                  <a:srgbClr val="000000"/>
                </a:solidFill>
                <a:latin typeface="Tahoma" panose="020B0604030504040204" pitchFamily="34" charset="0"/>
              </a:defRPr>
            </a:lvl2pPr>
            <a:lvl3pPr marL="1143000" indent="-228600" eaLnBrk="0" hangingPunct="0">
              <a:defRPr sz="2800">
                <a:solidFill>
                  <a:srgbClr val="000000"/>
                </a:solidFill>
                <a:latin typeface="Tahoma" panose="020B0604030504040204" pitchFamily="34" charset="0"/>
              </a:defRPr>
            </a:lvl3pPr>
            <a:lvl4pPr marL="1600200" indent="-228600" eaLnBrk="0" hangingPunct="0">
              <a:defRPr sz="2800">
                <a:solidFill>
                  <a:srgbClr val="000000"/>
                </a:solidFill>
                <a:latin typeface="Tahoma" panose="020B0604030504040204" pitchFamily="34" charset="0"/>
              </a:defRPr>
            </a:lvl4pPr>
            <a:lvl5pPr marL="2057400" indent="-228600" eaLnBrk="0" hangingPunct="0">
              <a:defRPr sz="2800">
                <a:solidFill>
                  <a:srgbClr val="000000"/>
                </a:solidFill>
                <a:latin typeface="Tahoma" panose="020B0604030504040204" pitchFamily="34" charset="0"/>
              </a:defRPr>
            </a:lvl5pPr>
            <a:lvl6pPr marL="25146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6pPr>
            <a:lvl7pPr marL="29718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7pPr>
            <a:lvl8pPr marL="34290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8pPr>
            <a:lvl9pPr marL="38862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9pPr>
          </a:lstStyle>
          <a:p>
            <a:pPr eaLnBrk="1" hangingPunct="1">
              <a:buFont typeface="Wingdings 2" panose="05020102010507070707" pitchFamily="18" charset="2"/>
              <a:buNone/>
            </a:pPr>
            <a:r>
              <a:rPr lang="en-US" altLang="en-US" sz="1600">
                <a:cs typeface="Tahoma" panose="020B0604030504040204" pitchFamily="34" charset="0"/>
              </a:rPr>
              <a:t>HCM 2010</a:t>
            </a:r>
            <a:endParaRPr lang="en-US" altLang="en-US" sz="1600"/>
          </a:p>
        </p:txBody>
      </p:sp>
      <p:sp>
        <p:nvSpPr>
          <p:cNvPr id="12297" name="Rectangle 8"/>
          <p:cNvSpPr>
            <a:spLocks noChangeArrowheads="1"/>
          </p:cNvSpPr>
          <p:nvPr/>
        </p:nvSpPr>
        <p:spPr bwMode="auto">
          <a:xfrm>
            <a:off x="6096000" y="1214438"/>
            <a:ext cx="395605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000000"/>
                </a:solidFill>
                <a:latin typeface="Tahoma" panose="020B0604030504040204" pitchFamily="34" charset="0"/>
              </a:defRPr>
            </a:lvl1pPr>
            <a:lvl2pPr marL="742950" indent="-285750" eaLnBrk="0" hangingPunct="0">
              <a:defRPr sz="2800">
                <a:solidFill>
                  <a:srgbClr val="000000"/>
                </a:solidFill>
                <a:latin typeface="Tahoma" panose="020B0604030504040204" pitchFamily="34" charset="0"/>
              </a:defRPr>
            </a:lvl2pPr>
            <a:lvl3pPr marL="1143000" indent="-228600" eaLnBrk="0" hangingPunct="0">
              <a:defRPr sz="2800">
                <a:solidFill>
                  <a:srgbClr val="000000"/>
                </a:solidFill>
                <a:latin typeface="Tahoma" panose="020B0604030504040204" pitchFamily="34" charset="0"/>
              </a:defRPr>
            </a:lvl3pPr>
            <a:lvl4pPr marL="1600200" indent="-228600" eaLnBrk="0" hangingPunct="0">
              <a:defRPr sz="2800">
                <a:solidFill>
                  <a:srgbClr val="000000"/>
                </a:solidFill>
                <a:latin typeface="Tahoma" panose="020B0604030504040204" pitchFamily="34" charset="0"/>
              </a:defRPr>
            </a:lvl4pPr>
            <a:lvl5pPr marL="2057400" indent="-228600" eaLnBrk="0" hangingPunct="0">
              <a:defRPr sz="2800">
                <a:solidFill>
                  <a:srgbClr val="000000"/>
                </a:solidFill>
                <a:latin typeface="Tahoma" panose="020B0604030504040204" pitchFamily="34" charset="0"/>
              </a:defRPr>
            </a:lvl5pPr>
            <a:lvl6pPr marL="25146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6pPr>
            <a:lvl7pPr marL="29718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7pPr>
            <a:lvl8pPr marL="34290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8pPr>
            <a:lvl9pPr marL="38862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9pPr>
          </a:lstStyle>
          <a:p>
            <a:pPr eaLnBrk="1" hangingPunct="1">
              <a:buFont typeface="Wingdings 2" panose="05020102010507070707" pitchFamily="18" charset="2"/>
              <a:buNone/>
            </a:pPr>
            <a:r>
              <a:rPr lang="en-US" altLang="en-US" sz="1600">
                <a:cs typeface="Tahoma" panose="020B0604030504040204" pitchFamily="34" charset="0"/>
              </a:rPr>
              <a:t>Through </a:t>
            </a:r>
            <a:r>
              <a:rPr lang="el-GR" altLang="en-US" sz="1600">
                <a:cs typeface="Tahoma" panose="020B0604030504040204" pitchFamily="34" charset="0"/>
              </a:rPr>
              <a:t>Φ</a:t>
            </a:r>
            <a:r>
              <a:rPr lang="en-US" altLang="en-US" sz="1600">
                <a:cs typeface="Tahoma" panose="020B0604030504040204" pitchFamily="34" charset="0"/>
              </a:rPr>
              <a:t>: even numbers (2,4,6,8)</a:t>
            </a:r>
            <a:endParaRPr lang="en-US" altLang="en-US" sz="1600">
              <a:cs typeface="Tahoma" panose="020B0604030504040204" pitchFamily="34" charset="0"/>
            </a:endParaRPr>
          </a:p>
          <a:p>
            <a:pPr eaLnBrk="1" hangingPunct="1">
              <a:buFont typeface="Wingdings 2" panose="05020102010507070707" pitchFamily="18" charset="2"/>
              <a:buNone/>
            </a:pPr>
            <a:r>
              <a:rPr lang="en-US" altLang="en-US" sz="1600">
                <a:cs typeface="Tahoma" panose="020B0604030504040204" pitchFamily="34" charset="0"/>
              </a:rPr>
              <a:t>Left turn </a:t>
            </a:r>
            <a:r>
              <a:rPr lang="el-GR" altLang="en-US" sz="1600">
                <a:cs typeface="Tahoma" panose="020B0604030504040204" pitchFamily="34" charset="0"/>
              </a:rPr>
              <a:t>Φ</a:t>
            </a:r>
            <a:r>
              <a:rPr lang="en-US" altLang="en-US" sz="1600">
                <a:cs typeface="Tahoma" panose="020B0604030504040204" pitchFamily="34" charset="0"/>
              </a:rPr>
              <a:t>: odd numbers (1,3,5,7)</a:t>
            </a:r>
            <a:endParaRPr lang="en-US" altLang="en-US" sz="1600">
              <a:cs typeface="Tahoma" panose="020B0604030504040204" pitchFamily="34" charset="0"/>
            </a:endParaRPr>
          </a:p>
          <a:p>
            <a:pPr eaLnBrk="1" hangingPunct="1">
              <a:buFont typeface="Wingdings 2" panose="05020102010507070707" pitchFamily="18" charset="2"/>
              <a:buNone/>
            </a:pPr>
            <a:r>
              <a:rPr lang="en-US" altLang="en-US" sz="1600">
                <a:cs typeface="Tahoma" panose="020B0604030504040204" pitchFamily="34" charset="0"/>
              </a:rPr>
              <a:t>3-legged intersection LT can be even #</a:t>
            </a:r>
            <a:endParaRPr lang="en-US" altLang="en-US" sz="1600">
              <a:cs typeface="Tahoma" panose="020B0604030504040204" pitchFamily="34" charset="0"/>
            </a:endParaRPr>
          </a:p>
          <a:p>
            <a:pPr eaLnBrk="1" hangingPunct="1">
              <a:buFont typeface="Wingdings 2" panose="05020102010507070707" pitchFamily="18" charset="2"/>
              <a:buNone/>
            </a:pPr>
            <a:endParaRPr lang="en-US" altLang="en-US" sz="1600">
              <a:cs typeface="Tahoma" panose="020B0604030504040204" pitchFamily="34" charset="0"/>
            </a:endParaRPr>
          </a:p>
          <a:p>
            <a:pPr eaLnBrk="1" hangingPunct="1">
              <a:buFont typeface="Wingdings 2" panose="05020102010507070707" pitchFamily="18" charset="2"/>
              <a:buNone/>
            </a:pPr>
            <a:r>
              <a:rPr lang="el-GR" altLang="en-US" sz="1600">
                <a:cs typeface="Tahoma" panose="020B0604030504040204" pitchFamily="34" charset="0"/>
              </a:rPr>
              <a:t>Φ</a:t>
            </a:r>
            <a:r>
              <a:rPr lang="en-US" altLang="en-US" sz="1600">
                <a:cs typeface="Tahoma" panose="020B0604030504040204" pitchFamily="34" charset="0"/>
              </a:rPr>
              <a:t> 2 &amp; 6 denote major street</a:t>
            </a:r>
            <a:endParaRPr lang="en-US" altLang="en-US" sz="1600">
              <a:cs typeface="Tahoma" panose="020B0604030504040204" pitchFamily="34" charset="0"/>
            </a:endParaRPr>
          </a:p>
          <a:p>
            <a:pPr eaLnBrk="1" hangingPunct="1">
              <a:buFont typeface="Wingdings 2" panose="05020102010507070707" pitchFamily="18" charset="2"/>
              <a:buNone/>
            </a:pPr>
            <a:r>
              <a:rPr lang="en-US" altLang="en-US" sz="1600">
                <a:cs typeface="Tahoma" panose="020B0604030504040204" pitchFamily="34" charset="0"/>
              </a:rPr>
              <a:t>Right turn </a:t>
            </a:r>
            <a:r>
              <a:rPr lang="el-GR" altLang="en-US" sz="1600">
                <a:cs typeface="Tahoma" panose="020B0604030504040204" pitchFamily="34" charset="0"/>
              </a:rPr>
              <a:t>Φ</a:t>
            </a:r>
            <a:r>
              <a:rPr lang="en-US" altLang="en-US" sz="1600">
                <a:cs typeface="Tahoma" panose="020B0604030504040204" pitchFamily="34" charset="0"/>
              </a:rPr>
              <a:t> concurrent w/ through in most cases (no special RT </a:t>
            </a:r>
            <a:r>
              <a:rPr lang="el-GR" altLang="en-US" sz="1600">
                <a:cs typeface="Tahoma" panose="020B0604030504040204" pitchFamily="34" charset="0"/>
              </a:rPr>
              <a:t>Φ</a:t>
            </a:r>
            <a:r>
              <a:rPr lang="en-US" altLang="en-US" sz="1600">
                <a:cs typeface="Tahoma" panose="020B0604030504040204" pitchFamily="34" charset="0"/>
              </a:rPr>
              <a:t>)</a:t>
            </a:r>
            <a:endParaRPr lang="en-US" altLang="en-US" sz="1600"/>
          </a:p>
        </p:txBody>
      </p:sp>
      <p:pic>
        <p:nvPicPr>
          <p:cNvPr id="12298" name="Picture 9" descr="NS UDO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7064" y="3709988"/>
            <a:ext cx="3157537" cy="282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6841067" y="5518836"/>
            <a:ext cx="4572000" cy="646331"/>
          </a:xfrm>
          <a:prstGeom prst="rect">
            <a:avLst/>
          </a:prstGeom>
        </p:spPr>
        <p:txBody>
          <a:bodyPr>
            <a:spAutoFit/>
          </a:bodyPr>
          <a:lstStyle/>
          <a:p>
            <a:r>
              <a:rPr lang="en-US" dirty="0"/>
              <a:t>Contributing Author: </a:t>
            </a:r>
            <a:endParaRPr lang="en-US" dirty="0"/>
          </a:p>
          <a:p>
            <a:r>
              <a:rPr lang="en-US" dirty="0"/>
              <a:t>Dr. Milan </a:t>
            </a:r>
            <a:r>
              <a:rPr lang="en-US" dirty="0" err="1"/>
              <a:t>Zlatkovic</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46494"/>
            <a:ext cx="7656163" cy="991892"/>
          </a:xfrm>
        </p:spPr>
        <p:txBody>
          <a:bodyPr/>
          <a:lstStyle/>
          <a:p>
            <a:pPr algn="l" eaLnBrk="1" fontAlgn="auto" hangingPunct="1">
              <a:spcAft>
                <a:spcPts val="0"/>
              </a:spcAft>
              <a:defRPr/>
            </a:pPr>
            <a:r>
              <a:rPr lang="en-US" sz="3200" b="1" dirty="0">
                <a:latin typeface="Arial" panose="020B0604020202020204"/>
                <a:cs typeface="Arial" panose="020B0604020202020204"/>
              </a:rPr>
              <a:t>1.1 Project Objective and Motivations</a:t>
            </a:r>
            <a:endParaRPr lang="en-US" sz="3200" b="1" dirty="0">
              <a:latin typeface="Arial" panose="020B0604020202020204"/>
              <a:cs typeface="Arial" panose="020B0604020202020204"/>
            </a:endParaRPr>
          </a:p>
        </p:txBody>
      </p:sp>
      <p:sp>
        <p:nvSpPr>
          <p:cNvPr id="3" name="Content Placeholder 2"/>
          <p:cNvSpPr>
            <a:spLocks noGrp="1"/>
          </p:cNvSpPr>
          <p:nvPr>
            <p:ph idx="1"/>
          </p:nvPr>
        </p:nvSpPr>
        <p:spPr>
          <a:xfrm>
            <a:off x="1981200" y="1600200"/>
            <a:ext cx="8229600" cy="5002078"/>
          </a:xfrm>
        </p:spPr>
        <p:txBody>
          <a:bodyPr rtlCol="0">
            <a:noAutofit/>
          </a:bodyPr>
          <a:lstStyle/>
          <a:p>
            <a:pPr marL="114300" indent="0" eaLnBrk="1" fontAlgn="auto" hangingPunct="1">
              <a:spcBef>
                <a:spcPts val="600"/>
              </a:spcBef>
              <a:spcAft>
                <a:spcPts val="0"/>
              </a:spcAft>
              <a:buNone/>
              <a:defRPr/>
            </a:pPr>
            <a:r>
              <a:rPr lang="en-US" sz="2400" dirty="0">
                <a:latin typeface="Arial" panose="020B0604020202020204"/>
                <a:cs typeface="Arial" panose="020B0604020202020204"/>
              </a:rPr>
              <a:t>Enhance </a:t>
            </a:r>
            <a:r>
              <a:rPr lang="en-US" sz="2400" dirty="0" err="1">
                <a:solidFill>
                  <a:srgbClr val="FF0000"/>
                </a:solidFill>
                <a:latin typeface="Arial" panose="020B0604020202020204"/>
                <a:cs typeface="Arial" panose="020B0604020202020204"/>
              </a:rPr>
              <a:t>DTALite</a:t>
            </a:r>
            <a:r>
              <a:rPr lang="en-US" sz="2400" dirty="0">
                <a:latin typeface="Arial" panose="020B0604020202020204"/>
                <a:cs typeface="Arial" panose="020B0604020202020204"/>
              </a:rPr>
              <a:t> to provide a rigorous and computationally efficient tool to evaluate </a:t>
            </a:r>
            <a:r>
              <a:rPr lang="en-US" sz="2400" u="sng" dirty="0">
                <a:latin typeface="Arial" panose="020B0604020202020204"/>
                <a:cs typeface="Arial" panose="020B0604020202020204"/>
              </a:rPr>
              <a:t>road pricing </a:t>
            </a:r>
            <a:r>
              <a:rPr lang="en-US" sz="2400" dirty="0">
                <a:latin typeface="Arial" panose="020B0604020202020204"/>
                <a:cs typeface="Arial" panose="020B0604020202020204"/>
              </a:rPr>
              <a:t>and </a:t>
            </a:r>
            <a:r>
              <a:rPr lang="en-US" sz="2400" u="sng" dirty="0">
                <a:latin typeface="Arial" panose="020B0604020202020204"/>
                <a:cs typeface="Arial" panose="020B0604020202020204"/>
              </a:rPr>
              <a:t>crash-reduction strategies</a:t>
            </a:r>
            <a:endParaRPr lang="en-US" sz="2400" u="sng" dirty="0">
              <a:latin typeface="Arial" panose="020B0604020202020204"/>
              <a:cs typeface="Arial" panose="020B0604020202020204"/>
            </a:endParaRPr>
          </a:p>
          <a:p>
            <a:pPr marL="114300" indent="0" eaLnBrk="1" fontAlgn="auto" hangingPunct="1">
              <a:spcAft>
                <a:spcPts val="0"/>
              </a:spcAft>
              <a:buNone/>
              <a:defRPr/>
            </a:pPr>
            <a:endParaRPr lang="en-US" sz="2400" u="sng" dirty="0">
              <a:latin typeface="Arial" panose="020B0604020202020204"/>
              <a:cs typeface="Arial" panose="020B0604020202020204"/>
            </a:endParaRPr>
          </a:p>
          <a:p>
            <a:pPr marL="114300" indent="0" eaLnBrk="1" fontAlgn="auto" hangingPunct="1">
              <a:lnSpc>
                <a:spcPct val="110000"/>
              </a:lnSpc>
              <a:spcAft>
                <a:spcPts val="0"/>
              </a:spcAft>
              <a:buNone/>
              <a:defRPr/>
            </a:pPr>
            <a:r>
              <a:rPr lang="en-US" sz="2400" dirty="0">
                <a:latin typeface="Arial" panose="020B0604020202020204"/>
                <a:cs typeface="Arial" panose="020B0604020202020204"/>
              </a:rPr>
              <a:t>The enhanced tool will enable practitioners to:</a:t>
            </a:r>
            <a:endParaRPr lang="en-US" sz="2400" dirty="0">
              <a:latin typeface="Arial" panose="020B0604020202020204"/>
              <a:cs typeface="Arial" panose="020B0604020202020204"/>
            </a:endParaRPr>
          </a:p>
          <a:p>
            <a:pPr marL="914400" indent="-234950" eaLnBrk="1" fontAlgn="auto" hangingPunct="1">
              <a:lnSpc>
                <a:spcPct val="110000"/>
              </a:lnSpc>
              <a:spcAft>
                <a:spcPts val="0"/>
              </a:spcAft>
              <a:defRPr/>
            </a:pPr>
            <a:r>
              <a:rPr lang="en-US" sz="2400" dirty="0">
                <a:latin typeface="Arial" panose="020B0604020202020204"/>
                <a:cs typeface="Arial" panose="020B0604020202020204"/>
              </a:rPr>
              <a:t>Assess corridor and network-wide effects</a:t>
            </a:r>
            <a:endParaRPr lang="en-US" sz="2400" dirty="0">
              <a:latin typeface="Arial" panose="020B0604020202020204"/>
              <a:cs typeface="Arial" panose="020B0604020202020204"/>
            </a:endParaRPr>
          </a:p>
          <a:p>
            <a:pPr marL="914400" indent="-234950" eaLnBrk="1" fontAlgn="auto" hangingPunct="1">
              <a:lnSpc>
                <a:spcPct val="110000"/>
              </a:lnSpc>
              <a:spcAft>
                <a:spcPts val="0"/>
              </a:spcAft>
              <a:defRPr/>
            </a:pPr>
            <a:r>
              <a:rPr lang="en-US" sz="2400" dirty="0">
                <a:latin typeface="Arial" panose="020B0604020202020204"/>
                <a:cs typeface="Arial" panose="020B0604020202020204"/>
              </a:rPr>
              <a:t>Conduct numerous alternatives analyses</a:t>
            </a:r>
            <a:endParaRPr lang="en-US" sz="2400" dirty="0">
              <a:latin typeface="Arial" panose="020B0604020202020204"/>
              <a:cs typeface="Arial" panose="020B0604020202020204"/>
            </a:endParaRPr>
          </a:p>
          <a:p>
            <a:pPr marL="914400" indent="-234950" eaLnBrk="1" fontAlgn="auto" hangingPunct="1">
              <a:lnSpc>
                <a:spcPct val="110000"/>
              </a:lnSpc>
              <a:spcAft>
                <a:spcPts val="0"/>
              </a:spcAft>
              <a:defRPr/>
            </a:pPr>
            <a:r>
              <a:rPr lang="en-US" sz="2400" dirty="0">
                <a:latin typeface="Arial" panose="020B0604020202020204"/>
                <a:cs typeface="Arial" panose="020B0604020202020204"/>
              </a:rPr>
              <a:t>Evaluate recurring and non-recurring congestion</a:t>
            </a:r>
            <a:endParaRPr lang="en-US" sz="2400" dirty="0">
              <a:latin typeface="Arial" panose="020B0604020202020204"/>
              <a:cs typeface="Arial" panose="020B0604020202020204"/>
            </a:endParaRPr>
          </a:p>
          <a:p>
            <a:pPr marL="914400" indent="-234950" eaLnBrk="1" fontAlgn="auto" hangingPunct="1">
              <a:lnSpc>
                <a:spcPct val="110000"/>
              </a:lnSpc>
              <a:spcAft>
                <a:spcPts val="0"/>
              </a:spcAft>
              <a:defRPr/>
            </a:pPr>
            <a:r>
              <a:rPr lang="en-US" sz="2400" dirty="0">
                <a:latin typeface="Arial" panose="020B0604020202020204"/>
                <a:cs typeface="Arial" panose="020B0604020202020204"/>
              </a:rPr>
              <a:t>Calculate performance measures that can be applied in investment-level planning and decision making</a:t>
            </a:r>
            <a:endParaRPr lang="en-US" sz="2400" dirty="0">
              <a:latin typeface="Arial" panose="020B0604020202020204"/>
              <a:cs typeface="Arial" panose="020B0604020202020204"/>
            </a:endParaRPr>
          </a:p>
        </p:txBody>
      </p:sp>
      <p:sp>
        <p:nvSpPr>
          <p:cNvPr id="5"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6" name="Title 1"/>
          <p:cNvSpPr txBox="1"/>
          <p:nvPr/>
        </p:nvSpPr>
        <p:spPr bwMode="auto">
          <a:xfrm>
            <a:off x="2089690" y="864029"/>
            <a:ext cx="4114800" cy="813661"/>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eaLnBrk="1" fontAlgn="auto" hangingPunct="1">
              <a:spcAft>
                <a:spcPts val="0"/>
              </a:spcAft>
              <a:defRPr/>
            </a:pPr>
            <a:r>
              <a:rPr lang="en-US" sz="2400" b="1" dirty="0">
                <a:latin typeface="Arial" panose="020B0604020202020204"/>
                <a:cs typeface="Arial" panose="020B0604020202020204"/>
              </a:rPr>
              <a:t>Project Objective</a:t>
            </a:r>
            <a:endParaRPr lang="en-US" sz="2400" b="1"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Content Placeholder 5" descr="Rectangle: Click to edit Master text styles&#10;Second level&#10;Third level&#10;Fourth level&#10;Fifth level"/>
          <p:cNvSpPr txBox="1"/>
          <p:nvPr/>
        </p:nvSpPr>
        <p:spPr bwMode="auto">
          <a:xfrm>
            <a:off x="1906589" y="1179513"/>
            <a:ext cx="8453437" cy="507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eaLnBrk="0" hangingPunct="0">
              <a:defRPr sz="2800">
                <a:solidFill>
                  <a:srgbClr val="000000"/>
                </a:solidFill>
                <a:latin typeface="Tahoma" panose="020B0604030504040204" pitchFamily="34" charset="0"/>
              </a:defRPr>
            </a:lvl1pPr>
            <a:lvl2pPr marL="742950" indent="-285750" eaLnBrk="0" hangingPunct="0">
              <a:defRPr sz="2800">
                <a:solidFill>
                  <a:srgbClr val="000000"/>
                </a:solidFill>
                <a:latin typeface="Tahoma" panose="020B0604030504040204" pitchFamily="34" charset="0"/>
              </a:defRPr>
            </a:lvl2pPr>
            <a:lvl3pPr marL="1143000" indent="-228600" eaLnBrk="0" hangingPunct="0">
              <a:defRPr sz="2800">
                <a:solidFill>
                  <a:srgbClr val="000000"/>
                </a:solidFill>
                <a:latin typeface="Tahoma" panose="020B0604030504040204" pitchFamily="34" charset="0"/>
              </a:defRPr>
            </a:lvl3pPr>
            <a:lvl4pPr marL="1600200" indent="-228600" eaLnBrk="0" hangingPunct="0">
              <a:defRPr sz="2800">
                <a:solidFill>
                  <a:srgbClr val="000000"/>
                </a:solidFill>
                <a:latin typeface="Tahoma" panose="020B0604030504040204" pitchFamily="34" charset="0"/>
              </a:defRPr>
            </a:lvl4pPr>
            <a:lvl5pPr marL="2057400" indent="-228600" eaLnBrk="0" hangingPunct="0">
              <a:defRPr sz="2800">
                <a:solidFill>
                  <a:srgbClr val="000000"/>
                </a:solidFill>
                <a:latin typeface="Tahoma" panose="020B0604030504040204" pitchFamily="34" charset="0"/>
              </a:defRPr>
            </a:lvl5pPr>
            <a:lvl6pPr marL="25146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6pPr>
            <a:lvl7pPr marL="29718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7pPr>
            <a:lvl8pPr marL="34290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8pPr>
            <a:lvl9pPr marL="38862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9pPr>
          </a:lstStyle>
          <a:p>
            <a:pPr eaLnBrk="1" hangingPunct="1">
              <a:spcBef>
                <a:spcPts val="600"/>
              </a:spcBef>
              <a:spcAft>
                <a:spcPts val="600"/>
              </a:spcAft>
              <a:buFont typeface="Wingdings" panose="05000000000000000000" pitchFamily="2" charset="2"/>
              <a:buChar char="Ø"/>
            </a:pPr>
            <a:r>
              <a:rPr lang="en-US" altLang="en-US" sz="2200">
                <a:cs typeface="Tahoma" panose="020B0604030504040204" pitchFamily="34" charset="0"/>
              </a:rPr>
              <a:t>Ring-barrier diagram – graphical representation of phases within sets of rings &amp; barriers (NEMA standard, all traffic controllers)</a:t>
            </a:r>
            <a:endParaRPr lang="en-US" altLang="en-US" sz="2200">
              <a:cs typeface="Tahoma" panose="020B0604030504040204" pitchFamily="34" charset="0"/>
            </a:endParaRPr>
          </a:p>
          <a:p>
            <a:pPr eaLnBrk="1" hangingPunct="1">
              <a:spcBef>
                <a:spcPts val="600"/>
              </a:spcBef>
              <a:spcAft>
                <a:spcPts val="600"/>
              </a:spcAft>
              <a:buFont typeface="Wingdings" panose="05000000000000000000" pitchFamily="2" charset="2"/>
              <a:buChar char="Ø"/>
            </a:pPr>
            <a:r>
              <a:rPr lang="en-US" altLang="en-US" sz="2200">
                <a:cs typeface="Tahoma" panose="020B0604030504040204" pitchFamily="34" charset="0"/>
              </a:rPr>
              <a:t>Ring – phases that operate in sequence (cannot time simultaneously)</a:t>
            </a:r>
            <a:endParaRPr lang="en-US" altLang="en-US" sz="2200">
              <a:cs typeface="Tahoma" panose="020B0604030504040204" pitchFamily="34" charset="0"/>
            </a:endParaRPr>
          </a:p>
          <a:p>
            <a:pPr eaLnBrk="1" hangingPunct="1">
              <a:spcBef>
                <a:spcPts val="600"/>
              </a:spcBef>
              <a:spcAft>
                <a:spcPts val="600"/>
              </a:spcAft>
              <a:buFont typeface="Wingdings" panose="05000000000000000000" pitchFamily="2" charset="2"/>
              <a:buChar char="Ø"/>
            </a:pPr>
            <a:r>
              <a:rPr lang="en-US" altLang="en-US" sz="2200">
                <a:cs typeface="Tahoma" panose="020B0604030504040204" pitchFamily="34" charset="0"/>
              </a:rPr>
              <a:t>Barrier - separation of intersecting movements to prevent operating conflicting phases at same time</a:t>
            </a:r>
            <a:endParaRPr lang="en-US" altLang="en-US" sz="2200">
              <a:cs typeface="Tahoma" panose="020B0604030504040204" pitchFamily="34" charset="0"/>
            </a:endParaRPr>
          </a:p>
        </p:txBody>
      </p:sp>
      <p:sp>
        <p:nvSpPr>
          <p:cNvPr id="13315" name="Slide Number Placeholder 6"/>
          <p:cNvSpPr>
            <a:spLocks noGrp="1"/>
          </p:cNvSpPr>
          <p:nvPr>
            <p:ph type="sldNum" sz="quarter" idx="4294967295"/>
          </p:nvPr>
        </p:nvSpPr>
        <p:spPr>
          <a:xfrm>
            <a:off x="8077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rgbClr val="000000"/>
                </a:solidFill>
                <a:latin typeface="Tahoma" panose="020B0604030504040204" pitchFamily="34" charset="0"/>
              </a:defRPr>
            </a:lvl1pPr>
            <a:lvl2pPr marL="742950" indent="-285750" eaLnBrk="0" hangingPunct="0">
              <a:defRPr sz="2800">
                <a:solidFill>
                  <a:srgbClr val="000000"/>
                </a:solidFill>
                <a:latin typeface="Tahoma" panose="020B0604030504040204" pitchFamily="34" charset="0"/>
              </a:defRPr>
            </a:lvl2pPr>
            <a:lvl3pPr marL="1143000" indent="-228600" eaLnBrk="0" hangingPunct="0">
              <a:defRPr sz="2800">
                <a:solidFill>
                  <a:srgbClr val="000000"/>
                </a:solidFill>
                <a:latin typeface="Tahoma" panose="020B0604030504040204" pitchFamily="34" charset="0"/>
              </a:defRPr>
            </a:lvl3pPr>
            <a:lvl4pPr marL="1600200" indent="-228600" eaLnBrk="0" hangingPunct="0">
              <a:defRPr sz="2800">
                <a:solidFill>
                  <a:srgbClr val="000000"/>
                </a:solidFill>
                <a:latin typeface="Tahoma" panose="020B0604030504040204" pitchFamily="34" charset="0"/>
              </a:defRPr>
            </a:lvl4pPr>
            <a:lvl5pPr marL="2057400" indent="-228600" eaLnBrk="0" hangingPunct="0">
              <a:defRPr sz="2800">
                <a:solidFill>
                  <a:srgbClr val="000000"/>
                </a:solidFill>
                <a:latin typeface="Tahoma" panose="020B0604030504040204" pitchFamily="34" charset="0"/>
              </a:defRPr>
            </a:lvl5pPr>
            <a:lvl6pPr marL="25146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6pPr>
            <a:lvl7pPr marL="29718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7pPr>
            <a:lvl8pPr marL="34290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8pPr>
            <a:lvl9pPr marL="38862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9pPr>
          </a:lstStyle>
          <a:p>
            <a:pPr eaLnBrk="1" hangingPunct="1"/>
            <a:fld id="{0B8BCACD-7C7F-42C4-83BB-784396789F0F}" type="slidenum">
              <a:rPr lang="en-US" altLang="en-US" sz="1400">
                <a:solidFill>
                  <a:schemeClr val="tx1"/>
                </a:solidFill>
              </a:rPr>
            </a:fld>
            <a:endParaRPr lang="en-US" altLang="en-US" sz="1400">
              <a:solidFill>
                <a:schemeClr val="tx1"/>
              </a:solidFill>
            </a:endParaRPr>
          </a:p>
        </p:txBody>
      </p:sp>
      <p:sp>
        <p:nvSpPr>
          <p:cNvPr id="5" name="Title 1"/>
          <p:cNvSpPr txBox="1"/>
          <p:nvPr/>
        </p:nvSpPr>
        <p:spPr bwMode="auto">
          <a:xfrm>
            <a:off x="2062163" y="-182563"/>
            <a:ext cx="7772400" cy="1144588"/>
          </a:xfrm>
          <a:prstGeom prst="rect">
            <a:avLst/>
          </a:prstGeom>
          <a:noFill/>
          <a:ln w="9525">
            <a:noFill/>
            <a:miter lim="800000"/>
          </a:ln>
        </p:spPr>
        <p:txBody>
          <a:bodyPr anchor="b"/>
          <a:lstStyle/>
          <a:p>
            <a:pPr eaLnBrk="0" hangingPunct="0">
              <a:spcBef>
                <a:spcPct val="0"/>
              </a:spcBef>
              <a:buClrTx/>
              <a:buFont typeface="Wingdings 2" panose="05020102010507070707" pitchFamily="18" charset="2"/>
              <a:buNone/>
              <a:defRPr/>
            </a:pPr>
            <a:r>
              <a:rPr lang="en-US" sz="3600" dirty="0">
                <a:solidFill>
                  <a:srgbClr val="FF0000"/>
                </a:solidFill>
              </a:rPr>
              <a:t>Ring-Barrier Phase Structure</a:t>
            </a:r>
            <a:endParaRPr lang="en-US" sz="3600" kern="0" dirty="0">
              <a:solidFill>
                <a:srgbClr val="FF0000"/>
              </a:solidFill>
              <a:latin typeface="+mj-lt"/>
              <a:ea typeface="+mj-ea"/>
              <a:cs typeface="+mj-cs"/>
            </a:endParaRPr>
          </a:p>
        </p:txBody>
      </p:sp>
      <p:sp>
        <p:nvSpPr>
          <p:cNvPr id="13317" name="Rectangle 4"/>
          <p:cNvSpPr>
            <a:spLocks noChangeArrowheads="1"/>
          </p:cNvSpPr>
          <p:nvPr/>
        </p:nvSpPr>
        <p:spPr bwMode="auto">
          <a:xfrm>
            <a:off x="1524001" y="-33010"/>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a:solidFill>
                  <a:srgbClr val="000000"/>
                </a:solidFill>
                <a:latin typeface="Tahoma" panose="020B0604030504040204" pitchFamily="34" charset="0"/>
              </a:defRPr>
            </a:lvl1pPr>
            <a:lvl2pPr marL="742950" indent="-285750" eaLnBrk="0" hangingPunct="0">
              <a:defRPr sz="2800">
                <a:solidFill>
                  <a:srgbClr val="000000"/>
                </a:solidFill>
                <a:latin typeface="Tahoma" panose="020B0604030504040204" pitchFamily="34" charset="0"/>
              </a:defRPr>
            </a:lvl2pPr>
            <a:lvl3pPr marL="1143000" indent="-228600" eaLnBrk="0" hangingPunct="0">
              <a:defRPr sz="2800">
                <a:solidFill>
                  <a:srgbClr val="000000"/>
                </a:solidFill>
                <a:latin typeface="Tahoma" panose="020B0604030504040204" pitchFamily="34" charset="0"/>
              </a:defRPr>
            </a:lvl3pPr>
            <a:lvl4pPr marL="1600200" indent="-228600" eaLnBrk="0" hangingPunct="0">
              <a:defRPr sz="2800">
                <a:solidFill>
                  <a:srgbClr val="000000"/>
                </a:solidFill>
                <a:latin typeface="Tahoma" panose="020B0604030504040204" pitchFamily="34" charset="0"/>
              </a:defRPr>
            </a:lvl4pPr>
            <a:lvl5pPr marL="2057400" indent="-228600" eaLnBrk="0" hangingPunct="0">
              <a:defRPr sz="2800">
                <a:solidFill>
                  <a:srgbClr val="000000"/>
                </a:solidFill>
                <a:latin typeface="Tahoma" panose="020B0604030504040204" pitchFamily="34" charset="0"/>
              </a:defRPr>
            </a:lvl5pPr>
            <a:lvl6pPr marL="25146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6pPr>
            <a:lvl7pPr marL="29718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7pPr>
            <a:lvl8pPr marL="34290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8pPr>
            <a:lvl9pPr marL="38862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9pPr>
          </a:lstStyle>
          <a:p>
            <a:pPr eaLnBrk="1" hangingPunct="1"/>
            <a:endParaRPr lang="en-US" altLang="en-US"/>
          </a:p>
        </p:txBody>
      </p:sp>
      <p:sp>
        <p:nvSpPr>
          <p:cNvPr id="13318" name="Rectangle 5"/>
          <p:cNvSpPr>
            <a:spLocks noChangeArrowheads="1"/>
          </p:cNvSpPr>
          <p:nvPr/>
        </p:nvSpPr>
        <p:spPr bwMode="auto">
          <a:xfrm>
            <a:off x="1524001" y="56706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a:solidFill>
                  <a:srgbClr val="000000"/>
                </a:solidFill>
                <a:latin typeface="Tahoma" panose="020B0604030504040204" pitchFamily="34" charset="0"/>
              </a:defRPr>
            </a:lvl1pPr>
            <a:lvl2pPr marL="742950" indent="-285750" eaLnBrk="0" hangingPunct="0">
              <a:defRPr sz="2800">
                <a:solidFill>
                  <a:srgbClr val="000000"/>
                </a:solidFill>
                <a:latin typeface="Tahoma" panose="020B0604030504040204" pitchFamily="34" charset="0"/>
              </a:defRPr>
            </a:lvl2pPr>
            <a:lvl3pPr marL="1143000" indent="-228600" eaLnBrk="0" hangingPunct="0">
              <a:defRPr sz="2800">
                <a:solidFill>
                  <a:srgbClr val="000000"/>
                </a:solidFill>
                <a:latin typeface="Tahoma" panose="020B0604030504040204" pitchFamily="34" charset="0"/>
              </a:defRPr>
            </a:lvl3pPr>
            <a:lvl4pPr marL="1600200" indent="-228600" eaLnBrk="0" hangingPunct="0">
              <a:defRPr sz="2800">
                <a:solidFill>
                  <a:srgbClr val="000000"/>
                </a:solidFill>
                <a:latin typeface="Tahoma" panose="020B0604030504040204" pitchFamily="34" charset="0"/>
              </a:defRPr>
            </a:lvl4pPr>
            <a:lvl5pPr marL="2057400" indent="-228600" eaLnBrk="0" hangingPunct="0">
              <a:defRPr sz="2800">
                <a:solidFill>
                  <a:srgbClr val="000000"/>
                </a:solidFill>
                <a:latin typeface="Tahoma" panose="020B0604030504040204" pitchFamily="34" charset="0"/>
              </a:defRPr>
            </a:lvl5pPr>
            <a:lvl6pPr marL="25146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6pPr>
            <a:lvl7pPr marL="29718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7pPr>
            <a:lvl8pPr marL="34290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8pPr>
            <a:lvl9pPr marL="38862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9pPr>
          </a:lstStyle>
          <a:p>
            <a:endParaRPr lang="en-US" altLang="en-US"/>
          </a:p>
        </p:txBody>
      </p:sp>
      <p:pic>
        <p:nvPicPr>
          <p:cNvPr id="13319" name="Picture 7" descr="Ring-barrier.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198689" y="3908425"/>
            <a:ext cx="3779837"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Rectangle 11"/>
          <p:cNvSpPr>
            <a:spLocks noChangeArrowheads="1"/>
          </p:cNvSpPr>
          <p:nvPr/>
        </p:nvSpPr>
        <p:spPr bwMode="auto">
          <a:xfrm>
            <a:off x="6202363" y="3946526"/>
            <a:ext cx="187166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000000"/>
                </a:solidFill>
                <a:latin typeface="Tahoma" panose="020B0604030504040204" pitchFamily="34" charset="0"/>
              </a:defRPr>
            </a:lvl1pPr>
            <a:lvl2pPr marL="742950" indent="-285750" eaLnBrk="0" hangingPunct="0">
              <a:defRPr sz="2800">
                <a:solidFill>
                  <a:srgbClr val="000000"/>
                </a:solidFill>
                <a:latin typeface="Tahoma" panose="020B0604030504040204" pitchFamily="34" charset="0"/>
              </a:defRPr>
            </a:lvl2pPr>
            <a:lvl3pPr marL="1143000" indent="-228600" eaLnBrk="0" hangingPunct="0">
              <a:defRPr sz="2800">
                <a:solidFill>
                  <a:srgbClr val="000000"/>
                </a:solidFill>
                <a:latin typeface="Tahoma" panose="020B0604030504040204" pitchFamily="34" charset="0"/>
              </a:defRPr>
            </a:lvl3pPr>
            <a:lvl4pPr marL="1600200" indent="-228600" eaLnBrk="0" hangingPunct="0">
              <a:defRPr sz="2800">
                <a:solidFill>
                  <a:srgbClr val="000000"/>
                </a:solidFill>
                <a:latin typeface="Tahoma" panose="020B0604030504040204" pitchFamily="34" charset="0"/>
              </a:defRPr>
            </a:lvl4pPr>
            <a:lvl5pPr marL="2057400" indent="-228600" eaLnBrk="0" hangingPunct="0">
              <a:defRPr sz="2800">
                <a:solidFill>
                  <a:srgbClr val="000000"/>
                </a:solidFill>
                <a:latin typeface="Tahoma" panose="020B0604030504040204" pitchFamily="34" charset="0"/>
              </a:defRPr>
            </a:lvl5pPr>
            <a:lvl6pPr marL="25146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6pPr>
            <a:lvl7pPr marL="29718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7pPr>
            <a:lvl8pPr marL="34290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8pPr>
            <a:lvl9pPr marL="38862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9pPr>
          </a:lstStyle>
          <a:p>
            <a:pPr eaLnBrk="1" hangingPunct="1">
              <a:buFont typeface="Wingdings 2" panose="05020102010507070707" pitchFamily="18" charset="2"/>
              <a:buNone/>
            </a:pPr>
            <a:r>
              <a:rPr lang="en-US" altLang="en-US" sz="1600">
                <a:cs typeface="Tahoma" panose="020B0604030504040204" pitchFamily="34" charset="0"/>
              </a:rPr>
              <a:t>Split summations:</a:t>
            </a:r>
            <a:endParaRPr lang="en-US" altLang="en-US" sz="1600">
              <a:cs typeface="Tahoma" panose="020B0604030504040204" pitchFamily="34" charset="0"/>
            </a:endParaRPr>
          </a:p>
          <a:p>
            <a:pPr eaLnBrk="1" hangingPunct="1">
              <a:buFont typeface="Wingdings 2" panose="05020102010507070707" pitchFamily="18" charset="2"/>
              <a:buNone/>
            </a:pPr>
            <a:r>
              <a:rPr lang="el-GR" altLang="en-US" sz="1600">
                <a:cs typeface="Tahoma" panose="020B0604030504040204" pitchFamily="34" charset="0"/>
              </a:rPr>
              <a:t>Φ</a:t>
            </a:r>
            <a:r>
              <a:rPr lang="en-US" altLang="en-US" sz="1600">
                <a:cs typeface="Tahoma" panose="020B0604030504040204" pitchFamily="34" charset="0"/>
              </a:rPr>
              <a:t> 1+2+3+4 = C</a:t>
            </a:r>
            <a:endParaRPr lang="en-US" altLang="en-US" sz="1600">
              <a:cs typeface="Tahoma" panose="020B0604030504040204" pitchFamily="34" charset="0"/>
            </a:endParaRPr>
          </a:p>
          <a:p>
            <a:pPr eaLnBrk="1" hangingPunct="1">
              <a:buFont typeface="Wingdings 2" panose="05020102010507070707" pitchFamily="18" charset="2"/>
              <a:buNone/>
            </a:pPr>
            <a:r>
              <a:rPr lang="el-GR" altLang="en-US" sz="1600">
                <a:cs typeface="Tahoma" panose="020B0604030504040204" pitchFamily="34" charset="0"/>
              </a:rPr>
              <a:t>Φ</a:t>
            </a:r>
            <a:r>
              <a:rPr lang="en-US" altLang="en-US" sz="1600">
                <a:cs typeface="Tahoma" panose="020B0604030504040204" pitchFamily="34" charset="0"/>
              </a:rPr>
              <a:t> 5+6+7+8 = C</a:t>
            </a:r>
            <a:endParaRPr lang="en-US" altLang="en-US" sz="1600">
              <a:cs typeface="Tahoma" panose="020B0604030504040204" pitchFamily="34" charset="0"/>
            </a:endParaRPr>
          </a:p>
          <a:p>
            <a:pPr eaLnBrk="1" hangingPunct="1">
              <a:buFont typeface="Wingdings 2" panose="05020102010507070707" pitchFamily="18" charset="2"/>
              <a:buNone/>
            </a:pPr>
            <a:endParaRPr lang="en-US" altLang="en-US" sz="1600">
              <a:cs typeface="Tahoma" panose="020B0604030504040204" pitchFamily="34" charset="0"/>
            </a:endParaRPr>
          </a:p>
          <a:p>
            <a:pPr eaLnBrk="1" hangingPunct="1">
              <a:buFont typeface="Wingdings 2" panose="05020102010507070707" pitchFamily="18" charset="2"/>
              <a:buNone/>
            </a:pPr>
            <a:r>
              <a:rPr lang="en-US" altLang="en-US" sz="1600" b="1">
                <a:solidFill>
                  <a:srgbClr val="FF0000"/>
                </a:solidFill>
                <a:cs typeface="Tahoma" panose="020B0604030504040204" pitchFamily="34" charset="0"/>
              </a:rPr>
              <a:t>Exceptions?</a:t>
            </a:r>
            <a:endParaRPr lang="en-US" altLang="en-US" sz="1600" b="1">
              <a:solidFill>
                <a:srgbClr val="FF0000"/>
              </a:solidFill>
            </a:endParaRPr>
          </a:p>
        </p:txBody>
      </p:sp>
      <p:sp>
        <p:nvSpPr>
          <p:cNvPr id="13321" name="Rectangle 9"/>
          <p:cNvSpPr>
            <a:spLocks noChangeArrowheads="1"/>
          </p:cNvSpPr>
          <p:nvPr/>
        </p:nvSpPr>
        <p:spPr bwMode="auto">
          <a:xfrm>
            <a:off x="8212139" y="3940176"/>
            <a:ext cx="16906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000000"/>
                </a:solidFill>
                <a:latin typeface="Tahoma" panose="020B0604030504040204" pitchFamily="34" charset="0"/>
              </a:defRPr>
            </a:lvl1pPr>
            <a:lvl2pPr marL="742950" indent="-285750" eaLnBrk="0" hangingPunct="0">
              <a:defRPr sz="2800">
                <a:solidFill>
                  <a:srgbClr val="000000"/>
                </a:solidFill>
                <a:latin typeface="Tahoma" panose="020B0604030504040204" pitchFamily="34" charset="0"/>
              </a:defRPr>
            </a:lvl2pPr>
            <a:lvl3pPr marL="1143000" indent="-228600" eaLnBrk="0" hangingPunct="0">
              <a:defRPr sz="2800">
                <a:solidFill>
                  <a:srgbClr val="000000"/>
                </a:solidFill>
                <a:latin typeface="Tahoma" panose="020B0604030504040204" pitchFamily="34" charset="0"/>
              </a:defRPr>
            </a:lvl3pPr>
            <a:lvl4pPr marL="1600200" indent="-228600" eaLnBrk="0" hangingPunct="0">
              <a:defRPr sz="2800">
                <a:solidFill>
                  <a:srgbClr val="000000"/>
                </a:solidFill>
                <a:latin typeface="Tahoma" panose="020B0604030504040204" pitchFamily="34" charset="0"/>
              </a:defRPr>
            </a:lvl4pPr>
            <a:lvl5pPr marL="2057400" indent="-228600" eaLnBrk="0" hangingPunct="0">
              <a:defRPr sz="2800">
                <a:solidFill>
                  <a:srgbClr val="000000"/>
                </a:solidFill>
                <a:latin typeface="Tahoma" panose="020B0604030504040204" pitchFamily="34" charset="0"/>
              </a:defRPr>
            </a:lvl5pPr>
            <a:lvl6pPr marL="25146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6pPr>
            <a:lvl7pPr marL="29718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7pPr>
            <a:lvl8pPr marL="34290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8pPr>
            <a:lvl9pPr marL="3886200" indent="-228600" eaLnBrk="0" fontAlgn="base" hangingPunct="0">
              <a:spcBef>
                <a:spcPct val="20000"/>
              </a:spcBef>
              <a:spcAft>
                <a:spcPct val="0"/>
              </a:spcAft>
              <a:buClr>
                <a:srgbClr val="00FF00"/>
              </a:buClr>
              <a:buFont typeface="Wingdings 2" panose="05020102010507070707" pitchFamily="18" charset="2"/>
              <a:buChar char="¿"/>
              <a:defRPr sz="2800">
                <a:solidFill>
                  <a:srgbClr val="000000"/>
                </a:solidFill>
                <a:latin typeface="Tahoma" panose="020B0604030504040204" pitchFamily="34" charset="0"/>
              </a:defRPr>
            </a:lvl9pPr>
          </a:lstStyle>
          <a:p>
            <a:pPr eaLnBrk="1" hangingPunct="1">
              <a:buFont typeface="Wingdings 2" panose="05020102010507070707" pitchFamily="18" charset="2"/>
              <a:buNone/>
            </a:pPr>
            <a:endParaRPr lang="en-US" altLang="en-US" sz="1600">
              <a:cs typeface="Tahoma" panose="020B0604030504040204" pitchFamily="34" charset="0"/>
            </a:endParaRPr>
          </a:p>
          <a:p>
            <a:pPr eaLnBrk="1" hangingPunct="1">
              <a:buFont typeface="Wingdings 2" panose="05020102010507070707" pitchFamily="18" charset="2"/>
              <a:buNone/>
            </a:pPr>
            <a:r>
              <a:rPr lang="el-GR" altLang="en-US" sz="1600">
                <a:cs typeface="Tahoma" panose="020B0604030504040204" pitchFamily="34" charset="0"/>
              </a:rPr>
              <a:t>Φ</a:t>
            </a:r>
            <a:r>
              <a:rPr lang="en-US" altLang="en-US" sz="1600">
                <a:cs typeface="Tahoma" panose="020B0604030504040204" pitchFamily="34" charset="0"/>
              </a:rPr>
              <a:t> 1+2 = </a:t>
            </a:r>
            <a:r>
              <a:rPr lang="el-GR" altLang="en-US" sz="1600">
                <a:cs typeface="Tahoma" panose="020B0604030504040204" pitchFamily="34" charset="0"/>
              </a:rPr>
              <a:t>Φ</a:t>
            </a:r>
            <a:r>
              <a:rPr lang="en-US" altLang="en-US" sz="1600">
                <a:cs typeface="Tahoma" panose="020B0604030504040204" pitchFamily="34" charset="0"/>
              </a:rPr>
              <a:t> 5+6</a:t>
            </a:r>
            <a:endParaRPr lang="en-US" altLang="en-US" sz="1600">
              <a:cs typeface="Tahoma" panose="020B0604030504040204" pitchFamily="34" charset="0"/>
            </a:endParaRPr>
          </a:p>
          <a:p>
            <a:pPr eaLnBrk="1" hangingPunct="1">
              <a:buFont typeface="Wingdings 2" panose="05020102010507070707" pitchFamily="18" charset="2"/>
              <a:buNone/>
            </a:pPr>
            <a:r>
              <a:rPr lang="el-GR" altLang="en-US" sz="1600">
                <a:cs typeface="Tahoma" panose="020B0604030504040204" pitchFamily="34" charset="0"/>
              </a:rPr>
              <a:t>Φ</a:t>
            </a:r>
            <a:r>
              <a:rPr lang="en-US" altLang="en-US" sz="1600">
                <a:cs typeface="Tahoma" panose="020B0604030504040204" pitchFamily="34" charset="0"/>
              </a:rPr>
              <a:t> 3+4 = </a:t>
            </a:r>
            <a:r>
              <a:rPr lang="el-GR" altLang="en-US" sz="1600">
                <a:cs typeface="Tahoma" panose="020B0604030504040204" pitchFamily="34" charset="0"/>
              </a:rPr>
              <a:t>Φ</a:t>
            </a:r>
            <a:r>
              <a:rPr lang="en-US" altLang="en-US" sz="1600">
                <a:cs typeface="Tahoma" panose="020B0604030504040204" pitchFamily="34" charset="0"/>
              </a:rPr>
              <a:t> 7+8</a:t>
            </a:r>
            <a:endParaRPr lang="en-US" altLang="en-US" sz="1600"/>
          </a:p>
        </p:txBody>
      </p:sp>
      <p:pic>
        <p:nvPicPr>
          <p:cNvPr id="13322" name="Picture 10" descr="RBC screensho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5511801"/>
            <a:ext cx="91440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7978775" y="4817159"/>
            <a:ext cx="2381250" cy="646331"/>
          </a:xfrm>
          <a:prstGeom prst="rect">
            <a:avLst/>
          </a:prstGeom>
          <a:solidFill>
            <a:schemeClr val="bg1">
              <a:lumMod val="95000"/>
            </a:schemeClr>
          </a:solidFill>
        </p:spPr>
        <p:txBody>
          <a:bodyPr wrap="square">
            <a:spAutoFit/>
          </a:bodyPr>
          <a:lstStyle/>
          <a:p>
            <a:r>
              <a:rPr lang="en-US" dirty="0"/>
              <a:t>Contributing Author: </a:t>
            </a:r>
            <a:endParaRPr lang="en-US" dirty="0"/>
          </a:p>
          <a:p>
            <a:r>
              <a:rPr lang="en-US" dirty="0"/>
              <a:t>Dr. Milan </a:t>
            </a:r>
            <a:r>
              <a:rPr lang="en-US" dirty="0" err="1"/>
              <a:t>Zlatkovic</a:t>
            </a:r>
            <a:endParaRPr lang="en-US" dirty="0"/>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89177"/>
            <a:ext cx="7772400" cy="1470025"/>
          </a:xfrm>
        </p:spPr>
        <p:txBody>
          <a:bodyPr/>
          <a:lstStyle/>
          <a:p>
            <a:r>
              <a:rPr lang="en-US" sz="2800" b="1" dirty="0">
                <a:latin typeface="Arial" panose="020B0604020202020204"/>
                <a:cs typeface="Arial" panose="020B0604020202020204"/>
              </a:rPr>
              <a:t>7.4 </a:t>
            </a:r>
            <a:br>
              <a:rPr lang="en-US" sz="2800" b="1" dirty="0">
                <a:latin typeface="Arial" panose="020B0604020202020204"/>
                <a:cs typeface="Arial" panose="020B0604020202020204"/>
              </a:rPr>
            </a:br>
            <a:r>
              <a:rPr lang="en-US" sz="2800" dirty="0"/>
              <a:t>QEM (Signal Quick Estimation Method) Application</a:t>
            </a:r>
            <a:endParaRPr lang="en-US" sz="2800" dirty="0"/>
          </a:p>
        </p:txBody>
      </p:sp>
      <p:sp>
        <p:nvSpPr>
          <p:cNvPr id="3" name="Subtitle 2"/>
          <p:cNvSpPr>
            <a:spLocks noGrp="1"/>
          </p:cNvSpPr>
          <p:nvPr>
            <p:ph type="subTitle" idx="1"/>
          </p:nvPr>
        </p:nvSpPr>
        <p:spPr>
          <a:xfrm>
            <a:off x="1916641" y="2160058"/>
            <a:ext cx="6400800" cy="1752600"/>
          </a:xfrm>
        </p:spPr>
        <p:txBody>
          <a:bodyPr/>
          <a:lstStyle/>
          <a:p>
            <a:r>
              <a:rPr lang="en-US" sz="1800" dirty="0"/>
              <a:t>Contributing Author: </a:t>
            </a:r>
            <a:endParaRPr lang="en-US" sz="1800" dirty="0"/>
          </a:p>
          <a:p>
            <a:r>
              <a:rPr lang="en-US" sz="1800" dirty="0"/>
              <a:t>Dr. Milan </a:t>
            </a:r>
            <a:r>
              <a:rPr lang="en-US" sz="1800" dirty="0" err="1"/>
              <a:t>Zlatkovic</a:t>
            </a:r>
            <a:endParaRPr lang="en-US" sz="1800" dirty="0"/>
          </a:p>
          <a:p>
            <a:r>
              <a:rPr lang="en-US" sz="1800" dirty="0"/>
              <a:t>Assistant Professor, </a:t>
            </a:r>
            <a:r>
              <a:rPr lang="en-US" sz="1800" dirty="0">
                <a:hlinkClick r:id="rId1"/>
              </a:rPr>
              <a:t>University of Wyoming</a:t>
            </a:r>
            <a:endParaRPr lang="en-US" sz="1800" dirty="0"/>
          </a:p>
          <a:p>
            <a:r>
              <a:rPr lang="en-US" sz="1800" dirty="0">
                <a:hlinkClick r:id="rId2"/>
              </a:rPr>
              <a:t>http://www.uwyo.edu/civil/faculty_staff/faculty/milan-zlatkovic/index.html</a:t>
            </a:r>
            <a:endParaRPr lang="en-US" sz="1800" dirty="0"/>
          </a:p>
          <a:p>
            <a:endParaRPr lang="en-US" sz="1800" dirty="0"/>
          </a:p>
          <a:p>
            <a:endParaRPr lang="en-US" sz="1800" dirty="0"/>
          </a:p>
          <a:p>
            <a:r>
              <a:rPr lang="en-US" sz="1800" dirty="0"/>
              <a:t>Reference: </a:t>
            </a:r>
            <a:endParaRPr lang="en-US" sz="1800" dirty="0"/>
          </a:p>
          <a:p>
            <a:r>
              <a:rPr lang="en-US" sz="1800" dirty="0"/>
              <a:t>Integration of signal timing estimation model and dynamic traffic assignment in feedback loops: system design and case study</a:t>
            </a:r>
            <a:endParaRPr lang="en-US" sz="1800" dirty="0"/>
          </a:p>
          <a:p>
            <a:r>
              <a:rPr lang="en-US" sz="1800" dirty="0"/>
              <a:t>Milan </a:t>
            </a:r>
            <a:r>
              <a:rPr lang="en-US" sz="1800" dirty="0" err="1"/>
              <a:t>Zlatkovic</a:t>
            </a:r>
            <a:r>
              <a:rPr lang="en-US" sz="1800" dirty="0"/>
              <a:t>, Xuesong Zhou</a:t>
            </a:r>
            <a:endParaRPr lang="en-US" sz="1800" dirty="0"/>
          </a:p>
          <a:p>
            <a:r>
              <a:rPr lang="en-US" sz="1800" dirty="0"/>
              <a:t>Journal of Advanced Transportation 49 (6), 683-699, 2015</a:t>
            </a:r>
            <a:endParaRPr lang="en-US" sz="1800" dirty="0"/>
          </a:p>
          <a:p>
            <a:endParaRPr lang="en-US" sz="1800" dirty="0"/>
          </a:p>
          <a:p>
            <a:endParaRPr lang="en-US" sz="1800" dirty="0"/>
          </a:p>
        </p:txBody>
      </p:sp>
      <p:pic>
        <p:nvPicPr>
          <p:cNvPr id="6146" name="Picture 2" descr="Milan Zlatkov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7442" y="1566334"/>
            <a:ext cx="2143125" cy="24574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4"/>
          </p:nvPr>
        </p:nvSpPr>
        <p:spPr>
          <a:xfrm>
            <a:off x="9660468" y="6383868"/>
            <a:ext cx="999596" cy="475721"/>
          </a:xfrm>
        </p:spPr>
        <p:txBody>
          <a:bodyPr/>
          <a:lstStyle/>
          <a:p>
            <a:fld id="{5ED9B224-F6ED-4B00-A163-C617FF633513}" type="slidenum">
              <a:rPr lang="en-US" altLang="en-US" smtClean="0"/>
            </a:fld>
            <a:endParaRPr lang="en-US" altLang="en-US" dirty="0"/>
          </a:p>
        </p:txBody>
      </p:sp>
      <p:pic>
        <p:nvPicPr>
          <p:cNvPr id="6" name="Picture 5"/>
          <p:cNvPicPr>
            <a:picLocks noChangeAspect="1"/>
          </p:cNvPicPr>
          <p:nvPr/>
        </p:nvPicPr>
        <p:blipFill>
          <a:blip r:embed="rId1"/>
          <a:stretch>
            <a:fillRect/>
          </a:stretch>
        </p:blipFill>
        <p:spPr>
          <a:xfrm>
            <a:off x="1682263" y="792507"/>
            <a:ext cx="8837603" cy="5015627"/>
          </a:xfrm>
          <a:prstGeom prst="rect">
            <a:avLst/>
          </a:prstGeom>
        </p:spPr>
      </p:pic>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QEM Application: Overview</a:t>
            </a:r>
            <a:endParaRPr lang="en-US" dirty="0"/>
          </a:p>
        </p:txBody>
      </p:sp>
      <p:sp>
        <p:nvSpPr>
          <p:cNvPr id="3" name="Content Placeholder 2"/>
          <p:cNvSpPr>
            <a:spLocks noGrp="1"/>
          </p:cNvSpPr>
          <p:nvPr>
            <p:ph idx="1"/>
          </p:nvPr>
        </p:nvSpPr>
        <p:spPr>
          <a:xfrm>
            <a:off x="1981200" y="1219200"/>
            <a:ext cx="8229600" cy="5486400"/>
          </a:xfrm>
        </p:spPr>
        <p:txBody>
          <a:bodyPr>
            <a:normAutofit fontScale="92500" lnSpcReduction="20000"/>
          </a:bodyPr>
          <a:lstStyle/>
          <a:p>
            <a:pPr marL="342900" lvl="1" indent="-342900">
              <a:buFont typeface="Wingdings" panose="05000000000000000000" pitchFamily="2" charset="2"/>
              <a:buChar char="Ø"/>
            </a:pPr>
            <a:r>
              <a:rPr lang="en-US" sz="2600" dirty="0">
                <a:solidFill>
                  <a:srgbClr val="FF0000"/>
                </a:solidFill>
              </a:rPr>
              <a:t>Challenges for Planners:</a:t>
            </a:r>
            <a:endParaRPr lang="en-US" sz="2600" dirty="0">
              <a:solidFill>
                <a:srgbClr val="FF0000"/>
              </a:solidFill>
            </a:endParaRPr>
          </a:p>
          <a:p>
            <a:pPr marL="742950" lvl="2" indent="-342900">
              <a:buFont typeface="Wingdings" panose="05000000000000000000" pitchFamily="2" charset="2"/>
              <a:buChar char="Ø"/>
            </a:pPr>
            <a:r>
              <a:rPr lang="en-US" sz="2200" dirty="0">
                <a:solidFill>
                  <a:srgbClr val="FF0000"/>
                </a:solidFill>
              </a:rPr>
              <a:t>How to obtain signal data? Especially for future year with dramatically changed traffic pattern??</a:t>
            </a:r>
            <a:endParaRPr lang="en-US" sz="2200" dirty="0">
              <a:solidFill>
                <a:srgbClr val="FF0000"/>
              </a:solidFill>
            </a:endParaRPr>
          </a:p>
          <a:p>
            <a:pPr marL="742950" lvl="2" indent="-342900">
              <a:buFont typeface="Wingdings" panose="05000000000000000000" pitchFamily="2" charset="2"/>
              <a:buChar char="Ø"/>
            </a:pPr>
            <a:r>
              <a:rPr lang="en-US" sz="2200" dirty="0">
                <a:solidFill>
                  <a:srgbClr val="FF0000"/>
                </a:solidFill>
              </a:rPr>
              <a:t>How do we obtain movement-specific capacity under prevailing traffic condition (e.g. different turning percentage) for a large number (100-500) of intersections?</a:t>
            </a:r>
            <a:endParaRPr lang="en-US" sz="2200" dirty="0">
              <a:solidFill>
                <a:srgbClr val="FF0000"/>
              </a:solidFill>
            </a:endParaRPr>
          </a:p>
          <a:p>
            <a:pPr marL="342900" lvl="1" indent="-342900">
              <a:buFont typeface="Wingdings" panose="05000000000000000000" pitchFamily="2" charset="2"/>
              <a:buChar char="Ø"/>
            </a:pPr>
            <a:endParaRPr lang="en-US" sz="2600" dirty="0"/>
          </a:p>
          <a:p>
            <a:pPr marL="342900" lvl="1" indent="-342900">
              <a:buFont typeface="Wingdings" panose="05000000000000000000" pitchFamily="2" charset="2"/>
              <a:buChar char="Ø"/>
            </a:pPr>
            <a:r>
              <a:rPr lang="en-US" sz="2600" dirty="0"/>
              <a:t>The QEM_SIG Excel spreadsheet that accompanies </a:t>
            </a:r>
            <a:r>
              <a:rPr lang="en-US" sz="2600" dirty="0" err="1"/>
              <a:t>NeXTA</a:t>
            </a:r>
            <a:r>
              <a:rPr lang="en-US" sz="2600" dirty="0"/>
              <a:t> represents a computational engine for estimating signalized intersections operation</a:t>
            </a:r>
            <a:endParaRPr lang="en-US" sz="2600" dirty="0"/>
          </a:p>
          <a:p>
            <a:pPr marL="342900" lvl="1" indent="-342900">
              <a:buFont typeface="Wingdings" panose="05000000000000000000" pitchFamily="2" charset="2"/>
              <a:buChar char="Ø"/>
            </a:pPr>
            <a:r>
              <a:rPr lang="en-US" sz="2600" dirty="0"/>
              <a:t>It relies on HCM 2010 and additional methodologies for computing parameters of signalized intersections </a:t>
            </a:r>
            <a:endParaRPr lang="en-US" sz="2600" dirty="0"/>
          </a:p>
          <a:p>
            <a:pPr marL="342900" lvl="1" indent="-342900">
              <a:buFont typeface="Wingdings" panose="05000000000000000000" pitchFamily="2" charset="2"/>
              <a:buChar char="Ø"/>
            </a:pPr>
            <a:r>
              <a:rPr lang="en-US" sz="2600" dirty="0"/>
              <a:t>Can be used as a stand-alone application, or integrated with </a:t>
            </a:r>
            <a:r>
              <a:rPr lang="en-US" sz="2600" dirty="0" err="1"/>
              <a:t>NeXTA</a:t>
            </a:r>
            <a:endParaRPr lang="en-US" sz="2600" dirty="0"/>
          </a:p>
          <a:p>
            <a:pPr marL="342900" lvl="1" indent="-342900">
              <a:buFont typeface="Wingdings" panose="05000000000000000000" pitchFamily="2" charset="2"/>
              <a:buChar char="Ø"/>
            </a:pPr>
            <a:r>
              <a:rPr lang="en-US" sz="2600" dirty="0"/>
              <a:t>It is an open-source Excel application with friendly GUI for data input and viewing results</a:t>
            </a:r>
            <a:endParaRPr lang="en-US" sz="2600" dirty="0"/>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QEM Application: Sections</a:t>
            </a:r>
            <a:endParaRPr lang="en-US" dirty="0"/>
          </a:p>
        </p:txBody>
      </p:sp>
      <p:sp>
        <p:nvSpPr>
          <p:cNvPr id="3" name="Content Placeholder 2"/>
          <p:cNvSpPr>
            <a:spLocks noGrp="1"/>
          </p:cNvSpPr>
          <p:nvPr>
            <p:ph idx="1"/>
          </p:nvPr>
        </p:nvSpPr>
        <p:spPr>
          <a:xfrm>
            <a:off x="1981200" y="1219200"/>
            <a:ext cx="8382000" cy="5486400"/>
          </a:xfrm>
        </p:spPr>
        <p:txBody>
          <a:bodyPr>
            <a:normAutofit fontScale="92500"/>
          </a:bodyPr>
          <a:lstStyle/>
          <a:p>
            <a:pPr marL="342900" lvl="1" indent="-342900">
              <a:buFont typeface="Wingdings" panose="05000000000000000000" pitchFamily="2" charset="2"/>
              <a:buChar char="Ø"/>
            </a:pPr>
            <a:r>
              <a:rPr lang="en-US" sz="2600" dirty="0"/>
              <a:t>Sheet 1 – input/output sheet for communication with </a:t>
            </a:r>
            <a:r>
              <a:rPr lang="en-US" sz="2600" dirty="0" err="1"/>
              <a:t>NeXTA</a:t>
            </a:r>
            <a:endParaRPr lang="en-US" sz="2600" dirty="0"/>
          </a:p>
          <a:p>
            <a:pPr marL="342900" lvl="1" indent="-342900">
              <a:buFont typeface="Wingdings" panose="05000000000000000000" pitchFamily="2" charset="2"/>
              <a:buChar char="Ø"/>
            </a:pPr>
            <a:r>
              <a:rPr lang="en-US" sz="2600" dirty="0"/>
              <a:t>Input sheet – data input section; this is the only section where the user needs to input intersection data</a:t>
            </a:r>
            <a:endParaRPr lang="en-US" sz="2600" dirty="0"/>
          </a:p>
          <a:p>
            <a:pPr marL="342900" lvl="1" indent="-342900">
              <a:buFont typeface="Wingdings" panose="05000000000000000000" pitchFamily="2" charset="2"/>
              <a:buChar char="Ø"/>
            </a:pPr>
            <a:r>
              <a:rPr lang="en-US" sz="2600" dirty="0"/>
              <a:t>Phase designation – assigns phases to intersection movements, determines left turn treatment and defines ring-barrier structure</a:t>
            </a:r>
            <a:endParaRPr lang="en-US" sz="2600" dirty="0"/>
          </a:p>
          <a:p>
            <a:pPr marL="342900" lvl="1" indent="-342900">
              <a:buFont typeface="Wingdings" panose="05000000000000000000" pitchFamily="2" charset="2"/>
              <a:buChar char="Ø"/>
            </a:pPr>
            <a:r>
              <a:rPr lang="en-US" sz="2600" dirty="0"/>
              <a:t>Lane volumes – calculation of lane volumes (HCM 2010 Chapter 31)</a:t>
            </a:r>
            <a:endParaRPr lang="en-US" sz="2600" dirty="0"/>
          </a:p>
          <a:p>
            <a:pPr marL="342900" lvl="1" indent="-342900">
              <a:buFont typeface="Wingdings" panose="05000000000000000000" pitchFamily="2" charset="2"/>
              <a:buChar char="Ø"/>
            </a:pPr>
            <a:r>
              <a:rPr lang="en-US" sz="2600" dirty="0"/>
              <a:t>Phase calculation – calculation of the cycle length, green time (splits) allocations, movement capacities, V/C ratios, and Levels of Service (LOS)</a:t>
            </a:r>
            <a:endParaRPr lang="en-US" sz="2600" dirty="0"/>
          </a:p>
          <a:p>
            <a:pPr marL="342900" lvl="1" indent="-342900">
              <a:buFont typeface="Wingdings" panose="05000000000000000000" pitchFamily="2" charset="2"/>
              <a:buChar char="Ø"/>
            </a:pPr>
            <a:r>
              <a:rPr lang="en-US" sz="2600" dirty="0"/>
              <a:t>Phasing – calculates phasing data for correct export to Synchro</a:t>
            </a:r>
            <a:endParaRPr lang="en-US" sz="2600" dirty="0"/>
          </a:p>
          <a:p>
            <a:pPr marL="342900" lvl="1" indent="-342900">
              <a:buFont typeface="Wingdings" panose="05000000000000000000" pitchFamily="2" charset="2"/>
              <a:buChar char="Ø"/>
            </a:pPr>
            <a:r>
              <a:rPr lang="en-US" sz="2600" dirty="0"/>
              <a:t>Summary sheet – output sheet with calculation results</a:t>
            </a:r>
            <a:endParaRPr lang="en-US" sz="2600" dirty="0"/>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QEM Application: Input Sheet 1/2</a:t>
            </a:r>
            <a:endParaRPr lang="en-US" dirty="0"/>
          </a:p>
        </p:txBody>
      </p:sp>
      <p:sp>
        <p:nvSpPr>
          <p:cNvPr id="3" name="Content Placeholder 2"/>
          <p:cNvSpPr>
            <a:spLocks noGrp="1"/>
          </p:cNvSpPr>
          <p:nvPr>
            <p:ph idx="1"/>
          </p:nvPr>
        </p:nvSpPr>
        <p:spPr>
          <a:xfrm>
            <a:off x="1981200" y="1219200"/>
            <a:ext cx="8382000" cy="5486400"/>
          </a:xfrm>
        </p:spPr>
        <p:txBody>
          <a:bodyPr>
            <a:normAutofit lnSpcReduction="10000"/>
          </a:bodyPr>
          <a:lstStyle/>
          <a:p>
            <a:pPr marL="342900" lvl="1" indent="-342900">
              <a:buFont typeface="Wingdings" panose="05000000000000000000" pitchFamily="2" charset="2"/>
              <a:buChar char="Ø"/>
            </a:pPr>
            <a:r>
              <a:rPr lang="en-US" sz="2600" dirty="0"/>
              <a:t>Street names – optional</a:t>
            </a:r>
            <a:endParaRPr lang="en-US" sz="2600" dirty="0"/>
          </a:p>
          <a:p>
            <a:pPr marL="342900" lvl="1" indent="-342900">
              <a:buFont typeface="Wingdings" panose="05000000000000000000" pitchFamily="2" charset="2"/>
              <a:buChar char="Ø"/>
            </a:pPr>
            <a:r>
              <a:rPr lang="en-US" sz="2600" dirty="0"/>
              <a:t>Intersection lane configuration – required for stand-alone application; not needed for use with </a:t>
            </a:r>
            <a:r>
              <a:rPr lang="en-US" sz="2600" dirty="0" err="1"/>
              <a:t>NeXTA</a:t>
            </a:r>
            <a:endParaRPr lang="en-US" sz="2600" dirty="0"/>
          </a:p>
          <a:p>
            <a:pPr marL="342900" lvl="1" indent="-342900">
              <a:buFont typeface="Wingdings" panose="05000000000000000000" pitchFamily="2" charset="2"/>
              <a:buChar char="Ø"/>
            </a:pPr>
            <a:r>
              <a:rPr lang="en-US" sz="2600" dirty="0"/>
              <a:t>Turning volumes for each movement – required for stand-alone application; not needed for use with </a:t>
            </a:r>
            <a:r>
              <a:rPr lang="en-US" sz="2600" dirty="0" err="1"/>
              <a:t>NeXTA</a:t>
            </a:r>
            <a:endParaRPr lang="en-US" sz="2600" dirty="0"/>
          </a:p>
          <a:p>
            <a:pPr marL="342900" lvl="1" indent="-342900">
              <a:buFont typeface="Wingdings" panose="05000000000000000000" pitchFamily="2" charset="2"/>
              <a:buChar char="Ø"/>
            </a:pPr>
            <a:r>
              <a:rPr lang="en-US" sz="2600" dirty="0"/>
              <a:t>Approach through speeds – important if the speeds are greater than 45 mph; not needed for use with </a:t>
            </a:r>
            <a:r>
              <a:rPr lang="en-US" sz="2600" dirty="0" err="1"/>
              <a:t>NeXTA</a:t>
            </a:r>
            <a:endParaRPr lang="en-US" sz="2600" dirty="0"/>
          </a:p>
          <a:p>
            <a:pPr marL="342900" lvl="1" indent="-342900">
              <a:buFont typeface="Wingdings" panose="05000000000000000000" pitchFamily="2" charset="2"/>
              <a:buChar char="Ø"/>
            </a:pPr>
            <a:r>
              <a:rPr lang="en-US" sz="2600" dirty="0"/>
              <a:t>Presence of pedestrians – should be enabled for urban intersections</a:t>
            </a:r>
            <a:endParaRPr lang="en-US" sz="2600" dirty="0"/>
          </a:p>
          <a:p>
            <a:pPr marL="342900" lvl="1" indent="-342900">
              <a:buFont typeface="Wingdings" panose="05000000000000000000" pitchFamily="2" charset="2"/>
              <a:buChar char="Ø"/>
            </a:pPr>
            <a:r>
              <a:rPr lang="en-US" sz="2600" dirty="0"/>
              <a:t>Manual selection of left turn treatment – optional for stand-alone application; not needed for use with </a:t>
            </a:r>
            <a:r>
              <a:rPr lang="en-US" sz="2600" dirty="0" err="1"/>
              <a:t>NeXTA</a:t>
            </a:r>
            <a:endParaRPr lang="en-US" sz="2600" dirty="0"/>
          </a:p>
          <a:p>
            <a:pPr marL="342900" lvl="1" indent="-342900">
              <a:buFont typeface="Wingdings" panose="05000000000000000000" pitchFamily="2" charset="2"/>
              <a:buChar char="Ø"/>
            </a:pPr>
            <a:r>
              <a:rPr lang="en-US" sz="2600" dirty="0"/>
              <a:t>Right Turn on Red (RTOR %) – 50-75% for exclusive right turn lanes, &lt; 10% for shared</a:t>
            </a:r>
            <a:endParaRPr lang="en-US" sz="2600" dirty="0"/>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QEM Application: Input Sheet 2/2</a:t>
            </a:r>
            <a:endParaRPr lang="en-US" dirty="0"/>
          </a:p>
        </p:txBody>
      </p:sp>
      <p:sp>
        <p:nvSpPr>
          <p:cNvPr id="3" name="Content Placeholder 2"/>
          <p:cNvSpPr>
            <a:spLocks noGrp="1"/>
          </p:cNvSpPr>
          <p:nvPr>
            <p:ph idx="1"/>
          </p:nvPr>
        </p:nvSpPr>
        <p:spPr>
          <a:xfrm>
            <a:off x="1981200" y="1219200"/>
            <a:ext cx="8382000" cy="5486400"/>
          </a:xfrm>
        </p:spPr>
        <p:txBody>
          <a:bodyPr>
            <a:normAutofit lnSpcReduction="10000"/>
          </a:bodyPr>
          <a:lstStyle/>
          <a:p>
            <a:pPr marL="342900" lvl="1" indent="-342900">
              <a:buFont typeface="Wingdings" panose="05000000000000000000" pitchFamily="2" charset="2"/>
              <a:buChar char="Ø"/>
            </a:pPr>
            <a:r>
              <a:rPr lang="en-US" sz="2600" dirty="0"/>
              <a:t>Ideal saturation flow rate (Ideal So) – default value = 1900 </a:t>
            </a:r>
            <a:r>
              <a:rPr lang="en-US" sz="2600" dirty="0" err="1"/>
              <a:t>vphpl</a:t>
            </a:r>
            <a:r>
              <a:rPr lang="en-US" sz="2600" dirty="0"/>
              <a:t>; can be changed to reflect local conditions</a:t>
            </a:r>
            <a:endParaRPr lang="en-US" sz="2600" dirty="0"/>
          </a:p>
          <a:p>
            <a:pPr marL="342900" lvl="1" indent="-342900">
              <a:buFont typeface="Wingdings" panose="05000000000000000000" pitchFamily="2" charset="2"/>
              <a:buChar char="Ø"/>
            </a:pPr>
            <a:r>
              <a:rPr lang="en-US" sz="2600" dirty="0"/>
              <a:t>Peak Hour Factor (PHF) – should be entered if known; otherwise, a default value of 0.9 can be used</a:t>
            </a:r>
            <a:endParaRPr lang="en-US" sz="2600" dirty="0"/>
          </a:p>
          <a:p>
            <a:pPr marL="342900" lvl="1" indent="-342900">
              <a:buFont typeface="Wingdings" panose="05000000000000000000" pitchFamily="2" charset="2"/>
              <a:buChar char="Ø"/>
            </a:pPr>
            <a:r>
              <a:rPr lang="en-US" sz="2600" dirty="0"/>
              <a:t>Percentage of heavy vehicles (HGV %) – should be entered for local conditions; otherwise, a default value of 3% can be used</a:t>
            </a:r>
            <a:endParaRPr lang="en-US" sz="2600" dirty="0"/>
          </a:p>
          <a:p>
            <a:pPr marL="342900" lvl="1" indent="-342900">
              <a:buFont typeface="Wingdings" panose="05000000000000000000" pitchFamily="2" charset="2"/>
              <a:buChar char="Ø"/>
            </a:pPr>
            <a:r>
              <a:rPr lang="en-US" sz="2600" dirty="0"/>
              <a:t>Lost Time (s) per phase – 4 seconds by default; can be changed to reflect local conditions</a:t>
            </a:r>
            <a:endParaRPr lang="en-US" sz="2600" dirty="0"/>
          </a:p>
          <a:p>
            <a:pPr marL="342900" lvl="1" indent="-342900">
              <a:buFont typeface="Wingdings" panose="05000000000000000000" pitchFamily="2" charset="2"/>
              <a:buChar char="Ø"/>
            </a:pPr>
            <a:r>
              <a:rPr lang="en-US" sz="2600" dirty="0"/>
              <a:t>Area Type selection – “CBD” (Central business district) and “Other”; should be selected for the analyzed network</a:t>
            </a:r>
            <a:endParaRPr lang="en-US" sz="2600" dirty="0"/>
          </a:p>
          <a:p>
            <a:pPr marL="342900" lvl="1" indent="-342900">
              <a:buFont typeface="Wingdings" panose="05000000000000000000" pitchFamily="2" charset="2"/>
              <a:buChar char="Ø"/>
            </a:pPr>
            <a:r>
              <a:rPr lang="en-US" sz="2600" dirty="0"/>
              <a:t>Minimum and maximum desired cycle lengths – by default, the cycle length is between 40 s (minimum) and 150 s (maximum)</a:t>
            </a:r>
            <a:endParaRPr lang="en-US" sz="2600" dirty="0"/>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5ED9B224-F6ED-4B00-A163-C617FF633513}" type="slidenum">
              <a:rPr lang="en-US" altLang="en-US" smtClean="0"/>
            </a:fld>
            <a:endParaRPr lang="en-US" altLang="en-US" dirty="0"/>
          </a:p>
        </p:txBody>
      </p:sp>
      <p:pic>
        <p:nvPicPr>
          <p:cNvPr id="5" name="Picture 4"/>
          <p:cNvPicPr>
            <a:picLocks noChangeAspect="1"/>
          </p:cNvPicPr>
          <p:nvPr/>
        </p:nvPicPr>
        <p:blipFill>
          <a:blip r:embed="rId1"/>
          <a:stretch>
            <a:fillRect/>
          </a:stretch>
        </p:blipFill>
        <p:spPr>
          <a:xfrm>
            <a:off x="1845733" y="141698"/>
            <a:ext cx="6366933" cy="6455158"/>
          </a:xfrm>
          <a:prstGeom prst="rect">
            <a:avLst/>
          </a:prstGeom>
        </p:spPr>
      </p:pic>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4"/>
          </p:nvPr>
        </p:nvSpPr>
        <p:spPr/>
        <p:txBody>
          <a:bodyPr/>
          <a:lstStyle/>
          <a:p>
            <a:fld id="{5ED9B224-F6ED-4B00-A163-C617FF633513}" type="slidenum">
              <a:rPr lang="en-US" altLang="en-US" smtClean="0"/>
            </a:fld>
            <a:endParaRPr lang="en-US" altLang="en-US" dirty="0"/>
          </a:p>
        </p:txBody>
      </p:sp>
      <p:pic>
        <p:nvPicPr>
          <p:cNvPr id="5" name="Picture 4"/>
          <p:cNvPicPr>
            <a:picLocks noChangeAspect="1"/>
          </p:cNvPicPr>
          <p:nvPr/>
        </p:nvPicPr>
        <p:blipFill>
          <a:blip r:embed="rId1"/>
          <a:stretch>
            <a:fillRect/>
          </a:stretch>
        </p:blipFill>
        <p:spPr>
          <a:xfrm>
            <a:off x="1761392" y="575562"/>
            <a:ext cx="11220816" cy="4792142"/>
          </a:xfrm>
          <a:prstGeom prst="rect">
            <a:avLst/>
          </a:prstGeom>
        </p:spPr>
      </p:pic>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5ED9B224-F6ED-4B00-A163-C617FF633513}" type="slidenum">
              <a:rPr lang="en-US" altLang="en-US" smtClean="0"/>
            </a:fld>
            <a:endParaRPr lang="en-US" altLang="en-US" dirty="0"/>
          </a:p>
        </p:txBody>
      </p:sp>
      <p:pic>
        <p:nvPicPr>
          <p:cNvPr id="5" name="Picture 4"/>
          <p:cNvPicPr>
            <a:picLocks noChangeAspect="1"/>
          </p:cNvPicPr>
          <p:nvPr/>
        </p:nvPicPr>
        <p:blipFill>
          <a:blip r:embed="rId1"/>
          <a:stretch>
            <a:fillRect/>
          </a:stretch>
        </p:blipFill>
        <p:spPr>
          <a:xfrm>
            <a:off x="1676400" y="379413"/>
            <a:ext cx="8839200" cy="611505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958" y="891877"/>
            <a:ext cx="3055076" cy="836667"/>
          </a:xfrm>
        </p:spPr>
        <p:txBody>
          <a:bodyPr/>
          <a:lstStyle/>
          <a:p>
            <a:pPr algn="l"/>
            <a:r>
              <a:rPr lang="en-US" sz="2400" b="1" dirty="0">
                <a:latin typeface="Arial" panose="020B0604020202020204"/>
                <a:cs typeface="Arial" panose="020B0604020202020204"/>
              </a:rPr>
              <a:t>Motivations</a:t>
            </a:r>
            <a:endParaRPr lang="en-US" sz="2400" b="1" dirty="0">
              <a:latin typeface="Arial" panose="020B0604020202020204"/>
              <a:cs typeface="Arial" panose="020B0604020202020204"/>
            </a:endParaRPr>
          </a:p>
        </p:txBody>
      </p:sp>
      <p:sp>
        <p:nvSpPr>
          <p:cNvPr id="3" name="Content Placeholder 2"/>
          <p:cNvSpPr>
            <a:spLocks noGrp="1"/>
          </p:cNvSpPr>
          <p:nvPr>
            <p:ph idx="1"/>
          </p:nvPr>
        </p:nvSpPr>
        <p:spPr>
          <a:xfrm>
            <a:off x="1926957" y="1728543"/>
            <a:ext cx="8462075" cy="2378508"/>
          </a:xfrm>
        </p:spPr>
        <p:txBody>
          <a:bodyPr>
            <a:normAutofit/>
          </a:bodyPr>
          <a:lstStyle/>
          <a:p>
            <a:pPr marL="342900" lvl="1" indent="-342900">
              <a:buFont typeface="Arial" panose="020B0604020202020204" pitchFamily="34" charset="0"/>
              <a:buChar char="•"/>
            </a:pPr>
            <a:r>
              <a:rPr lang="en-US" sz="2400" dirty="0">
                <a:latin typeface="Arial" panose="020B0604020202020204"/>
                <a:cs typeface="Arial" panose="020B0604020202020204"/>
              </a:rPr>
              <a:t>Existing technical barriers (based on DTA user survey, TRB network modeling committee, 2009)</a:t>
            </a:r>
            <a:endParaRPr lang="en-US" sz="2400" dirty="0">
              <a:latin typeface="Arial" panose="020B0604020202020204"/>
              <a:cs typeface="Arial" panose="020B0604020202020204"/>
            </a:endParaRPr>
          </a:p>
          <a:p>
            <a:pPr marL="0" lvl="1" indent="0">
              <a:buNone/>
            </a:pPr>
            <a:r>
              <a:rPr lang="en-US" sz="2400" dirty="0">
                <a:latin typeface="Arial" panose="020B0604020202020204"/>
                <a:cs typeface="Arial" panose="020B0604020202020204"/>
              </a:rPr>
              <a:t>     - Require </a:t>
            </a:r>
            <a:r>
              <a:rPr lang="en-US" sz="2400" dirty="0">
                <a:solidFill>
                  <a:srgbClr val="FF0000"/>
                </a:solidFill>
                <a:latin typeface="Arial" panose="020B0604020202020204"/>
                <a:cs typeface="Arial" panose="020B0604020202020204"/>
              </a:rPr>
              <a:t>too many input data</a:t>
            </a:r>
            <a:r>
              <a:rPr lang="en-US" sz="2400" dirty="0">
                <a:latin typeface="Arial" panose="020B0604020202020204"/>
                <a:cs typeface="Arial" panose="020B0604020202020204"/>
              </a:rPr>
              <a:t>: 47%</a:t>
            </a:r>
            <a:endParaRPr lang="en-US" sz="2400" dirty="0">
              <a:latin typeface="Arial" panose="020B0604020202020204"/>
              <a:cs typeface="Arial" panose="020B0604020202020204"/>
            </a:endParaRPr>
          </a:p>
          <a:p>
            <a:pPr marL="0" lvl="1" indent="0">
              <a:buNone/>
            </a:pPr>
            <a:r>
              <a:rPr lang="en-US" sz="2400" dirty="0">
                <a:latin typeface="Arial" panose="020B0604020202020204"/>
                <a:cs typeface="Arial" panose="020B0604020202020204"/>
              </a:rPr>
              <a:t>     - Take </a:t>
            </a:r>
            <a:r>
              <a:rPr lang="en-US" sz="2400" dirty="0">
                <a:solidFill>
                  <a:srgbClr val="FF0000"/>
                </a:solidFill>
                <a:latin typeface="Arial" panose="020B0604020202020204"/>
                <a:cs typeface="Arial" panose="020B0604020202020204"/>
              </a:rPr>
              <a:t>too long </a:t>
            </a:r>
            <a:r>
              <a:rPr lang="en-US" sz="2400" dirty="0">
                <a:latin typeface="Arial" panose="020B0604020202020204"/>
                <a:cs typeface="Arial" panose="020B0604020202020204"/>
              </a:rPr>
              <a:t>to run: 35%</a:t>
            </a:r>
            <a:endParaRPr lang="en-US" sz="2400" dirty="0">
              <a:solidFill>
                <a:srgbClr val="FF0000"/>
              </a:solidFill>
              <a:latin typeface="Arial" panose="020B0604020202020204"/>
              <a:cs typeface="Arial" panose="020B0604020202020204"/>
            </a:endParaRPr>
          </a:p>
          <a:p>
            <a:pPr marL="0" lvl="1" indent="0">
              <a:buNone/>
            </a:pPr>
            <a:r>
              <a:rPr lang="en-US" sz="2400" dirty="0">
                <a:solidFill>
                  <a:srgbClr val="FF0000"/>
                </a:solidFill>
                <a:latin typeface="Arial" panose="020B0604020202020204"/>
                <a:cs typeface="Arial" panose="020B0604020202020204"/>
              </a:rPr>
              <a:t>    </a:t>
            </a:r>
            <a:r>
              <a:rPr lang="en-US" sz="2400" dirty="0">
                <a:latin typeface="Arial" panose="020B0604020202020204"/>
                <a:cs typeface="Arial" panose="020B0604020202020204"/>
              </a:rPr>
              <a:t> - </a:t>
            </a:r>
            <a:r>
              <a:rPr lang="en-US" sz="2400" dirty="0">
                <a:solidFill>
                  <a:srgbClr val="FF0000"/>
                </a:solidFill>
                <a:latin typeface="Arial" panose="020B0604020202020204"/>
                <a:cs typeface="Arial" panose="020B0604020202020204"/>
              </a:rPr>
              <a:t>Model is unclear</a:t>
            </a:r>
            <a:r>
              <a:rPr lang="en-US" sz="2400" dirty="0">
                <a:latin typeface="Arial" panose="020B0604020202020204"/>
                <a:cs typeface="Arial" panose="020B0604020202020204"/>
              </a:rPr>
              <a:t>: 35%</a:t>
            </a:r>
            <a:endParaRPr lang="en-US" sz="2400" dirty="0">
              <a:latin typeface="Arial" panose="020B0604020202020204"/>
              <a:cs typeface="Arial" panose="020B0604020202020204"/>
            </a:endParaRPr>
          </a:p>
          <a:p>
            <a:pPr marL="914400" lvl="2" indent="0">
              <a:buNone/>
            </a:pPr>
            <a:endParaRPr lang="en-US" dirty="0" smtClean="0"/>
          </a:p>
          <a:p>
            <a:pPr lvl="2"/>
            <a:endParaRPr lang="en-US" dirty="0"/>
          </a:p>
        </p:txBody>
      </p:sp>
      <p:sp>
        <p:nvSpPr>
          <p:cNvPr id="5" name="Content Placeholder 2"/>
          <p:cNvSpPr txBox="1"/>
          <p:nvPr/>
        </p:nvSpPr>
        <p:spPr>
          <a:xfrm>
            <a:off x="1831803" y="3991828"/>
            <a:ext cx="8557229" cy="2491523"/>
          </a:xfrm>
          <a:prstGeom prst="rect">
            <a:avLst/>
          </a:prstGeom>
        </p:spPr>
        <p:txBody>
          <a:bodyPr vert="horz" lIns="91440" tIns="45720" rIns="91440" bIns="45720" rtlCol="0">
            <a:normAutofit lnSpcReduction="10000"/>
          </a:bodyPr>
          <a:lstStyle/>
          <a:p>
            <a:pPr marL="342900" lvl="1" indent="-342900">
              <a:spcBef>
                <a:spcPct val="20000"/>
              </a:spcBef>
              <a:buFont typeface="Arial" panose="020B0604020202020204" pitchFamily="34" charset="0"/>
              <a:buChar char="•"/>
              <a:defRPr/>
            </a:pPr>
            <a:r>
              <a:rPr lang="en-US" sz="2400" dirty="0">
                <a:latin typeface="Arial" panose="020B0604020202020204"/>
                <a:cs typeface="Arial" panose="020B0604020202020204"/>
              </a:rPr>
              <a:t>Our </a:t>
            </a:r>
            <a:r>
              <a:rPr lang="en-US" sz="2400" dirty="0">
                <a:latin typeface="Arial" panose="020B0604020202020204"/>
                <a:cs typeface="Arial" panose="020B0604020202020204"/>
              </a:rPr>
              <a:t>goals</a:t>
            </a:r>
            <a:endParaRPr lang="en-US" sz="2400" dirty="0">
              <a:latin typeface="Arial" panose="020B0604020202020204"/>
              <a:cs typeface="Arial" panose="020B0604020202020204"/>
            </a:endParaRPr>
          </a:p>
          <a:p>
            <a:pPr marL="0" lvl="1">
              <a:spcBef>
                <a:spcPct val="20000"/>
              </a:spcBef>
              <a:defRPr/>
            </a:pPr>
            <a:r>
              <a:rPr lang="en-US" altLang="zh-CN" sz="2400" dirty="0">
                <a:latin typeface="Arial" panose="020B0604020202020204"/>
                <a:cs typeface="Arial" panose="020B0604020202020204"/>
              </a:rPr>
              <a:t> </a:t>
            </a:r>
            <a:r>
              <a:rPr lang="en-US" altLang="zh-CN" sz="2400" dirty="0">
                <a:latin typeface="Arial" panose="020B0604020202020204"/>
                <a:cs typeface="Arial" panose="020B0604020202020204"/>
              </a:rPr>
              <a:t>    - </a:t>
            </a:r>
            <a:r>
              <a:rPr lang="en-US" sz="2400" dirty="0">
                <a:solidFill>
                  <a:srgbClr val="FF0000"/>
                </a:solidFill>
                <a:latin typeface="Arial" panose="020B0604020202020204"/>
                <a:ea typeface="+mn-ea"/>
                <a:cs typeface="Arial" panose="020B0604020202020204"/>
              </a:rPr>
              <a:t>Simplified data input </a:t>
            </a:r>
            <a:r>
              <a:rPr lang="en-US" sz="2400" dirty="0">
                <a:latin typeface="Arial" panose="020B0604020202020204"/>
                <a:ea typeface="+mn-ea"/>
                <a:cs typeface="Arial" panose="020B0604020202020204"/>
              </a:rPr>
              <a:t>from static traffic assignment</a:t>
            </a:r>
            <a:endParaRPr lang="en-US" sz="2400" dirty="0">
              <a:latin typeface="Arial" panose="020B0604020202020204"/>
              <a:cs typeface="Arial" panose="020B0604020202020204"/>
            </a:endParaRPr>
          </a:p>
          <a:p>
            <a:pPr marL="0" lvl="1">
              <a:spcBef>
                <a:spcPct val="20000"/>
              </a:spcBef>
              <a:defRPr/>
            </a:pPr>
            <a:r>
              <a:rPr lang="en-US" sz="2400" dirty="0">
                <a:latin typeface="Arial" panose="020B0604020202020204"/>
                <a:cs typeface="Arial" panose="020B0604020202020204"/>
              </a:rPr>
              <a:t>     </a:t>
            </a:r>
            <a:r>
              <a:rPr lang="en-US" altLang="zh-CN" sz="2400" dirty="0">
                <a:latin typeface="Arial" panose="020B0604020202020204"/>
                <a:cs typeface="Arial" panose="020B0604020202020204"/>
              </a:rPr>
              <a:t>- </a:t>
            </a:r>
            <a:r>
              <a:rPr lang="en-US" sz="2400" dirty="0">
                <a:latin typeface="Arial" panose="020B0604020202020204"/>
                <a:cs typeface="Arial" panose="020B0604020202020204"/>
              </a:rPr>
              <a:t>Use </a:t>
            </a:r>
            <a:r>
              <a:rPr lang="en-US" sz="2400" dirty="0">
                <a:solidFill>
                  <a:srgbClr val="FF0000"/>
                </a:solidFill>
                <a:latin typeface="Arial" panose="020B0604020202020204"/>
                <a:cs typeface="Arial" panose="020B0604020202020204"/>
              </a:rPr>
              <a:t>parallel computing </a:t>
            </a:r>
            <a:r>
              <a:rPr lang="en-US" sz="2400" dirty="0">
                <a:latin typeface="Arial" panose="020B0604020202020204"/>
                <a:cs typeface="Arial" panose="020B0604020202020204"/>
              </a:rPr>
              <a:t>capability, simplified routing and       </a:t>
            </a:r>
            <a:endParaRPr lang="en-US" sz="2400" dirty="0">
              <a:latin typeface="Arial" panose="020B0604020202020204"/>
              <a:cs typeface="Arial" panose="020B0604020202020204"/>
            </a:endParaRPr>
          </a:p>
          <a:p>
            <a:pPr marL="0" lvl="1">
              <a:spcBef>
                <a:spcPct val="20000"/>
              </a:spcBef>
              <a:defRPr/>
            </a:pPr>
            <a:r>
              <a:rPr lang="en-US" sz="2400" dirty="0">
                <a:latin typeface="Arial" panose="020B0604020202020204"/>
                <a:cs typeface="Arial" panose="020B0604020202020204"/>
              </a:rPr>
              <a:t> </a:t>
            </a:r>
            <a:r>
              <a:rPr lang="en-US" sz="2400" dirty="0">
                <a:latin typeface="Arial" panose="020B0604020202020204"/>
                <a:cs typeface="Arial" panose="020B0604020202020204"/>
              </a:rPr>
              <a:t>      simulation</a:t>
            </a:r>
            <a:endParaRPr lang="en-US" sz="2400" dirty="0">
              <a:latin typeface="Arial" panose="020B0604020202020204"/>
              <a:cs typeface="Arial" panose="020B0604020202020204"/>
            </a:endParaRPr>
          </a:p>
          <a:p>
            <a:pPr marL="0" lvl="1">
              <a:spcBef>
                <a:spcPct val="20000"/>
              </a:spcBef>
              <a:defRPr/>
            </a:pPr>
            <a:r>
              <a:rPr lang="en-US" sz="2400" dirty="0">
                <a:solidFill>
                  <a:srgbClr val="FF0000"/>
                </a:solidFill>
                <a:latin typeface="Arial" panose="020B0604020202020204"/>
                <a:cs typeface="Arial" panose="020B0604020202020204"/>
              </a:rPr>
              <a:t>    </a:t>
            </a:r>
            <a:r>
              <a:rPr lang="en-US" altLang="zh-CN" sz="2400" dirty="0">
                <a:latin typeface="Arial" panose="020B0604020202020204"/>
                <a:cs typeface="Arial" panose="020B0604020202020204"/>
              </a:rPr>
              <a:t> - </a:t>
            </a:r>
            <a:r>
              <a:rPr lang="en-US" sz="2400" dirty="0">
                <a:solidFill>
                  <a:srgbClr val="FF0000"/>
                </a:solidFill>
                <a:latin typeface="Arial" panose="020B0604020202020204"/>
                <a:cs typeface="Arial" panose="020B0604020202020204"/>
              </a:rPr>
              <a:t>Open-source </a:t>
            </a:r>
            <a:r>
              <a:rPr lang="en-US" altLang="zh-CN" sz="2400" dirty="0"/>
              <a:t>Visualization: </a:t>
            </a:r>
            <a:r>
              <a:rPr lang="en-US" altLang="zh-CN" sz="2400" dirty="0">
                <a:solidFill>
                  <a:srgbClr val="FF0000"/>
                </a:solidFill>
              </a:rPr>
              <a:t>Seeing is believing</a:t>
            </a:r>
            <a:endParaRPr lang="en-US" altLang="zh-CN" sz="2400" dirty="0">
              <a:solidFill>
                <a:srgbClr val="FF0000"/>
              </a:solidFill>
            </a:endParaRPr>
          </a:p>
          <a:p>
            <a:pPr marL="0" lvl="1">
              <a:spcBef>
                <a:spcPct val="20000"/>
              </a:spcBef>
              <a:defRPr/>
            </a:pPr>
            <a:r>
              <a:rPr lang="en-US" altLang="zh-CN" sz="2400" dirty="0"/>
              <a:t>    </a:t>
            </a:r>
            <a:r>
              <a:rPr lang="en-US" altLang="zh-CN" sz="2400" dirty="0">
                <a:latin typeface="Arial" panose="020B0604020202020204"/>
                <a:cs typeface="Arial" panose="020B0604020202020204"/>
              </a:rPr>
              <a:t> - </a:t>
            </a:r>
            <a:r>
              <a:rPr lang="en-US" altLang="zh-CN" sz="2400" dirty="0"/>
              <a:t>Excel </a:t>
            </a:r>
            <a:r>
              <a:rPr lang="en-US" altLang="zh-CN" sz="2400" dirty="0"/>
              <a:t>Tools: </a:t>
            </a:r>
            <a:r>
              <a:rPr lang="en-US" altLang="zh-CN" sz="2400" dirty="0">
                <a:solidFill>
                  <a:srgbClr val="FF0000"/>
                </a:solidFill>
              </a:rPr>
              <a:t>Start from </a:t>
            </a:r>
            <a:r>
              <a:rPr lang="en-US" altLang="zh-CN" sz="2400" dirty="0">
                <a:solidFill>
                  <a:srgbClr val="FF0000"/>
                </a:solidFill>
              </a:rPr>
              <a:t>basics</a:t>
            </a:r>
            <a:endParaRPr lang="en-US" sz="2400" dirty="0">
              <a:latin typeface="Arial" panose="020B0604020202020204"/>
              <a:cs typeface="Arial" panose="020B0604020202020204"/>
            </a:endParaRPr>
          </a:p>
          <a:p>
            <a:pPr marL="1143000" lvl="2" indent="-228600" defTabSz="914400" eaLnBrk="1" fontAlgn="auto" hangingPunct="1">
              <a:spcBef>
                <a:spcPct val="20000"/>
              </a:spcBef>
              <a:spcAft>
                <a:spcPts val="0"/>
              </a:spcAft>
              <a:buFont typeface="Arial" panose="020B0604020202020204" pitchFamily="34" charset="0"/>
              <a:buChar char="•"/>
              <a:defRPr/>
            </a:pPr>
            <a:endParaRPr lang="en-US" sz="2400" dirty="0">
              <a:latin typeface="Arial" panose="020B0604020202020204"/>
              <a:cs typeface="Arial" panose="020B0604020202020204"/>
            </a:endParaRPr>
          </a:p>
        </p:txBody>
      </p:sp>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8" name="Title 1"/>
          <p:cNvSpPr txBox="1"/>
          <p:nvPr/>
        </p:nvSpPr>
        <p:spPr bwMode="auto">
          <a:xfrm>
            <a:off x="1507211" y="-20990"/>
            <a:ext cx="7890547" cy="114300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eaLnBrk="1" fontAlgn="auto" hangingPunct="1">
              <a:spcAft>
                <a:spcPts val="0"/>
              </a:spcAft>
              <a:defRPr/>
            </a:pPr>
            <a:r>
              <a:rPr lang="en-US" sz="3200" b="1" dirty="0">
                <a:latin typeface="Arial" panose="020B0604020202020204"/>
                <a:cs typeface="Arial" panose="020B0604020202020204"/>
              </a:rPr>
              <a:t>1.1 Project Objective and Motivations</a:t>
            </a:r>
            <a:endParaRPr lang="en-US" sz="3200" b="1"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QEM Summary sheet.jpg"/>
          <p:cNvPicPr>
            <a:picLocks noChangeAspect="1"/>
          </p:cNvPicPr>
          <p:nvPr/>
        </p:nvPicPr>
        <p:blipFill>
          <a:blip r:embed="rId1" cstate="print"/>
          <a:stretch>
            <a:fillRect/>
          </a:stretch>
        </p:blipFill>
        <p:spPr>
          <a:xfrm>
            <a:off x="5880848" y="1524001"/>
            <a:ext cx="4787153" cy="4114800"/>
          </a:xfrm>
          <a:prstGeom prst="rect">
            <a:avLst/>
          </a:prstGeom>
        </p:spPr>
      </p:pic>
      <p:sp>
        <p:nvSpPr>
          <p:cNvPr id="2" name="Title 1"/>
          <p:cNvSpPr>
            <a:spLocks noGrp="1"/>
          </p:cNvSpPr>
          <p:nvPr>
            <p:ph type="title"/>
          </p:nvPr>
        </p:nvSpPr>
        <p:spPr/>
        <p:txBody>
          <a:bodyPr>
            <a:normAutofit/>
          </a:bodyPr>
          <a:lstStyle/>
          <a:p>
            <a:r>
              <a:rPr lang="en-US" dirty="0"/>
              <a:t>QEM Application: Summary Sheet</a:t>
            </a:r>
            <a:endParaRPr lang="en-US" dirty="0"/>
          </a:p>
        </p:txBody>
      </p:sp>
      <p:sp>
        <p:nvSpPr>
          <p:cNvPr id="3" name="Content Placeholder 2"/>
          <p:cNvSpPr>
            <a:spLocks noGrp="1"/>
          </p:cNvSpPr>
          <p:nvPr>
            <p:ph idx="1"/>
          </p:nvPr>
        </p:nvSpPr>
        <p:spPr>
          <a:xfrm>
            <a:off x="1981200" y="1447800"/>
            <a:ext cx="8382000" cy="5257800"/>
          </a:xfrm>
        </p:spPr>
        <p:txBody>
          <a:bodyPr>
            <a:normAutofit/>
          </a:bodyPr>
          <a:lstStyle/>
          <a:p>
            <a:pPr marL="342900" lvl="1" indent="-342900">
              <a:buFont typeface="Wingdings" panose="05000000000000000000" pitchFamily="2" charset="2"/>
              <a:buChar char="Ø"/>
            </a:pPr>
            <a:r>
              <a:rPr lang="en-US" sz="2600" dirty="0"/>
              <a:t>Turning volumes (</a:t>
            </a:r>
            <a:r>
              <a:rPr lang="en-US" sz="2600" dirty="0" err="1"/>
              <a:t>vph</a:t>
            </a:r>
            <a:r>
              <a:rPr lang="en-US" sz="2600" dirty="0"/>
              <a:t>)</a:t>
            </a:r>
            <a:endParaRPr lang="en-US" sz="2600" dirty="0"/>
          </a:p>
          <a:p>
            <a:pPr marL="342900" lvl="1" indent="-342900">
              <a:buFont typeface="Wingdings" panose="05000000000000000000" pitchFamily="2" charset="2"/>
              <a:buChar char="Ø"/>
            </a:pPr>
            <a:r>
              <a:rPr lang="en-US" sz="2600" dirty="0"/>
              <a:t>Phase designations</a:t>
            </a:r>
            <a:endParaRPr lang="en-US" sz="2600" dirty="0"/>
          </a:p>
          <a:p>
            <a:pPr marL="342900" lvl="1" indent="-342900">
              <a:buFont typeface="Wingdings" panose="05000000000000000000" pitchFamily="2" charset="2"/>
              <a:buChar char="Ø"/>
            </a:pPr>
            <a:r>
              <a:rPr lang="en-US" sz="2600" dirty="0"/>
              <a:t>Number of lanes</a:t>
            </a:r>
            <a:endParaRPr lang="en-US" sz="2600" dirty="0"/>
          </a:p>
          <a:p>
            <a:pPr marL="342900" lvl="1" indent="-342900">
              <a:buFont typeface="Wingdings" panose="05000000000000000000" pitchFamily="2" charset="2"/>
              <a:buChar char="Ø"/>
            </a:pPr>
            <a:r>
              <a:rPr lang="en-US" sz="2600" dirty="0"/>
              <a:t>Split durations (s)</a:t>
            </a:r>
            <a:endParaRPr lang="en-US" sz="2600" dirty="0"/>
          </a:p>
          <a:p>
            <a:pPr marL="342900" lvl="1" indent="-342900">
              <a:buFont typeface="Wingdings" panose="05000000000000000000" pitchFamily="2" charset="2"/>
              <a:buChar char="Ø"/>
            </a:pPr>
            <a:r>
              <a:rPr lang="en-US" sz="2600" dirty="0"/>
              <a:t>Movement capacities (</a:t>
            </a:r>
            <a:r>
              <a:rPr lang="en-US" sz="2600" dirty="0" err="1"/>
              <a:t>vph</a:t>
            </a:r>
            <a:r>
              <a:rPr lang="en-US" sz="2600" dirty="0"/>
              <a:t>)</a:t>
            </a:r>
            <a:endParaRPr lang="en-US" sz="2600" dirty="0"/>
          </a:p>
          <a:p>
            <a:pPr marL="342900" lvl="1" indent="-342900">
              <a:buFont typeface="Wingdings" panose="05000000000000000000" pitchFamily="2" charset="2"/>
              <a:buChar char="Ø"/>
            </a:pPr>
            <a:r>
              <a:rPr lang="en-US" sz="2600" dirty="0"/>
              <a:t>V/C ratios</a:t>
            </a:r>
            <a:endParaRPr lang="en-US" sz="2600" dirty="0"/>
          </a:p>
          <a:p>
            <a:pPr marL="342900" lvl="1" indent="-342900">
              <a:buFont typeface="Wingdings" panose="05000000000000000000" pitchFamily="2" charset="2"/>
              <a:buChar char="Ø"/>
            </a:pPr>
            <a:r>
              <a:rPr lang="en-US" sz="2600" dirty="0"/>
              <a:t>Control delays (s)</a:t>
            </a:r>
            <a:endParaRPr lang="en-US" sz="2600" dirty="0"/>
          </a:p>
          <a:p>
            <a:pPr marL="342900" lvl="1" indent="-342900">
              <a:buFont typeface="Wingdings" panose="05000000000000000000" pitchFamily="2" charset="2"/>
              <a:buChar char="Ø"/>
            </a:pPr>
            <a:r>
              <a:rPr lang="en-US" sz="2600" dirty="0"/>
              <a:t>Intersection LOS</a:t>
            </a:r>
            <a:endParaRPr lang="en-US" sz="2600" dirty="0"/>
          </a:p>
          <a:p>
            <a:pPr marL="342900" lvl="1" indent="-342900">
              <a:buFont typeface="Wingdings" panose="05000000000000000000" pitchFamily="2" charset="2"/>
              <a:buChar char="Ø"/>
            </a:pPr>
            <a:r>
              <a:rPr lang="en-US" sz="2600" dirty="0"/>
              <a:t>Phase data table</a:t>
            </a:r>
            <a:endParaRPr lang="en-US" sz="2600" dirty="0"/>
          </a:p>
        </p:txBody>
      </p:sp>
      <p:sp>
        <p:nvSpPr>
          <p:cNvPr id="6" name="Rectangle 5"/>
          <p:cNvSpPr/>
          <p:nvPr/>
        </p:nvSpPr>
        <p:spPr>
          <a:xfrm>
            <a:off x="6324600" y="5715000"/>
            <a:ext cx="3048000" cy="646331"/>
          </a:xfrm>
          <a:prstGeom prst="rect">
            <a:avLst/>
          </a:prstGeom>
        </p:spPr>
        <p:txBody>
          <a:bodyPr wrap="square">
            <a:spAutoFit/>
          </a:bodyPr>
          <a:lstStyle/>
          <a:p>
            <a:pPr algn="ctr"/>
            <a:r>
              <a:rPr lang="en-US" dirty="0"/>
              <a:t>Fig. 20 QEM Summary Sheet</a:t>
            </a:r>
            <a:endParaRPr lang="en-US" dirty="0"/>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5024" y="2130426"/>
            <a:ext cx="8337176" cy="1470025"/>
          </a:xfrm>
        </p:spPr>
        <p:txBody>
          <a:bodyPr/>
          <a:lstStyle/>
          <a:p>
            <a:r>
              <a:rPr lang="en-US" b="1" dirty="0" smtClean="0">
                <a:latin typeface="Arial" panose="020B0604020202020204"/>
                <a:cs typeface="Arial" panose="020B0604020202020204"/>
              </a:rPr>
              <a:t>Module 8</a:t>
            </a:r>
            <a:r>
              <a:rPr lang="en-US" b="1" dirty="0">
                <a:latin typeface="Arial" panose="020B0604020202020204"/>
                <a:cs typeface="Arial" panose="020B0604020202020204"/>
              </a:rPr>
              <a:t>: </a:t>
            </a:r>
            <a:r>
              <a:rPr lang="en-US" b="1" dirty="0" smtClean="0">
                <a:latin typeface="Arial" panose="020B0604020202020204"/>
                <a:cs typeface="Arial" panose="020B0604020202020204"/>
              </a:rPr>
              <a:t>Vehicle Routing Program Source Code</a:t>
            </a:r>
            <a:endParaRPr lang="en-US" b="1" dirty="0">
              <a:latin typeface="Arial" panose="020B0604020202020204"/>
              <a:cs typeface="Arial" panose="020B0604020202020204"/>
            </a:endParaRPr>
          </a:p>
        </p:txBody>
      </p:sp>
      <p:sp>
        <p:nvSpPr>
          <p:cNvPr id="5" name="文本框 4"/>
          <p:cNvSpPr txBox="1"/>
          <p:nvPr/>
        </p:nvSpPr>
        <p:spPr>
          <a:xfrm>
            <a:off x="1800225" y="6124576"/>
            <a:ext cx="8458200" cy="276999"/>
          </a:xfrm>
          <a:prstGeom prst="rect">
            <a:avLst/>
          </a:prstGeom>
          <a:noFill/>
        </p:spPr>
        <p:txBody>
          <a:bodyPr wrap="square" rtlCol="0">
            <a:spAutoFit/>
          </a:bodyPr>
          <a:lstStyle/>
          <a:p>
            <a:pPr defTabSz="914400"/>
            <a:r>
              <a:rPr lang="en-US" altLang="zh-CN" sz="1200" dirty="0">
                <a:hlinkClick r:id="rId1"/>
              </a:rPr>
              <a:t>https://github.com/xzhou99/Agent-Plus/blob/master/cpp_source_code_v2_VRP/AgentPlus_VRP/AgentPlus/AgentPlus.cpp  </a:t>
            </a:r>
            <a:endParaRPr lang="zh-CN" altLang="zh-CN" sz="1200" dirty="0"/>
          </a:p>
        </p:txBody>
      </p:sp>
      <p:sp>
        <p:nvSpPr>
          <p:cNvPr id="8" name="文本框 7"/>
          <p:cNvSpPr txBox="1"/>
          <p:nvPr/>
        </p:nvSpPr>
        <p:spPr>
          <a:xfrm>
            <a:off x="1645025" y="5819775"/>
            <a:ext cx="1945901" cy="369332"/>
          </a:xfrm>
          <a:prstGeom prst="rect">
            <a:avLst/>
          </a:prstGeom>
          <a:noFill/>
        </p:spPr>
        <p:txBody>
          <a:bodyPr wrap="square" rtlCol="0">
            <a:spAutoFit/>
          </a:bodyPr>
          <a:lstStyle/>
          <a:p>
            <a:r>
              <a:rPr lang="en-US" altLang="zh-CN" dirty="0" smtClean="0"/>
              <a:t>Source code link:</a:t>
            </a:r>
            <a:endParaRPr lang="zh-CN" altLang="en-US" dirty="0"/>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4"/>
          </p:nvPr>
        </p:nvSpPr>
        <p:spPr/>
        <p:txBody>
          <a:bodyPr/>
          <a:lstStyle/>
          <a:p>
            <a:fld id="{5ED9B224-F6ED-4B00-A163-C617FF633513}" type="slidenum">
              <a:rPr lang="en-US" altLang="en-US" smtClean="0"/>
            </a:fld>
            <a:endParaRPr lang="en-US" altLang="en-US" dirty="0"/>
          </a:p>
        </p:txBody>
      </p:sp>
      <p:pic>
        <p:nvPicPr>
          <p:cNvPr id="5" name="图片 4"/>
          <p:cNvPicPr>
            <a:picLocks noChangeAspect="1"/>
          </p:cNvPicPr>
          <p:nvPr/>
        </p:nvPicPr>
        <p:blipFill>
          <a:blip r:embed="rId1"/>
          <a:stretch>
            <a:fillRect/>
          </a:stretch>
        </p:blipFill>
        <p:spPr>
          <a:xfrm>
            <a:off x="1911200" y="142875"/>
            <a:ext cx="6696075" cy="6572250"/>
          </a:xfrm>
          <a:prstGeom prst="rect">
            <a:avLst/>
          </a:prstGeom>
        </p:spPr>
      </p:pic>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p:nvPr/>
        </p:nvSpPr>
        <p:spPr>
          <a:xfrm>
            <a:off x="309781" y="792029"/>
            <a:ext cx="11619753" cy="4617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30467" y="372534"/>
            <a:ext cx="843180" cy="351205"/>
          </a:xfrm>
          <a:prstGeom prst="rect">
            <a:avLst/>
          </a:prstGeom>
        </p:spPr>
      </p:pic>
      <p:sp>
        <p:nvSpPr>
          <p:cNvPr id="6" name="Rectangle 25"/>
          <p:cNvSpPr/>
          <p:nvPr/>
        </p:nvSpPr>
        <p:spPr>
          <a:xfrm rot="10800000" flipV="1">
            <a:off x="0" y="6519333"/>
            <a:ext cx="12192000" cy="338667"/>
          </a:xfrm>
          <a:prstGeom prst="rect">
            <a:avLst/>
          </a:prstGeom>
          <a:solidFill>
            <a:srgbClr val="921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7" name="Rectangle 3"/>
          <p:cNvSpPr/>
          <p:nvPr/>
        </p:nvSpPr>
        <p:spPr>
          <a:xfrm>
            <a:off x="287554" y="662714"/>
            <a:ext cx="1680268" cy="727828"/>
          </a:xfrm>
          <a:prstGeom prst="rect">
            <a:avLst/>
          </a:prstGeom>
        </p:spPr>
        <p:txBody>
          <a:bodyPr wrap="none">
            <a:spAutoFit/>
          </a:bodyPr>
          <a:lstStyle/>
          <a:p>
            <a:pPr>
              <a:lnSpc>
                <a:spcPct val="250000"/>
              </a:lnSpc>
            </a:pPr>
            <a:r>
              <a:rPr lang="en-US" sz="2000" b="1"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Introduction</a:t>
            </a:r>
            <a:endParaRPr lang="en-US" sz="2000" b="1"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 name="文本框 1"/>
          <p:cNvSpPr txBox="1"/>
          <p:nvPr/>
        </p:nvSpPr>
        <p:spPr>
          <a:xfrm>
            <a:off x="999067" y="1908146"/>
            <a:ext cx="10109200" cy="1200329"/>
          </a:xfrm>
          <a:prstGeom prst="rect">
            <a:avLst/>
          </a:prstGeom>
          <a:noFill/>
        </p:spPr>
        <p:txBody>
          <a:bodyPr wrap="square" rtlCol="0">
            <a:spAutoFit/>
          </a:bodyPr>
          <a:lstStyle/>
          <a:p>
            <a:pPr algn="just"/>
            <a:r>
              <a:rPr lang="en-US" altLang="zh-CN" dirty="0">
                <a:latin typeface="Times New Roman" panose="02020603050405020304" pitchFamily="18" charset="0"/>
                <a:cs typeface="Times New Roman" panose="02020603050405020304" pitchFamily="18" charset="0"/>
              </a:rPr>
              <a:t>The vehicle routing problem (VRP) involves finding a set of </a:t>
            </a:r>
            <a:r>
              <a:rPr lang="en-US" altLang="zh-CN" dirty="0" smtClean="0">
                <a:latin typeface="Times New Roman" panose="02020603050405020304" pitchFamily="18" charset="0"/>
                <a:cs typeface="Times New Roman" panose="02020603050405020304" pitchFamily="18" charset="0"/>
              </a:rPr>
              <a:t>routes, starting </a:t>
            </a:r>
            <a:r>
              <a:rPr lang="en-US" altLang="zh-CN" dirty="0">
                <a:latin typeface="Times New Roman" panose="02020603050405020304" pitchFamily="18" charset="0"/>
                <a:cs typeface="Times New Roman" panose="02020603050405020304" pitchFamily="18" charset="0"/>
              </a:rPr>
              <a:t>and ending at a depot, that together cover a set of </a:t>
            </a:r>
            <a:r>
              <a:rPr lang="en-US" altLang="zh-CN" dirty="0" smtClean="0">
                <a:latin typeface="Times New Roman" panose="02020603050405020304" pitchFamily="18" charset="0"/>
                <a:cs typeface="Times New Roman" panose="02020603050405020304" pitchFamily="18" charset="0"/>
              </a:rPr>
              <a:t>customers. Each </a:t>
            </a:r>
            <a:r>
              <a:rPr lang="en-US" altLang="zh-CN" dirty="0">
                <a:latin typeface="Times New Roman" panose="02020603050405020304" pitchFamily="18" charset="0"/>
                <a:cs typeface="Times New Roman" panose="02020603050405020304" pitchFamily="18" charset="0"/>
              </a:rPr>
              <a:t>customer has a given demand, and no vehicle can service </a:t>
            </a:r>
            <a:r>
              <a:rPr lang="en-US" altLang="zh-CN" dirty="0" smtClean="0">
                <a:latin typeface="Times New Roman" panose="02020603050405020304" pitchFamily="18" charset="0"/>
                <a:cs typeface="Times New Roman" panose="02020603050405020304" pitchFamily="18" charset="0"/>
              </a:rPr>
              <a:t>more customers </a:t>
            </a:r>
            <a:r>
              <a:rPr lang="en-US" altLang="zh-CN" dirty="0">
                <a:latin typeface="Times New Roman" panose="02020603050405020304" pitchFamily="18" charset="0"/>
                <a:cs typeface="Times New Roman" panose="02020603050405020304" pitchFamily="18" charset="0"/>
              </a:rPr>
              <a:t>than its capacity permits. The objective is to minimize </a:t>
            </a:r>
            <a:r>
              <a:rPr lang="en-US" altLang="zh-CN" dirty="0" smtClean="0">
                <a:latin typeface="Times New Roman" panose="02020603050405020304" pitchFamily="18" charset="0"/>
                <a:cs typeface="Times New Roman" panose="02020603050405020304" pitchFamily="18" charset="0"/>
              </a:rPr>
              <a:t>the total </a:t>
            </a:r>
            <a:r>
              <a:rPr lang="en-US" altLang="zh-CN" dirty="0">
                <a:latin typeface="Times New Roman" panose="02020603050405020304" pitchFamily="18" charset="0"/>
                <a:cs typeface="Times New Roman" panose="02020603050405020304" pitchFamily="18" charset="0"/>
              </a:rPr>
              <a:t>distance traveled or the </a:t>
            </a:r>
            <a:r>
              <a:rPr lang="en-US" altLang="zh-CN" dirty="0" smtClean="0">
                <a:latin typeface="Times New Roman" panose="02020603050405020304" pitchFamily="18" charset="0"/>
                <a:cs typeface="Times New Roman" panose="02020603050405020304" pitchFamily="18" charset="0"/>
              </a:rPr>
              <a:t>number of </a:t>
            </a:r>
            <a:r>
              <a:rPr lang="en-US" altLang="zh-CN" dirty="0">
                <a:latin typeface="Times New Roman" panose="02020603050405020304" pitchFamily="18" charset="0"/>
                <a:cs typeface="Times New Roman" panose="02020603050405020304" pitchFamily="18" charset="0"/>
              </a:rPr>
              <a:t>vehicles used, or a </a:t>
            </a:r>
            <a:r>
              <a:rPr lang="en-US" altLang="zh-CN" dirty="0" smtClean="0">
                <a:latin typeface="Times New Roman" panose="02020603050405020304" pitchFamily="18" charset="0"/>
                <a:cs typeface="Times New Roman" panose="02020603050405020304" pitchFamily="18" charset="0"/>
              </a:rPr>
              <a:t>combination of </a:t>
            </a:r>
            <a:r>
              <a:rPr lang="en-US" altLang="zh-CN" dirty="0">
                <a:latin typeface="Times New Roman" panose="02020603050405020304" pitchFamily="18" charset="0"/>
                <a:cs typeface="Times New Roman" panose="02020603050405020304" pitchFamily="18" charset="0"/>
              </a:rPr>
              <a:t>these.</a:t>
            </a:r>
            <a:endParaRPr lang="zh-CN" altLang="en-US"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972872" y="1565975"/>
            <a:ext cx="762000" cy="400110"/>
          </a:xfrm>
          <a:prstGeom prst="rect">
            <a:avLst/>
          </a:prstGeom>
          <a:noFill/>
        </p:spPr>
        <p:txBody>
          <a:bodyPr wrap="square" rtlCol="0">
            <a:spAutoFit/>
          </a:bodyPr>
          <a:lstStyle/>
          <a:p>
            <a:pPr algn="just"/>
            <a:r>
              <a:rPr lang="en-US" altLang="zh-CN" sz="2000" b="1" dirty="0" smtClean="0">
                <a:latin typeface="Times New Roman" panose="02020603050405020304" pitchFamily="18" charset="0"/>
                <a:cs typeface="Times New Roman" panose="02020603050405020304" pitchFamily="18" charset="0"/>
              </a:rPr>
              <a:t>VRP</a:t>
            </a:r>
            <a:endParaRPr lang="zh-CN" altLang="en-US" sz="2000" b="1"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972871" y="3153968"/>
            <a:ext cx="1152262" cy="400110"/>
          </a:xfrm>
          <a:prstGeom prst="rect">
            <a:avLst/>
          </a:prstGeom>
          <a:noFill/>
        </p:spPr>
        <p:txBody>
          <a:bodyPr wrap="square" rtlCol="0">
            <a:spAutoFit/>
          </a:bodyPr>
          <a:lstStyle/>
          <a:p>
            <a:pPr algn="just"/>
            <a:r>
              <a:rPr lang="en-US" altLang="zh-CN" sz="2000" b="1" dirty="0" smtClean="0">
                <a:latin typeface="Times New Roman" panose="02020603050405020304" pitchFamily="18" charset="0"/>
                <a:cs typeface="Times New Roman" panose="02020603050405020304" pitchFamily="18" charset="0"/>
              </a:rPr>
              <a:t>VRPTW</a:t>
            </a:r>
            <a:endParaRPr lang="zh-CN" altLang="en-US" sz="2000" b="1"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999067" y="3525634"/>
            <a:ext cx="10109200" cy="1200329"/>
          </a:xfrm>
          <a:prstGeom prst="rect">
            <a:avLst/>
          </a:prstGeom>
          <a:noFill/>
        </p:spPr>
        <p:txBody>
          <a:bodyPr wrap="square" rtlCol="0">
            <a:spAutoFit/>
          </a:bodyPr>
          <a:lstStyle/>
          <a:p>
            <a:pPr algn="just"/>
            <a:r>
              <a:rPr lang="en-US" altLang="zh-CN" dirty="0" smtClean="0">
                <a:latin typeface="Times New Roman" panose="02020603050405020304" pitchFamily="18" charset="0"/>
                <a:cs typeface="Times New Roman" panose="02020603050405020304" pitchFamily="18" charset="0"/>
              </a:rPr>
              <a:t>It is </a:t>
            </a:r>
            <a:r>
              <a:rPr lang="en-US" altLang="zh-CN" dirty="0">
                <a:latin typeface="Times New Roman" panose="02020603050405020304" pitchFamily="18" charset="0"/>
                <a:cs typeface="Times New Roman" panose="02020603050405020304" pitchFamily="18" charset="0"/>
              </a:rPr>
              <a:t>a generalization of the VRP where </a:t>
            </a:r>
            <a:r>
              <a:rPr lang="en-US" altLang="zh-CN" dirty="0" smtClean="0">
                <a:latin typeface="Times New Roman" panose="02020603050405020304" pitchFamily="18" charset="0"/>
                <a:cs typeface="Times New Roman" panose="02020603050405020304" pitchFamily="18" charset="0"/>
              </a:rPr>
              <a:t>the service </a:t>
            </a:r>
            <a:r>
              <a:rPr lang="en-US" altLang="zh-CN" dirty="0">
                <a:latin typeface="Times New Roman" panose="02020603050405020304" pitchFamily="18" charset="0"/>
                <a:cs typeface="Times New Roman" panose="02020603050405020304" pitchFamily="18" charset="0"/>
              </a:rPr>
              <a:t>at any customer starts within a given time interval, called a </a:t>
            </a:r>
            <a:r>
              <a:rPr lang="en-US" altLang="zh-CN" dirty="0" smtClean="0">
                <a:latin typeface="Times New Roman" panose="02020603050405020304" pitchFamily="18" charset="0"/>
                <a:cs typeface="Times New Roman" panose="02020603050405020304" pitchFamily="18" charset="0"/>
              </a:rPr>
              <a:t>time window</a:t>
            </a:r>
            <a:r>
              <a:rPr lang="en-US" altLang="zh-CN" dirty="0">
                <a:latin typeface="Times New Roman" panose="02020603050405020304" pitchFamily="18" charset="0"/>
                <a:cs typeface="Times New Roman" panose="02020603050405020304" pitchFamily="18" charset="0"/>
              </a:rPr>
              <a:t>. Time windows are called soft when they can be considered </a:t>
            </a:r>
            <a:r>
              <a:rPr lang="en-US" altLang="zh-CN" dirty="0" smtClean="0">
                <a:latin typeface="Times New Roman" panose="02020603050405020304" pitchFamily="18" charset="0"/>
                <a:cs typeface="Times New Roman" panose="02020603050405020304" pitchFamily="18" charset="0"/>
              </a:rPr>
              <a:t>non-biding </a:t>
            </a:r>
            <a:r>
              <a:rPr lang="en-US" altLang="zh-CN" dirty="0">
                <a:latin typeface="Times New Roman" panose="02020603050405020304" pitchFamily="18" charset="0"/>
                <a:cs typeface="Times New Roman" panose="02020603050405020304" pitchFamily="18" charset="0"/>
              </a:rPr>
              <a:t>for a penalty cost. They are hard when they cannot be </a:t>
            </a:r>
            <a:r>
              <a:rPr lang="en-US" altLang="zh-CN" dirty="0" smtClean="0">
                <a:latin typeface="Times New Roman" panose="02020603050405020304" pitchFamily="18" charset="0"/>
                <a:cs typeface="Times New Roman" panose="02020603050405020304" pitchFamily="18" charset="0"/>
              </a:rPr>
              <a:t>violated, i.e</a:t>
            </a:r>
            <a:r>
              <a:rPr lang="en-US" altLang="zh-CN" dirty="0">
                <a:latin typeface="Times New Roman" panose="02020603050405020304" pitchFamily="18" charset="0"/>
                <a:cs typeface="Times New Roman" panose="02020603050405020304" pitchFamily="18" charset="0"/>
              </a:rPr>
              <a:t>., if a vehicle arrives too early at a customer, it must wait until </a:t>
            </a:r>
            <a:r>
              <a:rPr lang="en-US" altLang="zh-CN" dirty="0" smtClean="0">
                <a:latin typeface="Times New Roman" panose="02020603050405020304" pitchFamily="18" charset="0"/>
                <a:cs typeface="Times New Roman" panose="02020603050405020304" pitchFamily="18" charset="0"/>
              </a:rPr>
              <a:t>the time </a:t>
            </a:r>
            <a:r>
              <a:rPr lang="en-US" altLang="zh-CN" dirty="0">
                <a:latin typeface="Times New Roman" panose="02020603050405020304" pitchFamily="18" charset="0"/>
                <a:cs typeface="Times New Roman" panose="02020603050405020304" pitchFamily="18" charset="0"/>
              </a:rPr>
              <a:t>window opens; and it is not allowed to arrive late.</a:t>
            </a:r>
            <a:endParaRPr lang="zh-CN" altLang="en-US"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999067" y="4943662"/>
            <a:ext cx="10109200" cy="369332"/>
          </a:xfrm>
          <a:prstGeom prst="rect">
            <a:avLst/>
          </a:prstGeom>
          <a:noFill/>
        </p:spPr>
        <p:txBody>
          <a:bodyPr wrap="square" rtlCol="0">
            <a:spAutoFit/>
          </a:bodyPr>
          <a:lstStyle/>
          <a:p>
            <a:pPr algn="just"/>
            <a:r>
              <a:rPr lang="en-US" altLang="zh-CN" b="1" dirty="0">
                <a:latin typeface="Times New Roman" panose="02020603050405020304" pitchFamily="18" charset="0"/>
                <a:cs typeface="Times New Roman" panose="02020603050405020304" pitchFamily="18" charset="0"/>
              </a:rPr>
              <a:t>Given</a:t>
            </a:r>
            <a:r>
              <a:rPr lang="en-US" altLang="zh-CN" dirty="0">
                <a:latin typeface="Times New Roman" panose="02020603050405020304" pitchFamily="18" charset="0"/>
                <a:cs typeface="Times New Roman" panose="02020603050405020304" pitchFamily="18" charset="0"/>
              </a:rPr>
              <a:t>: A set of transportation </a:t>
            </a:r>
            <a:r>
              <a:rPr lang="en-US" altLang="zh-CN" i="1" dirty="0">
                <a:latin typeface="Times New Roman" panose="02020603050405020304" pitchFamily="18" charset="0"/>
                <a:cs typeface="Times New Roman" panose="02020603050405020304" pitchFamily="18" charset="0"/>
              </a:rPr>
              <a:t>requests</a:t>
            </a:r>
            <a:r>
              <a:rPr lang="en-US" altLang="zh-CN" dirty="0">
                <a:latin typeface="Times New Roman" panose="02020603050405020304" pitchFamily="18" charset="0"/>
                <a:cs typeface="Times New Roman" panose="02020603050405020304" pitchFamily="18" charset="0"/>
              </a:rPr>
              <a:t> and a fleet of </a:t>
            </a:r>
            <a:r>
              <a:rPr lang="en-US" altLang="zh-CN" i="1" dirty="0">
                <a:latin typeface="Times New Roman" panose="02020603050405020304" pitchFamily="18" charset="0"/>
                <a:cs typeface="Times New Roman" panose="02020603050405020304" pitchFamily="18" charset="0"/>
              </a:rPr>
              <a:t>vehicles</a:t>
            </a:r>
            <a:endParaRPr lang="zh-CN" altLang="en-US" i="1"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999067" y="5276987"/>
            <a:ext cx="10109200" cy="923330"/>
          </a:xfrm>
          <a:prstGeom prst="rect">
            <a:avLst/>
          </a:prstGeom>
          <a:noFill/>
        </p:spPr>
        <p:txBody>
          <a:bodyPr wrap="square" rtlCol="0">
            <a:spAutoFit/>
          </a:bodyPr>
          <a:lstStyle/>
          <a:p>
            <a:pPr algn="just"/>
            <a:r>
              <a:rPr lang="en-US" altLang="zh-CN" b="1" dirty="0">
                <a:latin typeface="Times New Roman" panose="02020603050405020304" pitchFamily="18" charset="0"/>
                <a:cs typeface="Times New Roman" panose="02020603050405020304" pitchFamily="18" charset="0"/>
              </a:rPr>
              <a:t>Task: </a:t>
            </a:r>
            <a:r>
              <a:rPr lang="en-US" altLang="zh-CN" dirty="0">
                <a:latin typeface="Times New Roman" panose="02020603050405020304" pitchFamily="18" charset="0"/>
                <a:cs typeface="Times New Roman" panose="02020603050405020304" pitchFamily="18" charset="0"/>
              </a:rPr>
              <a:t>Determine a set of vehicle routes to perform all (or some) </a:t>
            </a:r>
            <a:r>
              <a:rPr lang="en-US" altLang="zh-CN" dirty="0" smtClean="0">
                <a:latin typeface="Times New Roman" panose="02020603050405020304" pitchFamily="18" charset="0"/>
                <a:cs typeface="Times New Roman" panose="02020603050405020304" pitchFamily="18" charset="0"/>
              </a:rPr>
              <a:t>transportation requests </a:t>
            </a:r>
            <a:r>
              <a:rPr lang="en-US" altLang="zh-CN" dirty="0">
                <a:latin typeface="Times New Roman" panose="02020603050405020304" pitchFamily="18" charset="0"/>
                <a:cs typeface="Times New Roman" panose="02020603050405020304" pitchFamily="18" charset="0"/>
              </a:rPr>
              <a:t>with the given vehicle fleet at minimum cost; in particular, </a:t>
            </a:r>
            <a:r>
              <a:rPr lang="en-US" altLang="zh-CN" dirty="0" smtClean="0">
                <a:latin typeface="Times New Roman" panose="02020603050405020304" pitchFamily="18" charset="0"/>
                <a:cs typeface="Times New Roman" panose="02020603050405020304" pitchFamily="18" charset="0"/>
              </a:rPr>
              <a:t>decide which </a:t>
            </a:r>
            <a:r>
              <a:rPr lang="en-US" altLang="zh-CN" dirty="0">
                <a:latin typeface="Times New Roman" panose="02020603050405020304" pitchFamily="18" charset="0"/>
                <a:cs typeface="Times New Roman" panose="02020603050405020304" pitchFamily="18" charset="0"/>
              </a:rPr>
              <a:t>vehicle handles which requests in which sequence so that all vehicle </a:t>
            </a:r>
            <a:r>
              <a:rPr lang="en-US" altLang="zh-CN" dirty="0" smtClean="0">
                <a:latin typeface="Times New Roman" panose="02020603050405020304" pitchFamily="18" charset="0"/>
                <a:cs typeface="Times New Roman" panose="02020603050405020304" pitchFamily="18" charset="0"/>
              </a:rPr>
              <a:t>routes can </a:t>
            </a:r>
            <a:r>
              <a:rPr lang="en-US" altLang="zh-CN" dirty="0">
                <a:latin typeface="Times New Roman" panose="02020603050405020304" pitchFamily="18" charset="0"/>
                <a:cs typeface="Times New Roman" panose="02020603050405020304" pitchFamily="18" charset="0"/>
              </a:rPr>
              <a:t>be feasibly executed</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p:nvPr/>
        </p:nvSpPr>
        <p:spPr>
          <a:xfrm>
            <a:off x="309781" y="792029"/>
            <a:ext cx="11619753" cy="4617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30467" y="372534"/>
            <a:ext cx="843180" cy="351205"/>
          </a:xfrm>
          <a:prstGeom prst="rect">
            <a:avLst/>
          </a:prstGeom>
        </p:spPr>
      </p:pic>
      <p:sp>
        <p:nvSpPr>
          <p:cNvPr id="6" name="Rectangle 25"/>
          <p:cNvSpPr/>
          <p:nvPr/>
        </p:nvSpPr>
        <p:spPr>
          <a:xfrm rot="10800000" flipV="1">
            <a:off x="0" y="6519333"/>
            <a:ext cx="12192000" cy="338667"/>
          </a:xfrm>
          <a:prstGeom prst="rect">
            <a:avLst/>
          </a:prstGeom>
          <a:solidFill>
            <a:srgbClr val="921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7" name="Rectangle 3"/>
          <p:cNvSpPr/>
          <p:nvPr/>
        </p:nvSpPr>
        <p:spPr>
          <a:xfrm>
            <a:off x="287554" y="662714"/>
            <a:ext cx="1680268" cy="727828"/>
          </a:xfrm>
          <a:prstGeom prst="rect">
            <a:avLst/>
          </a:prstGeom>
        </p:spPr>
        <p:txBody>
          <a:bodyPr wrap="none">
            <a:spAutoFit/>
          </a:bodyPr>
          <a:lstStyle/>
          <a:p>
            <a:pPr>
              <a:lnSpc>
                <a:spcPct val="250000"/>
              </a:lnSpc>
            </a:pPr>
            <a:r>
              <a:rPr lang="en-US" sz="2000" b="1"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Introduction</a:t>
            </a:r>
            <a:endParaRPr lang="en-US" sz="2000" b="1"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8" name="文本框 7"/>
          <p:cNvSpPr txBox="1"/>
          <p:nvPr/>
        </p:nvSpPr>
        <p:spPr>
          <a:xfrm>
            <a:off x="591871" y="1667576"/>
            <a:ext cx="3082661" cy="400110"/>
          </a:xfrm>
          <a:prstGeom prst="rect">
            <a:avLst/>
          </a:prstGeom>
          <a:noFill/>
        </p:spPr>
        <p:txBody>
          <a:bodyPr wrap="square" rtlCol="0">
            <a:spAutoFit/>
          </a:bodyPr>
          <a:lstStyle/>
          <a:p>
            <a:pPr algn="just"/>
            <a:r>
              <a:rPr lang="en-US" altLang="zh-CN" sz="2000" b="1" dirty="0" smtClean="0">
                <a:latin typeface="Times New Roman" panose="02020603050405020304" pitchFamily="18" charset="0"/>
                <a:cs typeface="Times New Roman" panose="02020603050405020304" pitchFamily="18" charset="0"/>
              </a:rPr>
              <a:t>Nodes in VRP</a:t>
            </a:r>
            <a:endParaRPr lang="zh-CN" altLang="en-US" sz="2000" b="1"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3218989" y="2344720"/>
            <a:ext cx="5801335" cy="3736238"/>
          </a:xfrm>
          <a:prstGeom prst="rect">
            <a:avLst/>
          </a:prstGeom>
        </p:spPr>
      </p:pic>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p:nvPr/>
        </p:nvSpPr>
        <p:spPr>
          <a:xfrm>
            <a:off x="309781" y="792029"/>
            <a:ext cx="11619753" cy="4617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30467" y="372534"/>
            <a:ext cx="843180" cy="351205"/>
          </a:xfrm>
          <a:prstGeom prst="rect">
            <a:avLst/>
          </a:prstGeom>
        </p:spPr>
      </p:pic>
      <p:sp>
        <p:nvSpPr>
          <p:cNvPr id="6" name="Rectangle 25"/>
          <p:cNvSpPr/>
          <p:nvPr/>
        </p:nvSpPr>
        <p:spPr>
          <a:xfrm rot="10800000" flipV="1">
            <a:off x="0" y="6519333"/>
            <a:ext cx="12192000" cy="338667"/>
          </a:xfrm>
          <a:prstGeom prst="rect">
            <a:avLst/>
          </a:prstGeom>
          <a:solidFill>
            <a:srgbClr val="921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7" name="Rectangle 3"/>
          <p:cNvSpPr/>
          <p:nvPr/>
        </p:nvSpPr>
        <p:spPr>
          <a:xfrm>
            <a:off x="287554" y="662714"/>
            <a:ext cx="1680268" cy="727828"/>
          </a:xfrm>
          <a:prstGeom prst="rect">
            <a:avLst/>
          </a:prstGeom>
        </p:spPr>
        <p:txBody>
          <a:bodyPr wrap="none">
            <a:spAutoFit/>
          </a:bodyPr>
          <a:lstStyle/>
          <a:p>
            <a:pPr>
              <a:lnSpc>
                <a:spcPct val="250000"/>
              </a:lnSpc>
            </a:pPr>
            <a:r>
              <a:rPr lang="en-US" sz="2000" b="1"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Introduction</a:t>
            </a:r>
            <a:endParaRPr lang="en-US" sz="2000" b="1"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1" name="文本框 10"/>
          <p:cNvSpPr txBox="1"/>
          <p:nvPr/>
        </p:nvSpPr>
        <p:spPr>
          <a:xfrm>
            <a:off x="309781" y="1519857"/>
            <a:ext cx="3082661" cy="400110"/>
          </a:xfrm>
          <a:prstGeom prst="rect">
            <a:avLst/>
          </a:prstGeom>
          <a:noFill/>
        </p:spPr>
        <p:txBody>
          <a:bodyPr wrap="square" rtlCol="0">
            <a:spAutoFit/>
          </a:bodyPr>
          <a:lstStyle/>
          <a:p>
            <a:pPr algn="just"/>
            <a:r>
              <a:rPr lang="en-US" altLang="zh-CN" sz="2000" b="1" dirty="0" smtClean="0">
                <a:latin typeface="Times New Roman" panose="02020603050405020304" pitchFamily="18" charset="0"/>
                <a:cs typeface="Times New Roman" panose="02020603050405020304" pitchFamily="18" charset="0"/>
              </a:rPr>
              <a:t>Arcs in VRP</a:t>
            </a:r>
            <a:endParaRPr lang="zh-CN" altLang="en-US" sz="2000" b="1"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2"/>
          <a:stretch>
            <a:fillRect/>
          </a:stretch>
        </p:blipFill>
        <p:spPr>
          <a:xfrm>
            <a:off x="1524000" y="1919967"/>
            <a:ext cx="9201844" cy="4463900"/>
          </a:xfrm>
          <a:prstGeom prst="rect">
            <a:avLst/>
          </a:prstGeom>
        </p:spPr>
      </p:pic>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p:nvPr/>
        </p:nvSpPr>
        <p:spPr>
          <a:xfrm>
            <a:off x="309781" y="792029"/>
            <a:ext cx="11619753" cy="4617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30467" y="372534"/>
            <a:ext cx="843180" cy="351205"/>
          </a:xfrm>
          <a:prstGeom prst="rect">
            <a:avLst/>
          </a:prstGeom>
        </p:spPr>
      </p:pic>
      <p:sp>
        <p:nvSpPr>
          <p:cNvPr id="6" name="Rectangle 25"/>
          <p:cNvSpPr/>
          <p:nvPr/>
        </p:nvSpPr>
        <p:spPr>
          <a:xfrm rot="10800000" flipV="1">
            <a:off x="0" y="6519333"/>
            <a:ext cx="12192000" cy="338667"/>
          </a:xfrm>
          <a:prstGeom prst="rect">
            <a:avLst/>
          </a:prstGeom>
          <a:solidFill>
            <a:srgbClr val="921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7" name="Rectangle 3"/>
          <p:cNvSpPr/>
          <p:nvPr/>
        </p:nvSpPr>
        <p:spPr>
          <a:xfrm>
            <a:off x="287554" y="662714"/>
            <a:ext cx="1680268" cy="727828"/>
          </a:xfrm>
          <a:prstGeom prst="rect">
            <a:avLst/>
          </a:prstGeom>
        </p:spPr>
        <p:txBody>
          <a:bodyPr wrap="none">
            <a:spAutoFit/>
          </a:bodyPr>
          <a:lstStyle/>
          <a:p>
            <a:pPr>
              <a:lnSpc>
                <a:spcPct val="250000"/>
              </a:lnSpc>
            </a:pPr>
            <a:r>
              <a:rPr lang="en-US" sz="2000" b="1"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Introduction</a:t>
            </a:r>
            <a:endParaRPr lang="en-US" sz="2000" b="1"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1" name="文本框 10"/>
          <p:cNvSpPr txBox="1"/>
          <p:nvPr/>
        </p:nvSpPr>
        <p:spPr>
          <a:xfrm>
            <a:off x="309781" y="1519857"/>
            <a:ext cx="4321486" cy="400110"/>
          </a:xfrm>
          <a:prstGeom prst="rect">
            <a:avLst/>
          </a:prstGeom>
          <a:noFill/>
        </p:spPr>
        <p:txBody>
          <a:bodyPr wrap="square" rtlCol="0">
            <a:spAutoFit/>
          </a:bodyPr>
          <a:lstStyle/>
          <a:p>
            <a:pPr algn="just"/>
            <a:r>
              <a:rPr lang="en-US" altLang="zh-CN" sz="2000" b="1" dirty="0">
                <a:latin typeface="Times New Roman" panose="02020603050405020304" pitchFamily="18" charset="0"/>
                <a:cs typeface="Times New Roman" panose="02020603050405020304" pitchFamily="18" charset="0"/>
              </a:rPr>
              <a:t>State transition</a:t>
            </a:r>
            <a:endParaRPr lang="zh-CN" altLang="en-US" sz="2000" b="1"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2621975" y="2049282"/>
            <a:ext cx="7735610" cy="4085886"/>
          </a:xfrm>
          <a:prstGeom prst="rect">
            <a:avLst/>
          </a:prstGeom>
        </p:spPr>
      </p:pic>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p:nvPr/>
        </p:nvSpPr>
        <p:spPr>
          <a:xfrm>
            <a:off x="309781" y="792029"/>
            <a:ext cx="11619753" cy="4617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30467" y="372534"/>
            <a:ext cx="843180" cy="351205"/>
          </a:xfrm>
          <a:prstGeom prst="rect">
            <a:avLst/>
          </a:prstGeom>
        </p:spPr>
      </p:pic>
      <p:sp>
        <p:nvSpPr>
          <p:cNvPr id="6" name="Rectangle 25"/>
          <p:cNvSpPr/>
          <p:nvPr/>
        </p:nvSpPr>
        <p:spPr>
          <a:xfrm rot="10800000" flipV="1">
            <a:off x="0" y="6519333"/>
            <a:ext cx="12192000" cy="338667"/>
          </a:xfrm>
          <a:prstGeom prst="rect">
            <a:avLst/>
          </a:prstGeom>
          <a:solidFill>
            <a:srgbClr val="921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7" name="Rectangle 3"/>
          <p:cNvSpPr/>
          <p:nvPr/>
        </p:nvSpPr>
        <p:spPr>
          <a:xfrm>
            <a:off x="287554" y="662714"/>
            <a:ext cx="1680268" cy="727828"/>
          </a:xfrm>
          <a:prstGeom prst="rect">
            <a:avLst/>
          </a:prstGeom>
        </p:spPr>
        <p:txBody>
          <a:bodyPr wrap="none">
            <a:spAutoFit/>
          </a:bodyPr>
          <a:lstStyle/>
          <a:p>
            <a:pPr>
              <a:lnSpc>
                <a:spcPct val="250000"/>
              </a:lnSpc>
            </a:pPr>
            <a:r>
              <a:rPr lang="en-US" sz="2000" b="1"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Introduction</a:t>
            </a:r>
            <a:endParaRPr lang="en-US" sz="2000" b="1"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1" name="文本框 10"/>
          <p:cNvSpPr txBox="1"/>
          <p:nvPr/>
        </p:nvSpPr>
        <p:spPr>
          <a:xfrm>
            <a:off x="309781" y="1519857"/>
            <a:ext cx="4321486" cy="400110"/>
          </a:xfrm>
          <a:prstGeom prst="rect">
            <a:avLst/>
          </a:prstGeom>
          <a:noFill/>
        </p:spPr>
        <p:txBody>
          <a:bodyPr wrap="square" rtlCol="0">
            <a:spAutoFit/>
          </a:bodyPr>
          <a:lstStyle/>
          <a:p>
            <a:pPr algn="just"/>
            <a:r>
              <a:rPr lang="en-US" altLang="zh-CN" sz="2000" b="1" dirty="0" smtClean="0">
                <a:latin typeface="Times New Roman" panose="02020603050405020304" pitchFamily="18" charset="0"/>
                <a:cs typeface="Times New Roman" panose="02020603050405020304" pitchFamily="18" charset="0"/>
              </a:rPr>
              <a:t>State dimension</a:t>
            </a:r>
            <a:endParaRPr lang="zh-CN" altLang="en-US" sz="2000" b="1"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4293" y="2985339"/>
            <a:ext cx="6115364" cy="1409772"/>
          </a:xfrm>
          <a:prstGeom prst="rect">
            <a:avLst/>
          </a:prstGeom>
        </p:spPr>
      </p:pic>
      <p:pic>
        <p:nvPicPr>
          <p:cNvPr id="8" name="图片 7"/>
          <p:cNvPicPr>
            <a:picLocks noChangeAspect="1"/>
          </p:cNvPicPr>
          <p:nvPr/>
        </p:nvPicPr>
        <p:blipFill>
          <a:blip r:embed="rId3"/>
          <a:stretch>
            <a:fillRect/>
          </a:stretch>
        </p:blipFill>
        <p:spPr>
          <a:xfrm>
            <a:off x="6169788" y="1919967"/>
            <a:ext cx="5759746" cy="3822896"/>
          </a:xfrm>
          <a:prstGeom prst="rect">
            <a:avLst/>
          </a:prstGeom>
        </p:spPr>
      </p:pic>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p:nvPr/>
        </p:nvSpPr>
        <p:spPr>
          <a:xfrm>
            <a:off x="309781" y="792029"/>
            <a:ext cx="11619753" cy="4617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30467" y="372534"/>
            <a:ext cx="843180" cy="351205"/>
          </a:xfrm>
          <a:prstGeom prst="rect">
            <a:avLst/>
          </a:prstGeom>
        </p:spPr>
      </p:pic>
      <p:sp>
        <p:nvSpPr>
          <p:cNvPr id="6" name="Rectangle 25"/>
          <p:cNvSpPr/>
          <p:nvPr/>
        </p:nvSpPr>
        <p:spPr>
          <a:xfrm rot="10800000" flipV="1">
            <a:off x="0" y="6519333"/>
            <a:ext cx="12192000" cy="338667"/>
          </a:xfrm>
          <a:prstGeom prst="rect">
            <a:avLst/>
          </a:prstGeom>
          <a:solidFill>
            <a:srgbClr val="921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8" name="文本框 7"/>
          <p:cNvSpPr txBox="1"/>
          <p:nvPr/>
        </p:nvSpPr>
        <p:spPr>
          <a:xfrm>
            <a:off x="309781" y="946090"/>
            <a:ext cx="4321486" cy="400110"/>
          </a:xfrm>
          <a:prstGeom prst="rect">
            <a:avLst/>
          </a:prstGeom>
          <a:noFill/>
        </p:spPr>
        <p:txBody>
          <a:bodyPr wrap="square" rtlCol="0">
            <a:spAutoFit/>
          </a:bodyPr>
          <a:lstStyle/>
          <a:p>
            <a:pPr algn="just"/>
            <a:r>
              <a:rPr lang="en-US" altLang="zh-CN" sz="2000" b="1" dirty="0">
                <a:latin typeface="Times New Roman" panose="02020603050405020304" pitchFamily="18" charset="0"/>
                <a:cs typeface="Times New Roman" panose="02020603050405020304" pitchFamily="18" charset="0"/>
              </a:rPr>
              <a:t>Mathematical Model in the paper </a:t>
            </a:r>
            <a:endParaRPr lang="en-US" altLang="zh-CN" sz="2000" b="1"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rotWithShape="1">
          <a:blip r:embed="rId2"/>
          <a:srcRect l="2177" t="2740" r="1084" b="1480"/>
          <a:stretch>
            <a:fillRect/>
          </a:stretch>
        </p:blipFill>
        <p:spPr>
          <a:xfrm>
            <a:off x="2035558" y="1854200"/>
            <a:ext cx="7924800" cy="4665133"/>
          </a:xfrm>
          <a:prstGeom prst="rect">
            <a:avLst/>
          </a:prstGeom>
        </p:spPr>
      </p:pic>
      <p:sp>
        <p:nvSpPr>
          <p:cNvPr id="2" name="矩形 1"/>
          <p:cNvSpPr/>
          <p:nvPr/>
        </p:nvSpPr>
        <p:spPr>
          <a:xfrm>
            <a:off x="2035558" y="1651000"/>
            <a:ext cx="5516709" cy="6350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162558" y="5884333"/>
            <a:ext cx="5516709" cy="635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760448" y="1273146"/>
            <a:ext cx="2628153" cy="400110"/>
          </a:xfrm>
          <a:prstGeom prst="rect">
            <a:avLst/>
          </a:prstGeom>
          <a:noFill/>
        </p:spPr>
        <p:txBody>
          <a:bodyPr wrap="square" rtlCol="0">
            <a:spAutoFit/>
          </a:bodyPr>
          <a:lstStyle/>
          <a:p>
            <a:pPr algn="just"/>
            <a:r>
              <a:rPr lang="en-US" altLang="zh-CN" sz="2000" dirty="0" smtClean="0">
                <a:solidFill>
                  <a:srgbClr val="0070C0"/>
                </a:solidFill>
                <a:latin typeface="Times New Roman" panose="02020603050405020304" pitchFamily="18" charset="0"/>
                <a:cs typeface="Times New Roman" panose="02020603050405020304" pitchFamily="18" charset="0"/>
              </a:rPr>
              <a:t>Minimize total costs</a:t>
            </a:r>
            <a:endParaRPr lang="en-US" altLang="zh-CN" sz="2000" dirty="0">
              <a:solidFill>
                <a:srgbClr val="0070C0"/>
              </a:solidFill>
              <a:latin typeface="Times New Roman" panose="02020603050405020304" pitchFamily="18" charset="0"/>
              <a:cs typeface="Times New Roman" panose="02020603050405020304" pitchFamily="18" charset="0"/>
            </a:endParaRPr>
          </a:p>
        </p:txBody>
      </p:sp>
      <p:sp>
        <p:nvSpPr>
          <p:cNvPr id="11" name="文本框 10"/>
          <p:cNvSpPr txBox="1"/>
          <p:nvPr/>
        </p:nvSpPr>
        <p:spPr>
          <a:xfrm>
            <a:off x="7806267" y="5530390"/>
            <a:ext cx="3530600" cy="707886"/>
          </a:xfrm>
          <a:prstGeom prst="rect">
            <a:avLst/>
          </a:prstGeom>
          <a:noFill/>
        </p:spPr>
        <p:txBody>
          <a:bodyPr wrap="square" rtlCol="0">
            <a:spAutoFit/>
          </a:bodyPr>
          <a:lstStyle/>
          <a:p>
            <a:pPr algn="just"/>
            <a:r>
              <a:rPr lang="en-US" altLang="zh-CN" sz="2000" dirty="0" smtClean="0">
                <a:solidFill>
                  <a:srgbClr val="00B050"/>
                </a:solidFill>
                <a:latin typeface="Times New Roman" panose="02020603050405020304" pitchFamily="18" charset="0"/>
                <a:cs typeface="Times New Roman" panose="02020603050405020304" pitchFamily="18" charset="0"/>
              </a:rPr>
              <a:t>Variables denote the space-time-state trajectories of vehicles</a:t>
            </a:r>
            <a:endParaRPr lang="en-US" altLang="zh-CN" sz="2000" dirty="0">
              <a:solidFill>
                <a:srgbClr val="00B05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p:nvPr/>
        </p:nvSpPr>
        <p:spPr>
          <a:xfrm>
            <a:off x="309781" y="792029"/>
            <a:ext cx="11619753" cy="4617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30467" y="372534"/>
            <a:ext cx="843180" cy="351205"/>
          </a:xfrm>
          <a:prstGeom prst="rect">
            <a:avLst/>
          </a:prstGeom>
        </p:spPr>
      </p:pic>
      <p:sp>
        <p:nvSpPr>
          <p:cNvPr id="6" name="Rectangle 25"/>
          <p:cNvSpPr/>
          <p:nvPr/>
        </p:nvSpPr>
        <p:spPr>
          <a:xfrm rot="10800000" flipV="1">
            <a:off x="0" y="6519333"/>
            <a:ext cx="12192000" cy="338667"/>
          </a:xfrm>
          <a:prstGeom prst="rect">
            <a:avLst/>
          </a:prstGeom>
          <a:solidFill>
            <a:srgbClr val="921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2" name="图片 1"/>
          <p:cNvPicPr>
            <a:picLocks noChangeAspect="1"/>
          </p:cNvPicPr>
          <p:nvPr/>
        </p:nvPicPr>
        <p:blipFill>
          <a:blip r:embed="rId2"/>
          <a:stretch>
            <a:fillRect/>
          </a:stretch>
        </p:blipFill>
        <p:spPr>
          <a:xfrm>
            <a:off x="3036150" y="1390542"/>
            <a:ext cx="8083965" cy="4845299"/>
          </a:xfrm>
          <a:prstGeom prst="rect">
            <a:avLst/>
          </a:prstGeom>
        </p:spPr>
      </p:pic>
      <p:sp>
        <p:nvSpPr>
          <p:cNvPr id="9" name="文本框 8"/>
          <p:cNvSpPr txBox="1"/>
          <p:nvPr/>
        </p:nvSpPr>
        <p:spPr>
          <a:xfrm>
            <a:off x="233581" y="1021860"/>
            <a:ext cx="4321486" cy="400110"/>
          </a:xfrm>
          <a:prstGeom prst="rect">
            <a:avLst/>
          </a:prstGeom>
          <a:noFill/>
        </p:spPr>
        <p:txBody>
          <a:bodyPr wrap="square" rtlCol="0">
            <a:spAutoFit/>
          </a:bodyPr>
          <a:lstStyle/>
          <a:p>
            <a:pPr algn="just"/>
            <a:r>
              <a:rPr lang="en-US" altLang="zh-CN" sz="2000" b="1" dirty="0" err="1" smtClean="0">
                <a:latin typeface="Times New Roman" panose="02020603050405020304" pitchFamily="18" charset="0"/>
                <a:cs typeface="Times New Roman" panose="02020603050405020304" pitchFamily="18" charset="0"/>
              </a:rPr>
              <a:t>Lagrangian</a:t>
            </a:r>
            <a:r>
              <a:rPr lang="en-US" altLang="zh-CN" sz="2000" b="1" dirty="0" smtClean="0">
                <a:latin typeface="Times New Roman" panose="02020603050405020304" pitchFamily="18" charset="0"/>
                <a:cs typeface="Times New Roman" panose="02020603050405020304" pitchFamily="18" charset="0"/>
              </a:rPr>
              <a:t> Relaxation Model</a:t>
            </a:r>
            <a:endParaRPr lang="en-US" altLang="zh-CN" sz="2000" b="1" dirty="0">
              <a:latin typeface="Times New Roman" panose="02020603050405020304" pitchFamily="18" charset="0"/>
              <a:cs typeface="Times New Roman" panose="02020603050405020304" pitchFamily="18" charset="0"/>
            </a:endParaRPr>
          </a:p>
        </p:txBody>
      </p:sp>
      <p:sp>
        <p:nvSpPr>
          <p:cNvPr id="7" name="矩形 6"/>
          <p:cNvSpPr/>
          <p:nvPr/>
        </p:nvSpPr>
        <p:spPr>
          <a:xfrm>
            <a:off x="3847426" y="1790652"/>
            <a:ext cx="3865708" cy="6350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991359" y="1790652"/>
            <a:ext cx="563708" cy="635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99244" y="1705462"/>
            <a:ext cx="2628153" cy="400110"/>
          </a:xfrm>
          <a:prstGeom prst="rect">
            <a:avLst/>
          </a:prstGeom>
          <a:noFill/>
        </p:spPr>
        <p:txBody>
          <a:bodyPr wrap="square" rtlCol="0">
            <a:spAutoFit/>
          </a:bodyPr>
          <a:lstStyle/>
          <a:p>
            <a:pPr algn="just"/>
            <a:r>
              <a:rPr lang="en-US" altLang="zh-CN" sz="2000" dirty="0" err="1" smtClean="0">
                <a:solidFill>
                  <a:srgbClr val="0070C0"/>
                </a:solidFill>
                <a:latin typeface="Times New Roman" panose="02020603050405020304" pitchFamily="18" charset="0"/>
                <a:cs typeface="Times New Roman" panose="02020603050405020304" pitchFamily="18" charset="0"/>
              </a:rPr>
              <a:t>Lagarangian</a:t>
            </a:r>
            <a:r>
              <a:rPr lang="en-US" altLang="zh-CN" sz="2000" dirty="0" smtClean="0">
                <a:solidFill>
                  <a:srgbClr val="0070C0"/>
                </a:solidFill>
                <a:latin typeface="Times New Roman" panose="02020603050405020304" pitchFamily="18" charset="0"/>
                <a:cs typeface="Times New Roman" panose="02020603050405020304" pitchFamily="18" charset="0"/>
              </a:rPr>
              <a:t> Relaxation</a:t>
            </a:r>
            <a:endParaRPr lang="en-US" altLang="zh-CN" sz="2000" dirty="0">
              <a:solidFill>
                <a:srgbClr val="0070C0"/>
              </a:solidFill>
              <a:latin typeface="Times New Roman" panose="02020603050405020304" pitchFamily="18" charset="0"/>
              <a:cs typeface="Times New Roman" panose="02020603050405020304" pitchFamily="18" charset="0"/>
            </a:endParaRPr>
          </a:p>
        </p:txBody>
      </p:sp>
      <p:sp>
        <p:nvSpPr>
          <p:cNvPr id="11" name="文本框 10"/>
          <p:cNvSpPr txBox="1"/>
          <p:nvPr/>
        </p:nvSpPr>
        <p:spPr>
          <a:xfrm>
            <a:off x="689359" y="2105572"/>
            <a:ext cx="2824308" cy="707886"/>
          </a:xfrm>
          <a:prstGeom prst="rect">
            <a:avLst/>
          </a:prstGeom>
          <a:noFill/>
        </p:spPr>
        <p:txBody>
          <a:bodyPr wrap="square" rtlCol="0">
            <a:spAutoFit/>
          </a:bodyPr>
          <a:lstStyle/>
          <a:p>
            <a:pPr algn="just"/>
            <a:r>
              <a:rPr lang="en-US" altLang="zh-CN" sz="2000" dirty="0" err="1" smtClean="0">
                <a:solidFill>
                  <a:srgbClr val="00B050"/>
                </a:solidFill>
                <a:latin typeface="Times New Roman" panose="02020603050405020304" pitchFamily="18" charset="0"/>
                <a:cs typeface="Times New Roman" panose="02020603050405020304" pitchFamily="18" charset="0"/>
              </a:rPr>
              <a:t>Lagarangian</a:t>
            </a:r>
            <a:r>
              <a:rPr lang="en-US" altLang="zh-CN" sz="2000" dirty="0" smtClean="0">
                <a:solidFill>
                  <a:srgbClr val="00B050"/>
                </a:solidFill>
                <a:latin typeface="Times New Roman" panose="02020603050405020304" pitchFamily="18" charset="0"/>
                <a:cs typeface="Times New Roman" panose="02020603050405020304" pitchFamily="18" charset="0"/>
              </a:rPr>
              <a:t> Multipliers mean passengers’ profit</a:t>
            </a:r>
            <a:endParaRPr lang="en-US" altLang="zh-CN" sz="2000" dirty="0">
              <a:solidFill>
                <a:srgbClr val="00B05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8229600" cy="1143000"/>
          </a:xfrm>
        </p:spPr>
        <p:txBody>
          <a:bodyPr/>
          <a:lstStyle/>
          <a:p>
            <a:pPr algn="l" eaLnBrk="1" fontAlgn="auto" hangingPunct="1">
              <a:spcAft>
                <a:spcPts val="0"/>
              </a:spcAft>
              <a:defRPr/>
            </a:pPr>
            <a:r>
              <a:rPr lang="en-US" sz="3200" b="1" dirty="0">
                <a:latin typeface="Arial" panose="020B0604020202020204"/>
                <a:cs typeface="Arial" panose="020B0604020202020204"/>
              </a:rPr>
              <a:t>1.2 What </a:t>
            </a:r>
            <a:r>
              <a:rPr lang="en-US" sz="3200" b="1" dirty="0" err="1">
                <a:latin typeface="Arial" panose="020B0604020202020204"/>
                <a:cs typeface="Arial" panose="020B0604020202020204"/>
              </a:rPr>
              <a:t>NeXTA</a:t>
            </a:r>
            <a:r>
              <a:rPr lang="en-US" sz="3200" b="1" dirty="0">
                <a:latin typeface="Arial" panose="020B0604020202020204"/>
                <a:cs typeface="Arial" panose="020B0604020202020204"/>
              </a:rPr>
              <a:t>/</a:t>
            </a:r>
            <a:r>
              <a:rPr lang="en-US" sz="3200" b="1" dirty="0" err="1">
                <a:latin typeface="Arial" panose="020B0604020202020204"/>
                <a:cs typeface="Arial" panose="020B0604020202020204"/>
              </a:rPr>
              <a:t>DTALite</a:t>
            </a:r>
            <a:r>
              <a:rPr lang="en-US" sz="3200" b="1" dirty="0">
                <a:latin typeface="Arial" panose="020B0604020202020204"/>
                <a:cs typeface="Arial" panose="020B0604020202020204"/>
              </a:rPr>
              <a:t> Can Do</a:t>
            </a:r>
            <a:endParaRPr lang="en-US" sz="3200" b="1" dirty="0">
              <a:latin typeface="Arial" panose="020B0604020202020204"/>
              <a:cs typeface="Arial" panose="020B0604020202020204"/>
            </a:endParaRPr>
          </a:p>
        </p:txBody>
      </p:sp>
      <p:sp>
        <p:nvSpPr>
          <p:cNvPr id="3" name="Content Placeholder 2"/>
          <p:cNvSpPr>
            <a:spLocks noGrp="1"/>
          </p:cNvSpPr>
          <p:nvPr>
            <p:ph idx="1"/>
          </p:nvPr>
        </p:nvSpPr>
        <p:spPr>
          <a:xfrm>
            <a:off x="1885000" y="1226449"/>
            <a:ext cx="8508826" cy="5189517"/>
          </a:xfrm>
        </p:spPr>
        <p:txBody>
          <a:bodyPr>
            <a:noAutofit/>
          </a:bodyPr>
          <a:lstStyle/>
          <a:p>
            <a:pPr marL="240030" indent="-514350">
              <a:buFont typeface="+mj-lt"/>
              <a:buAutoNum type="arabicPeriod"/>
            </a:pPr>
            <a:r>
              <a:rPr lang="en-US" sz="2400" dirty="0">
                <a:latin typeface="Arial" panose="020B0604020202020204"/>
                <a:cs typeface="Arial" panose="020B0604020202020204"/>
              </a:rPr>
              <a:t>Open-source </a:t>
            </a:r>
            <a:r>
              <a:rPr lang="en-US" altLang="zh-CN" sz="2400" dirty="0">
                <a:latin typeface="Arial" panose="020B0604020202020204"/>
                <a:cs typeface="Arial" panose="020B0604020202020204"/>
              </a:rPr>
              <a:t>t</a:t>
            </a:r>
            <a:r>
              <a:rPr lang="en-US" sz="2400" dirty="0">
                <a:latin typeface="Arial" panose="020B0604020202020204"/>
                <a:cs typeface="Arial" panose="020B0604020202020204"/>
              </a:rPr>
              <a:t>raffic simulation/modeling Data Hub</a:t>
            </a:r>
            <a:endParaRPr lang="en-US" sz="2400" dirty="0">
              <a:latin typeface="Arial" panose="020B0604020202020204"/>
              <a:cs typeface="Arial" panose="020B0604020202020204"/>
            </a:endParaRPr>
          </a:p>
          <a:p>
            <a:pPr marL="548640" lvl="2" indent="0">
              <a:buNone/>
            </a:pPr>
            <a:r>
              <a:rPr lang="en-US" sz="2000" dirty="0">
                <a:latin typeface="Arial" panose="020B0604020202020204"/>
                <a:cs typeface="Arial" panose="020B0604020202020204"/>
              </a:rPr>
              <a:t>(1) Connection with signal optimization (</a:t>
            </a:r>
            <a:r>
              <a:rPr lang="en-US" sz="2000" dirty="0" err="1">
                <a:latin typeface="Arial" panose="020B0604020202020204"/>
                <a:cs typeface="Arial" panose="020B0604020202020204"/>
              </a:rPr>
              <a:t>Synchro</a:t>
            </a:r>
            <a:r>
              <a:rPr lang="en-US" sz="2000" dirty="0">
                <a:latin typeface="Arial" panose="020B0604020202020204"/>
                <a:cs typeface="Arial" panose="020B0604020202020204"/>
              </a:rPr>
              <a:t>) or microscopic simulation (VISSIM)</a:t>
            </a:r>
            <a:endParaRPr lang="en-US" sz="2000" dirty="0">
              <a:latin typeface="Arial" panose="020B0604020202020204"/>
              <a:cs typeface="Arial" panose="020B0604020202020204"/>
            </a:endParaRPr>
          </a:p>
          <a:p>
            <a:pPr marL="548640" lvl="2" indent="0">
              <a:buNone/>
            </a:pPr>
            <a:r>
              <a:rPr lang="en-US" sz="2000" dirty="0">
                <a:latin typeface="Arial" panose="020B0604020202020204"/>
                <a:cs typeface="Arial" panose="020B0604020202020204"/>
              </a:rPr>
              <a:t>(2) Integrated simulated and measured data management tools</a:t>
            </a:r>
            <a:endParaRPr lang="en-US" sz="2000" dirty="0">
              <a:latin typeface="Arial" panose="020B0604020202020204"/>
              <a:cs typeface="Arial" panose="020B0604020202020204"/>
            </a:endParaRPr>
          </a:p>
          <a:p>
            <a:pPr marL="514350" indent="-514350">
              <a:buFont typeface="+mj-lt"/>
              <a:buAutoNum type="arabicPeriod"/>
            </a:pPr>
            <a:r>
              <a:rPr lang="en-US" sz="2400" dirty="0">
                <a:latin typeface="Arial" panose="020B0604020202020204"/>
                <a:cs typeface="Arial" panose="020B0604020202020204"/>
              </a:rPr>
              <a:t>Large-scale dynamic traffic assignment</a:t>
            </a:r>
            <a:endParaRPr lang="en-US" sz="2400" dirty="0">
              <a:latin typeface="Arial" panose="020B0604020202020204"/>
              <a:cs typeface="Arial" panose="020B0604020202020204"/>
            </a:endParaRPr>
          </a:p>
          <a:p>
            <a:pPr marL="548640" lvl="2" indent="0">
              <a:buNone/>
            </a:pPr>
            <a:r>
              <a:rPr lang="en-US" sz="2000" dirty="0">
                <a:latin typeface="Arial" panose="020B0604020202020204"/>
                <a:cs typeface="Arial" panose="020B0604020202020204"/>
              </a:rPr>
              <a:t>(1) Typical </a:t>
            </a:r>
            <a:r>
              <a:rPr lang="en-US" sz="2000" dirty="0">
                <a:latin typeface="Arial" panose="020B0604020202020204"/>
                <a:cs typeface="Arial" panose="020B0604020202020204"/>
              </a:rPr>
              <a:t>network size: 2000 zones, 20K links,1-2 Million </a:t>
            </a:r>
            <a:r>
              <a:rPr lang="en-US" sz="2000" dirty="0">
                <a:latin typeface="Arial" panose="020B0604020202020204"/>
                <a:cs typeface="Arial" panose="020B0604020202020204"/>
              </a:rPr>
              <a:t>vehicles </a:t>
            </a:r>
            <a:endParaRPr lang="en-US" sz="2000" dirty="0">
              <a:latin typeface="Arial" panose="020B0604020202020204"/>
              <a:cs typeface="Arial" panose="020B0604020202020204"/>
            </a:endParaRPr>
          </a:p>
          <a:p>
            <a:pPr marL="514350" indent="-514350">
              <a:buFont typeface="+mj-lt"/>
              <a:buAutoNum type="arabicPeriod"/>
            </a:pPr>
            <a:r>
              <a:rPr lang="en-US" sz="2400" dirty="0">
                <a:latin typeface="Arial" panose="020B0604020202020204"/>
                <a:cs typeface="Arial" panose="020B0604020202020204"/>
              </a:rPr>
              <a:t>Network scenario analysis </a:t>
            </a:r>
            <a:endParaRPr lang="en-US" sz="2400" dirty="0">
              <a:latin typeface="Arial" panose="020B0604020202020204"/>
              <a:cs typeface="Arial" panose="020B0604020202020204"/>
            </a:endParaRPr>
          </a:p>
          <a:p>
            <a:pPr marL="548640" lvl="2" indent="0">
              <a:buNone/>
            </a:pPr>
            <a:r>
              <a:rPr lang="en-US" sz="2000" dirty="0">
                <a:latin typeface="Arial" panose="020B0604020202020204"/>
                <a:cs typeface="Arial" panose="020B0604020202020204"/>
              </a:rPr>
              <a:t>(1) Road </a:t>
            </a:r>
            <a:r>
              <a:rPr lang="en-US" sz="2000" dirty="0">
                <a:latin typeface="Arial" panose="020B0604020202020204"/>
                <a:cs typeface="Arial" panose="020B0604020202020204"/>
              </a:rPr>
              <a:t>pricing application: Consider time-dependent toll, Heterogeneous Value of times</a:t>
            </a:r>
            <a:endParaRPr lang="en-US" sz="2000" dirty="0">
              <a:latin typeface="Arial" panose="020B0604020202020204"/>
              <a:cs typeface="Arial" panose="020B0604020202020204"/>
            </a:endParaRPr>
          </a:p>
          <a:p>
            <a:pPr marL="548640" lvl="2" indent="0">
              <a:buNone/>
            </a:pPr>
            <a:r>
              <a:rPr lang="en-US" sz="2000" dirty="0">
                <a:latin typeface="Arial" panose="020B0604020202020204"/>
                <a:cs typeface="Arial" panose="020B0604020202020204"/>
              </a:rPr>
              <a:t>(2) Emission </a:t>
            </a:r>
            <a:r>
              <a:rPr lang="en-US" sz="2000" dirty="0">
                <a:latin typeface="Arial" panose="020B0604020202020204"/>
                <a:cs typeface="Arial" panose="020B0604020202020204"/>
              </a:rPr>
              <a:t>study: Fast simulation for emission analysis (with MOVES Lite)</a:t>
            </a:r>
            <a:endParaRPr lang="en-US" sz="2000" dirty="0">
              <a:latin typeface="Arial" panose="020B0604020202020204"/>
              <a:cs typeface="Arial" panose="020B0604020202020204"/>
            </a:endParaRPr>
          </a:p>
          <a:p>
            <a:pPr marL="548640" lvl="2" indent="0">
              <a:buNone/>
            </a:pPr>
            <a:r>
              <a:rPr lang="en-US" sz="2000" dirty="0">
                <a:latin typeface="Arial" panose="020B0604020202020204"/>
                <a:cs typeface="Arial" panose="020B0604020202020204"/>
              </a:rPr>
              <a:t>(3) Safety </a:t>
            </a:r>
            <a:r>
              <a:rPr lang="en-US" sz="2000" dirty="0">
                <a:latin typeface="Arial" panose="020B0604020202020204"/>
                <a:cs typeface="Arial" panose="020B0604020202020204"/>
              </a:rPr>
              <a:t>planning: Predict annual crash rates based on link type and traffic volume</a:t>
            </a:r>
            <a:endParaRPr lang="en-US" sz="2000" dirty="0">
              <a:latin typeface="Arial" panose="020B0604020202020204"/>
              <a:cs typeface="Arial" panose="020B0604020202020204"/>
            </a:endParaRPr>
          </a:p>
        </p:txBody>
      </p:sp>
      <p:sp>
        <p:nvSpPr>
          <p:cNvPr id="5"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775898" y="1928560"/>
            <a:ext cx="4286470" cy="1784442"/>
          </a:xfrm>
          <a:prstGeom prst="rect">
            <a:avLst/>
          </a:prstGeom>
        </p:spPr>
      </p:pic>
      <p:sp>
        <p:nvSpPr>
          <p:cNvPr id="8" name="文本框 7"/>
          <p:cNvSpPr txBox="1"/>
          <p:nvPr/>
        </p:nvSpPr>
        <p:spPr>
          <a:xfrm>
            <a:off x="362531" y="604194"/>
            <a:ext cx="1304344" cy="369332"/>
          </a:xfrm>
          <a:prstGeom prst="rect">
            <a:avLst/>
          </a:prstGeom>
          <a:noFill/>
        </p:spPr>
        <p:txBody>
          <a:bodyPr wrap="square" rtlCol="0">
            <a:spAutoFit/>
          </a:bodyPr>
          <a:lstStyle/>
          <a:p>
            <a:pPr algn="just"/>
            <a:r>
              <a:rPr lang="en-US" altLang="zh-CN" b="1" dirty="0" smtClean="0">
                <a:latin typeface="Times New Roman" panose="02020603050405020304" pitchFamily="18" charset="0"/>
                <a:cs typeface="Times New Roman" panose="02020603050405020304" pitchFamily="18" charset="0"/>
              </a:rPr>
              <a:t>Input data:</a:t>
            </a:r>
            <a:endParaRPr lang="zh-CN" altLang="en-US" b="1"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8391213" y="604194"/>
            <a:ext cx="1510554" cy="369332"/>
          </a:xfrm>
          <a:prstGeom prst="rect">
            <a:avLst/>
          </a:prstGeom>
          <a:noFill/>
        </p:spPr>
        <p:txBody>
          <a:bodyPr wrap="square" rtlCol="0">
            <a:spAutoFit/>
          </a:bodyPr>
          <a:lstStyle/>
          <a:p>
            <a:pPr algn="just"/>
            <a:r>
              <a:rPr lang="en-US" altLang="zh-CN" b="1" dirty="0" smtClean="0">
                <a:latin typeface="Times New Roman" panose="02020603050405020304" pitchFamily="18" charset="0"/>
                <a:cs typeface="Times New Roman" panose="02020603050405020304" pitchFamily="18" charset="0"/>
              </a:rPr>
              <a:t>Output data:</a:t>
            </a:r>
            <a:endParaRPr lang="zh-CN" altLang="en-US" b="1"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8518213" y="2435655"/>
            <a:ext cx="3532344" cy="1200329"/>
          </a:xfrm>
          <a:prstGeom prst="rect">
            <a:avLst/>
          </a:prstGeom>
          <a:noFill/>
        </p:spPr>
        <p:txBody>
          <a:bodyPr wrap="square" rtlCol="0">
            <a:spAutoFit/>
          </a:bodyPr>
          <a:lstStyle/>
          <a:p>
            <a:pPr algn="just"/>
            <a:r>
              <a:rPr lang="en-US" altLang="zh-CN" dirty="0" smtClean="0">
                <a:latin typeface="Times New Roman" panose="02020603050405020304" pitchFamily="18" charset="0"/>
                <a:cs typeface="Times New Roman" panose="02020603050405020304" pitchFamily="18" charset="0"/>
              </a:rPr>
              <a:t>1. </a:t>
            </a:r>
            <a:r>
              <a:rPr lang="en-US" altLang="zh-CN" dirty="0" err="1" smtClean="0">
                <a:latin typeface="Times New Roman" panose="02020603050405020304" pitchFamily="18" charset="0"/>
                <a:cs typeface="Times New Roman" panose="02020603050405020304" pitchFamily="18" charset="0"/>
              </a:rPr>
              <a:t>Lagrangian</a:t>
            </a:r>
            <a:r>
              <a:rPr lang="en-US" altLang="zh-CN" dirty="0" smtClean="0">
                <a:latin typeface="Times New Roman" panose="02020603050405020304" pitchFamily="18" charset="0"/>
                <a:cs typeface="Times New Roman" panose="02020603050405020304" pitchFamily="18" charset="0"/>
              </a:rPr>
              <a:t> lower bound and primal upper bound</a:t>
            </a:r>
            <a:endParaRPr lang="en-US" altLang="zh-CN" dirty="0" smtClean="0">
              <a:latin typeface="Times New Roman" panose="02020603050405020304" pitchFamily="18" charset="0"/>
              <a:cs typeface="Times New Roman" panose="02020603050405020304" pitchFamily="18" charset="0"/>
            </a:endParaRPr>
          </a:p>
          <a:p>
            <a:pPr algn="just"/>
            <a:r>
              <a:rPr lang="en-US" altLang="zh-CN" dirty="0" smtClean="0">
                <a:latin typeface="Times New Roman" panose="02020603050405020304" pitchFamily="18" charset="0"/>
                <a:cs typeface="Times New Roman" panose="02020603050405020304" pitchFamily="18" charset="0"/>
              </a:rPr>
              <a:t>2. Passenger and vehicles’ assignments and time-space routes</a:t>
            </a:r>
            <a:endParaRPr lang="zh-CN" altLang="en-US" dirty="0">
              <a:latin typeface="Times New Roman" panose="02020603050405020304" pitchFamily="18" charset="0"/>
              <a:cs typeface="Times New Roman" panose="02020603050405020304" pitchFamily="18" charset="0"/>
            </a:endParaRPr>
          </a:p>
        </p:txBody>
      </p:sp>
      <p:pic>
        <p:nvPicPr>
          <p:cNvPr id="12" name="图片 11"/>
          <p:cNvPicPr>
            <a:picLocks noChangeAspect="1"/>
          </p:cNvPicPr>
          <p:nvPr/>
        </p:nvPicPr>
        <p:blipFill>
          <a:blip r:embed="rId2"/>
          <a:stretch>
            <a:fillRect/>
          </a:stretch>
        </p:blipFill>
        <p:spPr>
          <a:xfrm>
            <a:off x="2196964" y="5381921"/>
            <a:ext cx="5823249" cy="1270065"/>
          </a:xfrm>
          <a:prstGeom prst="rect">
            <a:avLst/>
          </a:prstGeom>
        </p:spPr>
      </p:pic>
      <p:sp>
        <p:nvSpPr>
          <p:cNvPr id="14" name="文本框 13"/>
          <p:cNvSpPr txBox="1"/>
          <p:nvPr/>
        </p:nvSpPr>
        <p:spPr>
          <a:xfrm>
            <a:off x="233581" y="2250989"/>
            <a:ext cx="1433294" cy="369332"/>
          </a:xfrm>
          <a:prstGeom prst="rect">
            <a:avLst/>
          </a:prstGeom>
          <a:noFill/>
        </p:spPr>
        <p:txBody>
          <a:bodyPr wrap="square" rtlCol="0">
            <a:spAutoFit/>
          </a:bodyPr>
          <a:lstStyle/>
          <a:p>
            <a:pPr algn="just"/>
            <a:r>
              <a:rPr lang="en-US" altLang="zh-CN" b="1" dirty="0" err="1" smtClean="0">
                <a:latin typeface="Times New Roman" panose="02020603050405020304" pitchFamily="18" charset="0"/>
                <a:cs typeface="Times New Roman" panose="02020603050405020304" pitchFamily="18" charset="0"/>
              </a:rPr>
              <a:t>Input_node</a:t>
            </a:r>
            <a:endParaRPr lang="zh-CN" altLang="en-US" b="1"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233581" y="4200495"/>
            <a:ext cx="1304344" cy="369332"/>
          </a:xfrm>
          <a:prstGeom prst="rect">
            <a:avLst/>
          </a:prstGeom>
          <a:noFill/>
        </p:spPr>
        <p:txBody>
          <a:bodyPr wrap="square" rtlCol="0">
            <a:spAutoFit/>
          </a:bodyPr>
          <a:lstStyle/>
          <a:p>
            <a:pPr algn="just"/>
            <a:r>
              <a:rPr lang="en-US" altLang="zh-CN" b="1" dirty="0" err="1" smtClean="0">
                <a:latin typeface="Times New Roman" panose="02020603050405020304" pitchFamily="18" charset="0"/>
                <a:cs typeface="Times New Roman" panose="02020603050405020304" pitchFamily="18" charset="0"/>
              </a:rPr>
              <a:t>Input_link</a:t>
            </a:r>
            <a:endParaRPr lang="zh-CN" altLang="en-US" b="1"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233581" y="5175248"/>
            <a:ext cx="1433294" cy="369332"/>
          </a:xfrm>
          <a:prstGeom prst="rect">
            <a:avLst/>
          </a:prstGeom>
          <a:noFill/>
        </p:spPr>
        <p:txBody>
          <a:bodyPr wrap="square" rtlCol="0">
            <a:spAutoFit/>
          </a:bodyPr>
          <a:lstStyle/>
          <a:p>
            <a:pPr algn="just"/>
            <a:r>
              <a:rPr lang="en-US" altLang="zh-CN" b="1" dirty="0" err="1" smtClean="0">
                <a:latin typeface="Times New Roman" panose="02020603050405020304" pitchFamily="18" charset="0"/>
                <a:cs typeface="Times New Roman" panose="02020603050405020304" pitchFamily="18" charset="0"/>
              </a:rPr>
              <a:t>Input_agent</a:t>
            </a:r>
            <a:endParaRPr lang="zh-CN" altLang="en-US" b="1" dirty="0">
              <a:latin typeface="Times New Roman" panose="02020603050405020304" pitchFamily="18" charset="0"/>
              <a:cs typeface="Times New Roman" panose="02020603050405020304" pitchFamily="18" charset="0"/>
            </a:endParaRPr>
          </a:p>
        </p:txBody>
      </p:sp>
      <p:sp>
        <p:nvSpPr>
          <p:cNvPr id="17" name="矩形 16"/>
          <p:cNvSpPr/>
          <p:nvPr/>
        </p:nvSpPr>
        <p:spPr>
          <a:xfrm>
            <a:off x="5200650" y="1947611"/>
            <a:ext cx="800100" cy="2117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
          <p:cNvSpPr txBox="1"/>
          <p:nvPr/>
        </p:nvSpPr>
        <p:spPr>
          <a:xfrm>
            <a:off x="4191000" y="1512204"/>
            <a:ext cx="278130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solidFill>
                  <a:srgbClr val="FF0000"/>
                </a:solidFill>
                <a:latin typeface="Times New Roman" panose="02020603050405020304" pitchFamily="18" charset="0"/>
                <a:cs typeface="Times New Roman" panose="02020603050405020304" pitchFamily="18" charset="0"/>
              </a:rPr>
              <a:t>Initial profit of passengers</a:t>
            </a:r>
            <a:endParaRPr lang="zh-CN" altLang="en-US" dirty="0">
              <a:solidFill>
                <a:srgbClr val="FF0000"/>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rotWithShape="1">
          <a:blip r:embed="rId3"/>
          <a:srcRect b="33549"/>
          <a:stretch>
            <a:fillRect/>
          </a:stretch>
        </p:blipFill>
        <p:spPr>
          <a:xfrm>
            <a:off x="3004509" y="3842096"/>
            <a:ext cx="3829247" cy="1295502"/>
          </a:xfrm>
          <a:prstGeom prst="rect">
            <a:avLst/>
          </a:prstGeom>
        </p:spPr>
      </p:pic>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258022" y="385629"/>
            <a:ext cx="1690469" cy="369332"/>
          </a:xfrm>
          <a:prstGeom prst="rect">
            <a:avLst/>
          </a:prstGeom>
          <a:noFill/>
        </p:spPr>
        <p:txBody>
          <a:bodyPr wrap="square" rtlCol="0">
            <a:spAutoFit/>
          </a:bodyPr>
          <a:lstStyle/>
          <a:p>
            <a:pPr algn="just"/>
            <a:r>
              <a:rPr lang="en-US" altLang="zh-CN" b="1" dirty="0" smtClean="0">
                <a:latin typeface="Times New Roman" panose="02020603050405020304" pitchFamily="18" charset="0"/>
                <a:cs typeface="Times New Roman" panose="02020603050405020304" pitchFamily="18" charset="0"/>
              </a:rPr>
              <a:t>Main functions</a:t>
            </a:r>
            <a:endParaRPr lang="zh-CN" altLang="en-US" b="1"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7471322" y="1091889"/>
            <a:ext cx="2619686" cy="369332"/>
          </a:xfrm>
          <a:prstGeom prst="rect">
            <a:avLst/>
          </a:prstGeom>
          <a:noFill/>
        </p:spPr>
        <p:txBody>
          <a:bodyPr wrap="square" rtlCol="0">
            <a:spAutoFit/>
          </a:bodyPr>
          <a:lstStyle/>
          <a:p>
            <a:pPr algn="just"/>
            <a:r>
              <a:rPr lang="en-US" altLang="zh-CN" dirty="0" err="1" smtClean="0">
                <a:latin typeface="Times New Roman" panose="02020603050405020304" pitchFamily="18" charset="0"/>
                <a:cs typeface="Times New Roman" panose="02020603050405020304" pitchFamily="18" charset="0"/>
              </a:rPr>
              <a:t>Generate_string_key</a:t>
            </a:r>
            <a:r>
              <a:rPr lang="en-US" altLang="zh-CN"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rotWithShape="1">
          <a:blip r:embed="rId1"/>
          <a:srcRect r="37307"/>
          <a:stretch>
            <a:fillRect/>
          </a:stretch>
        </p:blipFill>
        <p:spPr>
          <a:xfrm>
            <a:off x="6119657" y="1714909"/>
            <a:ext cx="5310934" cy="2590933"/>
          </a:xfrm>
          <a:prstGeom prst="rect">
            <a:avLst/>
          </a:prstGeom>
        </p:spPr>
      </p:pic>
      <p:sp>
        <p:nvSpPr>
          <p:cNvPr id="19" name="文本框 18"/>
          <p:cNvSpPr txBox="1"/>
          <p:nvPr/>
        </p:nvSpPr>
        <p:spPr>
          <a:xfrm>
            <a:off x="6011334" y="4898202"/>
            <a:ext cx="5918200" cy="369332"/>
          </a:xfrm>
          <a:prstGeom prst="rect">
            <a:avLst/>
          </a:prstGeom>
          <a:noFill/>
        </p:spPr>
        <p:txBody>
          <a:bodyPr wrap="square" rtlCol="0">
            <a:spAutoFit/>
          </a:bodyPr>
          <a:lstStyle/>
          <a:p>
            <a:pPr algn="just"/>
            <a:r>
              <a:rPr lang="en-US" altLang="zh-CN" dirty="0" smtClean="0">
                <a:latin typeface="Times New Roman" panose="02020603050405020304" pitchFamily="18" charset="0"/>
                <a:cs typeface="Times New Roman" panose="02020603050405020304" pitchFamily="18" charset="0"/>
              </a:rPr>
              <a:t>Including </a:t>
            </a:r>
            <a:r>
              <a:rPr lang="en-US" altLang="zh-CN" dirty="0" err="1" smtClean="0">
                <a:latin typeface="Times New Roman" panose="02020603050405020304" pitchFamily="18" charset="0"/>
                <a:cs typeface="Times New Roman" panose="02020603050405020304" pitchFamily="18" charset="0"/>
              </a:rPr>
              <a:t>nodeID</a:t>
            </a:r>
            <a:r>
              <a:rPr lang="en-US" altLang="zh-CN" dirty="0" smtClean="0">
                <a:latin typeface="Times New Roman" panose="02020603050405020304" pitchFamily="18" charset="0"/>
                <a:cs typeface="Times New Roman" panose="02020603050405020304" pitchFamily="18" charset="0"/>
              </a:rPr>
              <a:t>, passenger ID, and pickup or delivery state</a:t>
            </a:r>
            <a:endParaRPr lang="en-US" altLang="zh-CN" dirty="0" smtClean="0">
              <a:latin typeface="Times New Roman" panose="02020603050405020304" pitchFamily="18" charset="0"/>
              <a:cs typeface="Times New Roman" panose="02020603050405020304" pitchFamily="18" charset="0"/>
            </a:endParaRPr>
          </a:p>
        </p:txBody>
      </p:sp>
      <p:sp>
        <p:nvSpPr>
          <p:cNvPr id="20" name="文本框 19"/>
          <p:cNvSpPr txBox="1"/>
          <p:nvPr/>
        </p:nvSpPr>
        <p:spPr>
          <a:xfrm>
            <a:off x="6011334" y="5312926"/>
            <a:ext cx="5918200" cy="369332"/>
          </a:xfrm>
          <a:prstGeom prst="rect">
            <a:avLst/>
          </a:prstGeom>
          <a:noFill/>
        </p:spPr>
        <p:txBody>
          <a:bodyPr wrap="square" rtlCol="0">
            <a:spAutoFit/>
          </a:bodyPr>
          <a:lstStyle/>
          <a:p>
            <a:pPr algn="just"/>
            <a:r>
              <a:rPr lang="en-US" altLang="zh-CN" dirty="0" smtClean="0">
                <a:latin typeface="Times New Roman" panose="02020603050405020304" pitchFamily="18" charset="0"/>
                <a:cs typeface="Times New Roman" panose="02020603050405020304" pitchFamily="18" charset="0"/>
              </a:rPr>
              <a:t>Convenient for visiting in dynamic programming</a:t>
            </a:r>
            <a:endParaRPr lang="en-US" altLang="zh-CN" dirty="0" smtClean="0">
              <a:latin typeface="Times New Roman" panose="02020603050405020304" pitchFamily="18" charset="0"/>
              <a:cs typeface="Times New Roman" panose="02020603050405020304" pitchFamily="18" charset="0"/>
            </a:endParaRPr>
          </a:p>
        </p:txBody>
      </p:sp>
      <p:sp>
        <p:nvSpPr>
          <p:cNvPr id="12" name="文本框 11"/>
          <p:cNvSpPr txBox="1"/>
          <p:nvPr/>
        </p:nvSpPr>
        <p:spPr>
          <a:xfrm>
            <a:off x="6011334" y="4257689"/>
            <a:ext cx="5918200" cy="646331"/>
          </a:xfrm>
          <a:prstGeom prst="rect">
            <a:avLst/>
          </a:prstGeom>
          <a:noFill/>
        </p:spPr>
        <p:txBody>
          <a:bodyPr wrap="square" rtlCol="0">
            <a:spAutoFit/>
          </a:bodyPr>
          <a:lstStyle/>
          <a:p>
            <a:pPr algn="just"/>
            <a:r>
              <a:rPr lang="en-US" altLang="zh-CN" dirty="0">
                <a:latin typeface="Times New Roman" panose="02020603050405020304" pitchFamily="18" charset="0"/>
                <a:cs typeface="Times New Roman" panose="02020603050405020304" pitchFamily="18" charset="0"/>
              </a:rPr>
              <a:t>Such </a:t>
            </a:r>
            <a:r>
              <a:rPr lang="en-US" altLang="zh-CN" dirty="0" smtClean="0">
                <a:latin typeface="Times New Roman" panose="02020603050405020304" pitchFamily="18" charset="0"/>
                <a:cs typeface="Times New Roman" panose="02020603050405020304" pitchFamily="18" charset="0"/>
              </a:rPr>
              <a:t>as: </a:t>
            </a:r>
            <a:r>
              <a:rPr lang="en-US" altLang="zh-CN" dirty="0">
                <a:latin typeface="Times New Roman" panose="02020603050405020304" pitchFamily="18" charset="0"/>
                <a:cs typeface="Times New Roman" panose="02020603050405020304" pitchFamily="18" charset="0"/>
              </a:rPr>
              <a:t>n4_1[1]_3[2]_4[2</a:t>
            </a:r>
            <a:r>
              <a:rPr lang="en-US" altLang="zh-CN" dirty="0" smtClean="0">
                <a:latin typeface="Times New Roman" panose="02020603050405020304" pitchFamily="18" charset="0"/>
                <a:cs typeface="Times New Roman" panose="02020603050405020304" pitchFamily="18" charset="0"/>
              </a:rPr>
              <a:t>], means node 4 with pickup of p1, drop-off p3 and drop-off of p4</a:t>
            </a:r>
            <a:endParaRPr lang="en-US" altLang="zh-CN" dirty="0" smtClean="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318421" y="1091888"/>
            <a:ext cx="5040979" cy="5684193"/>
          </a:xfrm>
          <a:prstGeom prst="rect">
            <a:avLst/>
          </a:prstGeom>
        </p:spPr>
      </p:pic>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67448" y="390024"/>
            <a:ext cx="2619686" cy="369332"/>
          </a:xfrm>
          <a:prstGeom prst="rect">
            <a:avLst/>
          </a:prstGeom>
          <a:noFill/>
        </p:spPr>
        <p:txBody>
          <a:bodyPr wrap="square" rtlCol="0">
            <a:spAutoFit/>
          </a:bodyPr>
          <a:lstStyle/>
          <a:p>
            <a:pPr algn="just"/>
            <a:r>
              <a:rPr lang="en-US" altLang="zh-CN" b="1" dirty="0" smtClean="0">
                <a:latin typeface="Times New Roman" panose="02020603050405020304" pitchFamily="18" charset="0"/>
                <a:cs typeface="Times New Roman" panose="02020603050405020304" pitchFamily="18" charset="0"/>
              </a:rPr>
              <a:t>Main Class</a:t>
            </a:r>
            <a:endParaRPr lang="en-US" altLang="zh-CN" b="1" dirty="0" smtClean="0">
              <a:latin typeface="Times New Roman" panose="02020603050405020304" pitchFamily="18" charset="0"/>
              <a:cs typeface="Times New Roman" panose="02020603050405020304" pitchFamily="18" charset="0"/>
            </a:endParaRPr>
          </a:p>
        </p:txBody>
      </p:sp>
      <p:graphicFrame>
        <p:nvGraphicFramePr>
          <p:cNvPr id="2" name="表格 1"/>
          <p:cNvGraphicFramePr>
            <a:graphicFrameLocks noGrp="1"/>
          </p:cNvGraphicFramePr>
          <p:nvPr/>
        </p:nvGraphicFramePr>
        <p:xfrm>
          <a:off x="241298" y="1495960"/>
          <a:ext cx="11709403" cy="4521046"/>
        </p:xfrm>
        <a:graphic>
          <a:graphicData uri="http://schemas.openxmlformats.org/drawingml/2006/table">
            <a:tbl>
              <a:tblPr firstRow="1" bandRow="1">
                <a:tableStyleId>{5C22544A-7EE6-4342-B048-85BDC9FD1C3A}</a:tableStyleId>
              </a:tblPr>
              <a:tblGrid>
                <a:gridCol w="3268136"/>
                <a:gridCol w="3035299"/>
                <a:gridCol w="3822701"/>
                <a:gridCol w="1583267"/>
              </a:tblGrid>
              <a:tr h="497686">
                <a:tc>
                  <a:txBody>
                    <a:bodyPr/>
                    <a:lstStyle/>
                    <a:p>
                      <a:pPr algn="ctr"/>
                      <a:r>
                        <a:rPr lang="en-US" altLang="zh-CN" dirty="0" smtClean="0">
                          <a:latin typeface="Times New Roman" panose="02020603050405020304" pitchFamily="18" charset="0"/>
                          <a:cs typeface="Times New Roman" panose="02020603050405020304" pitchFamily="18" charset="0"/>
                        </a:rPr>
                        <a:t>Class Name</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smtClean="0">
                          <a:latin typeface="Times New Roman" panose="02020603050405020304" pitchFamily="18" charset="0"/>
                          <a:cs typeface="Times New Roman" panose="02020603050405020304" pitchFamily="18" charset="0"/>
                        </a:rPr>
                        <a:t>Major</a:t>
                      </a:r>
                      <a:r>
                        <a:rPr lang="en-US" altLang="zh-CN" baseline="0" dirty="0" smtClean="0">
                          <a:latin typeface="Times New Roman" panose="02020603050405020304" pitchFamily="18" charset="0"/>
                          <a:cs typeface="Times New Roman" panose="02020603050405020304" pitchFamily="18" charset="0"/>
                        </a:rPr>
                        <a:t> functions</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smtClean="0">
                          <a:latin typeface="Times New Roman" panose="02020603050405020304" pitchFamily="18" charset="0"/>
                          <a:cs typeface="Times New Roman" panose="02020603050405020304" pitchFamily="18" charset="0"/>
                        </a:rPr>
                        <a:t>Major</a:t>
                      </a:r>
                      <a:r>
                        <a:rPr lang="en-US" altLang="zh-CN" baseline="0" dirty="0" smtClean="0">
                          <a:latin typeface="Times New Roman" panose="02020603050405020304" pitchFamily="18" charset="0"/>
                          <a:cs typeface="Times New Roman" panose="02020603050405020304" pitchFamily="18" charset="0"/>
                        </a:rPr>
                        <a:t> variables</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smtClean="0">
                          <a:latin typeface="Times New Roman" panose="02020603050405020304" pitchFamily="18" charset="0"/>
                          <a:cs typeface="Times New Roman" panose="02020603050405020304" pitchFamily="18" charset="0"/>
                        </a:rPr>
                        <a:t>Used</a:t>
                      </a:r>
                      <a:r>
                        <a:rPr lang="en-US" altLang="zh-CN" baseline="0" dirty="0" smtClean="0">
                          <a:latin typeface="Times New Roman" panose="02020603050405020304" pitchFamily="18" charset="0"/>
                          <a:cs typeface="Times New Roman" panose="02020603050405020304" pitchFamily="18" charset="0"/>
                        </a:rPr>
                        <a:t> modules</a:t>
                      </a:r>
                      <a:endParaRPr lang="zh-CN" altLang="en-US" dirty="0">
                        <a:latin typeface="Times New Roman" panose="02020603050405020304" pitchFamily="18" charset="0"/>
                        <a:cs typeface="Times New Roman" panose="02020603050405020304" pitchFamily="18" charset="0"/>
                      </a:endParaRPr>
                    </a:p>
                  </a:txBody>
                  <a:tcPr/>
                </a:tc>
              </a:tr>
              <a:tr h="497686">
                <a:tc>
                  <a:txBody>
                    <a:bodyPr/>
                    <a:lstStyle/>
                    <a:p>
                      <a:pPr algn="ctr"/>
                      <a:r>
                        <a:rPr lang="en-US" altLang="zh-CN" dirty="0" smtClean="0"/>
                        <a:t>Node</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err="1" smtClean="0">
                          <a:latin typeface="Times New Roman" panose="02020603050405020304" pitchFamily="18" charset="0"/>
                          <a:cs typeface="Times New Roman" panose="02020603050405020304" pitchFamily="18" charset="0"/>
                        </a:rPr>
                        <a:t>CalculateCost</a:t>
                      </a:r>
                      <a:r>
                        <a:rPr lang="en-US" altLang="zh-CN"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err="1" smtClean="0">
                          <a:latin typeface="Times New Roman" panose="02020603050405020304" pitchFamily="18" charset="0"/>
                          <a:cs typeface="Times New Roman" panose="02020603050405020304" pitchFamily="18" charset="0"/>
                        </a:rPr>
                        <a:t>PassengerID</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VehicleID</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LowerBound</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UpperBound</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pitchFamily="18" charset="0"/>
                          <a:cs typeface="Times New Roman" panose="02020603050405020304" pitchFamily="18" charset="0"/>
                        </a:rPr>
                        <a:t>Branch &amp; Bound</a:t>
                      </a:r>
                      <a:endParaRPr lang="zh-CN" altLang="en-US" dirty="0" smtClean="0">
                        <a:latin typeface="Times New Roman" panose="02020603050405020304" pitchFamily="18" charset="0"/>
                        <a:cs typeface="Times New Roman" panose="02020603050405020304" pitchFamily="18" charset="0"/>
                      </a:endParaRPr>
                    </a:p>
                  </a:txBody>
                  <a:tcPr/>
                </a:tc>
              </a:tr>
              <a:tr h="497686">
                <a:tc>
                  <a:txBody>
                    <a:bodyPr/>
                    <a:lstStyle/>
                    <a:p>
                      <a:pPr algn="ctr"/>
                      <a:r>
                        <a:rPr lang="en-US" altLang="zh-CN" dirty="0" err="1" smtClean="0">
                          <a:latin typeface="Times New Roman" panose="02020603050405020304" pitchFamily="18" charset="0"/>
                          <a:cs typeface="Times New Roman" panose="02020603050405020304" pitchFamily="18" charset="0"/>
                        </a:rPr>
                        <a:t>VRP_exchange_data</a:t>
                      </a:r>
                      <a:endParaRPr lang="en-US" altLang="zh-CN" dirty="0" smtClean="0">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pitchFamily="18" charset="0"/>
                          <a:cs typeface="Times New Roman" panose="02020603050405020304" pitchFamily="18" charset="0"/>
                        </a:rPr>
                        <a:t>//in one node</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smtClean="0">
                          <a:latin typeface="Times New Roman" panose="02020603050405020304" pitchFamily="18" charset="0"/>
                          <a:cs typeface="Times New Roman" panose="02020603050405020304" pitchFamily="18" charset="0"/>
                        </a:rPr>
                        <a:t>AddP2VAssignment</a:t>
                      </a:r>
                      <a:endParaRPr lang="en-US" altLang="zh-CN" dirty="0" smtClean="0">
                        <a:latin typeface="Times New Roman" panose="02020603050405020304" pitchFamily="18" charset="0"/>
                        <a:cs typeface="Times New Roman" panose="02020603050405020304" pitchFamily="18" charset="0"/>
                      </a:endParaRPr>
                    </a:p>
                    <a:p>
                      <a:pPr algn="ct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int</a:t>
                      </a:r>
                      <a:r>
                        <a:rPr lang="en-US" altLang="zh-CN" dirty="0" smtClean="0">
                          <a:latin typeface="Times New Roman" panose="02020603050405020304" pitchFamily="18" charset="0"/>
                          <a:cs typeface="Times New Roman" panose="02020603050405020304" pitchFamily="18" charset="0"/>
                        </a:rPr>
                        <a:t> p, </a:t>
                      </a:r>
                      <a:r>
                        <a:rPr lang="en-US" altLang="zh-CN" dirty="0" err="1" smtClean="0">
                          <a:latin typeface="Times New Roman" panose="02020603050405020304" pitchFamily="18" charset="0"/>
                          <a:cs typeface="Times New Roman" panose="02020603050405020304" pitchFamily="18" charset="0"/>
                        </a:rPr>
                        <a:t>int</a:t>
                      </a:r>
                      <a:r>
                        <a:rPr lang="en-US" altLang="zh-CN" dirty="0" smtClean="0">
                          <a:latin typeface="Times New Roman" panose="02020603050405020304" pitchFamily="18" charset="0"/>
                          <a:cs typeface="Times New Roman" panose="02020603050405020304" pitchFamily="18" charset="0"/>
                        </a:rPr>
                        <a:t> v)</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dirty="0" err="1" smtClean="0">
                          <a:latin typeface="Times New Roman" panose="02020603050405020304" pitchFamily="18" charset="0"/>
                          <a:cs typeface="Times New Roman" panose="02020603050405020304" pitchFamily="18" charset="0"/>
                        </a:rPr>
                        <a:t>LowerBound</a:t>
                      </a:r>
                      <a:r>
                        <a:rPr lang="en-US" altLang="zh-CN" dirty="0" smtClean="0">
                          <a:latin typeface="Times New Roman" panose="02020603050405020304" pitchFamily="18" charset="0"/>
                          <a:cs typeface="Times New Roman" panose="02020603050405020304" pitchFamily="18" charset="0"/>
                        </a:rPr>
                        <a:t>, </a:t>
                      </a:r>
                      <a:r>
                        <a:rPr lang="en-US" altLang="zh-CN" dirty="0" err="1" smtClean="0">
                          <a:latin typeface="Times New Roman" panose="02020603050405020304" pitchFamily="18" charset="0"/>
                          <a:cs typeface="Times New Roman" panose="02020603050405020304" pitchFamily="18" charset="0"/>
                        </a:rPr>
                        <a:t>UpperBound</a:t>
                      </a:r>
                      <a:r>
                        <a:rPr lang="en-US" altLang="zh-CN" dirty="0" smtClean="0">
                          <a:latin typeface="Times New Roman" panose="02020603050405020304" pitchFamily="18" charset="0"/>
                          <a:cs typeface="Times New Roman" panose="02020603050405020304" pitchFamily="18" charset="0"/>
                        </a:rPr>
                        <a:t>,</a:t>
                      </a:r>
                      <a:r>
                        <a:rPr lang="en-US" altLang="zh-CN" dirty="0" smtClean="0"/>
                        <a:t> V2PAssignmentVector</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pitchFamily="18" charset="0"/>
                          <a:cs typeface="Times New Roman" panose="02020603050405020304" pitchFamily="18" charset="0"/>
                        </a:rPr>
                        <a:t>Branch &amp; Bound</a:t>
                      </a:r>
                      <a:endParaRPr lang="zh-CN" altLang="en-US" dirty="0" smtClean="0">
                        <a:latin typeface="Times New Roman" panose="02020603050405020304" pitchFamily="18" charset="0"/>
                        <a:cs typeface="Times New Roman" panose="02020603050405020304" pitchFamily="18" charset="0"/>
                      </a:endParaRPr>
                    </a:p>
                  </a:txBody>
                  <a:tcPr/>
                </a:tc>
              </a:tr>
              <a:tr h="497686">
                <a:tc>
                  <a:txBody>
                    <a:bodyPr/>
                    <a:lstStyle/>
                    <a:p>
                      <a:pPr algn="ctr"/>
                      <a:r>
                        <a:rPr lang="en-US" altLang="zh-CN" dirty="0" smtClean="0"/>
                        <a:t>V2PAssignment</a:t>
                      </a:r>
                      <a:endParaRPr lang="en-US" altLang="zh-CN" dirty="0" smtClean="0"/>
                    </a:p>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pitchFamily="18" charset="0"/>
                          <a:cs typeface="Times New Roman" panose="02020603050405020304" pitchFamily="18" charset="0"/>
                        </a:rPr>
                        <a:t>//vehicles assigned for each p</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kern="1200" dirty="0" err="1" smtClean="0">
                          <a:solidFill>
                            <a:schemeClr val="dk1"/>
                          </a:solidFill>
                          <a:latin typeface="+mn-lt"/>
                          <a:ea typeface="+mn-ea"/>
                          <a:cs typeface="+mn-cs"/>
                        </a:rPr>
                        <a:t>AddCompettingVehID</a:t>
                      </a:r>
                      <a:endParaRPr lang="en-US" altLang="zh-CN" sz="1800" kern="1200" dirty="0" smtClean="0">
                        <a:solidFill>
                          <a:schemeClr val="dk1"/>
                        </a:solidFill>
                        <a:latin typeface="+mn-lt"/>
                        <a:ea typeface="+mn-ea"/>
                        <a:cs typeface="+mn-cs"/>
                      </a:endParaRPr>
                    </a:p>
                    <a:p>
                      <a:pPr algn="ctr"/>
                      <a:r>
                        <a:rPr lang="en-US" altLang="zh-CN" sz="1800" kern="1200" dirty="0" smtClean="0">
                          <a:solidFill>
                            <a:schemeClr val="dk1"/>
                          </a:solidFill>
                          <a:latin typeface="+mn-lt"/>
                          <a:ea typeface="+mn-ea"/>
                          <a:cs typeface="+mn-cs"/>
                        </a:rPr>
                        <a:t>(</a:t>
                      </a:r>
                      <a:r>
                        <a:rPr lang="en-US" altLang="zh-CN" sz="1800" kern="1200" dirty="0" err="1" smtClean="0">
                          <a:solidFill>
                            <a:schemeClr val="dk1"/>
                          </a:solidFill>
                          <a:latin typeface="+mn-lt"/>
                          <a:ea typeface="+mn-ea"/>
                          <a:cs typeface="+mn-cs"/>
                        </a:rPr>
                        <a:t>int</a:t>
                      </a:r>
                      <a:r>
                        <a:rPr lang="en-US" altLang="zh-CN" sz="1800" kern="1200" dirty="0" smtClean="0">
                          <a:solidFill>
                            <a:schemeClr val="dk1"/>
                          </a:solidFill>
                          <a:latin typeface="+mn-lt"/>
                          <a:ea typeface="+mn-ea"/>
                          <a:cs typeface="+mn-cs"/>
                        </a:rPr>
                        <a:t> </a:t>
                      </a:r>
                      <a:r>
                        <a:rPr lang="en-US" altLang="zh-CN" sz="1800" kern="1200" dirty="0" err="1" smtClean="0">
                          <a:solidFill>
                            <a:schemeClr val="dk1"/>
                          </a:solidFill>
                          <a:latin typeface="+mn-lt"/>
                          <a:ea typeface="+mn-ea"/>
                          <a:cs typeface="+mn-cs"/>
                        </a:rPr>
                        <a:t>vehicle_id</a:t>
                      </a:r>
                      <a:r>
                        <a:rPr lang="en-US" altLang="zh-CN" sz="1800" kern="1200" dirty="0" smtClean="0">
                          <a:solidFill>
                            <a:schemeClr val="dk1"/>
                          </a:solidFill>
                          <a:latin typeface="+mn-lt"/>
                          <a:ea typeface="+mn-ea"/>
                          <a:cs typeface="+mn-cs"/>
                        </a:rPr>
                        <a:t>)</a:t>
                      </a:r>
                      <a:endParaRPr lang="zh-CN" altLang="en-US" dirty="0">
                        <a:latin typeface="Times New Roman" panose="02020603050405020304" pitchFamily="18" charset="0"/>
                        <a:cs typeface="Times New Roman" panose="02020603050405020304" pitchFamily="18" charset="0"/>
                      </a:endParaRPr>
                    </a:p>
                  </a:txBody>
                  <a:tcPr/>
                </a:tc>
                <a:tc>
                  <a:txBody>
                    <a:bodyPr/>
                    <a:lstStyle/>
                    <a:p>
                      <a:r>
                        <a:rPr lang="en-US" altLang="zh-CN" dirty="0" err="1" smtClean="0"/>
                        <a:t>input_prohibited_vehicle_id_vector</a:t>
                      </a:r>
                      <a:r>
                        <a:rPr lang="en-US" altLang="zh-CN" dirty="0" smtClean="0"/>
                        <a:t>:</a:t>
                      </a:r>
                      <a:r>
                        <a:rPr lang="en-US" altLang="zh-CN" baseline="0" dirty="0" smtClean="0"/>
                        <a:t> </a:t>
                      </a:r>
                      <a:r>
                        <a:rPr lang="en-US" altLang="zh-CN" dirty="0" smtClean="0"/>
                        <a:t>not allowable vehicles</a:t>
                      </a:r>
                      <a:endParaRPr lang="en-US" altLang="zh-CN" dirty="0" smtClean="0"/>
                    </a:p>
                    <a:p>
                      <a:r>
                        <a:rPr lang="en-US" altLang="zh-CN" dirty="0" err="1" smtClean="0"/>
                        <a:t>output_competting_vehicle_id_vector</a:t>
                      </a:r>
                      <a:r>
                        <a:rPr lang="en-US" altLang="zh-CN" dirty="0" smtClean="0"/>
                        <a:t>: competing vehicles</a:t>
                      </a:r>
                      <a:endParaRPr lang="en-US" altLang="zh-CN" dirty="0" smtClean="0">
                        <a:latin typeface="Times New Roman" panose="02020603050405020304" pitchFamily="18" charset="0"/>
                        <a:cs typeface="Times New Roman" panose="02020603050405020304" pitchFamily="18" charset="0"/>
                      </a:endParaRPr>
                    </a:p>
                  </a:txBody>
                  <a:tcPr/>
                </a:tc>
                <a:tc>
                  <a:txBody>
                    <a:bodyPr/>
                    <a:lstStyle/>
                    <a:p>
                      <a:pPr algn="ctr"/>
                      <a:r>
                        <a:rPr lang="en-US" altLang="zh-CN" dirty="0" smtClean="0">
                          <a:latin typeface="Times New Roman" panose="02020603050405020304" pitchFamily="18" charset="0"/>
                          <a:cs typeface="Times New Roman" panose="02020603050405020304" pitchFamily="18" charset="0"/>
                        </a:rPr>
                        <a:t>Branch &amp; Bound</a:t>
                      </a:r>
                      <a:endParaRPr lang="zh-CN" altLang="en-US" dirty="0">
                        <a:latin typeface="Times New Roman" panose="02020603050405020304" pitchFamily="18" charset="0"/>
                        <a:cs typeface="Times New Roman" panose="02020603050405020304" pitchFamily="18" charset="0"/>
                      </a:endParaRPr>
                    </a:p>
                  </a:txBody>
                  <a:tcPr/>
                </a:tc>
              </a:tr>
              <a:tr h="497686">
                <a:tc>
                  <a:txBody>
                    <a:bodyPr/>
                    <a:lstStyle/>
                    <a:p>
                      <a:pPr algn="ctr"/>
                      <a:r>
                        <a:rPr lang="en-US" altLang="zh-CN" dirty="0" err="1" smtClean="0"/>
                        <a:t>CVSState</a:t>
                      </a:r>
                      <a:endParaRPr lang="en-US" altLang="zh-CN" dirty="0" smtClean="0"/>
                    </a:p>
                    <a:p>
                      <a:pPr algn="ctr"/>
                      <a:r>
                        <a:rPr lang="en-US" altLang="zh-CN" dirty="0" smtClean="0"/>
                        <a:t>//for vehicle scheduling states</a:t>
                      </a: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endParaRPr lang="zh-CN" altLang="en-US">
                        <a:latin typeface="Times New Roman" panose="02020603050405020304" pitchFamily="18" charset="0"/>
                        <a:cs typeface="Times New Roman" panose="02020603050405020304" pitchFamily="18" charset="0"/>
                      </a:endParaRPr>
                    </a:p>
                  </a:txBody>
                  <a:tcPr/>
                </a:tc>
                <a:tc>
                  <a:txBody>
                    <a:bodyPr/>
                    <a:lstStyle/>
                    <a:p>
                      <a:pPr algn="ctr"/>
                      <a:r>
                        <a:rPr lang="en-US" altLang="zh-CN" dirty="0" err="1" smtClean="0"/>
                        <a:t>LabelCost</a:t>
                      </a:r>
                      <a:r>
                        <a:rPr lang="en-US" altLang="zh-CN" dirty="0" smtClean="0"/>
                        <a:t>, </a:t>
                      </a:r>
                      <a:r>
                        <a:rPr lang="en-US" altLang="zh-CN" dirty="0" err="1" smtClean="0"/>
                        <a:t>PrimalLabelCost</a:t>
                      </a:r>
                      <a:endParaRPr lang="en-US" altLang="zh-CN" dirty="0" smtClean="0"/>
                    </a:p>
                    <a:p>
                      <a:pPr algn="ctr"/>
                      <a:r>
                        <a:rPr lang="en-US" altLang="zh-CN" dirty="0" err="1" smtClean="0"/>
                        <a:t>passenger_service_state</a:t>
                      </a:r>
                      <a:endParaRPr lang="en-US" altLang="zh-CN" dirty="0" smtClean="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dirty="0" err="1" smtClean="0"/>
                        <a:t>C_time_indexed_state_vector</a:t>
                      </a:r>
                      <a:endParaRPr lang="zh-CN" altLang="en-US" dirty="0" smtClean="0">
                        <a:latin typeface="Times New Roman" panose="02020603050405020304" pitchFamily="18" charset="0"/>
                        <a:cs typeface="Times New Roman" panose="02020603050405020304" pitchFamily="18" charset="0"/>
                      </a:endParaRPr>
                    </a:p>
                    <a:p>
                      <a:pPr algn="ctr"/>
                      <a:r>
                        <a:rPr lang="en-US" altLang="zh-CN" dirty="0" smtClean="0">
                          <a:latin typeface="Times New Roman" panose="02020603050405020304" pitchFamily="18" charset="0"/>
                          <a:cs typeface="Times New Roman" panose="02020603050405020304" pitchFamily="18" charset="0"/>
                        </a:rPr>
                        <a:t>&amp;DP</a:t>
                      </a:r>
                      <a:endParaRPr lang="zh-CN" altLang="en-US" dirty="0">
                        <a:latin typeface="Times New Roman" panose="02020603050405020304" pitchFamily="18" charset="0"/>
                        <a:cs typeface="Times New Roman" panose="02020603050405020304" pitchFamily="18" charset="0"/>
                      </a:endParaRPr>
                    </a:p>
                  </a:txBody>
                  <a:tcPr/>
                </a:tc>
              </a:tr>
              <a:tr h="497686">
                <a:tc>
                  <a:txBody>
                    <a:bodyPr/>
                    <a:lstStyle/>
                    <a:p>
                      <a:pPr algn="ctr"/>
                      <a:r>
                        <a:rPr lang="en-US" altLang="zh-CN" dirty="0" err="1" smtClean="0"/>
                        <a:t>C_time_indexed_state_vector</a:t>
                      </a:r>
                      <a:endParaRPr lang="en-US" altLang="zh-CN" dirty="0" smtClean="0"/>
                    </a:p>
                    <a:p>
                      <a:pPr algn="ctr"/>
                      <a:endParaRPr lang="zh-CN" altLang="en-US"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kern="1200" dirty="0" err="1" smtClean="0">
                          <a:solidFill>
                            <a:schemeClr val="dk1"/>
                          </a:solidFill>
                          <a:latin typeface="+mn-lt"/>
                          <a:ea typeface="+mn-ea"/>
                          <a:cs typeface="+mn-cs"/>
                        </a:rPr>
                        <a:t>update_state</a:t>
                      </a:r>
                      <a:endParaRPr lang="en-US" altLang="zh-CN" sz="1800" kern="1200" dirty="0" smtClean="0">
                        <a:solidFill>
                          <a:schemeClr val="dk1"/>
                        </a:solidFill>
                        <a:latin typeface="+mn-lt"/>
                        <a:ea typeface="+mn-ea"/>
                        <a:cs typeface="+mn-cs"/>
                      </a:endParaRPr>
                    </a:p>
                    <a:p>
                      <a:pPr algn="ctr"/>
                      <a:r>
                        <a:rPr lang="en-US" altLang="zh-CN" sz="1800" kern="1200" dirty="0" smtClean="0">
                          <a:solidFill>
                            <a:schemeClr val="dk1"/>
                          </a:solidFill>
                          <a:latin typeface="+mn-lt"/>
                          <a:ea typeface="+mn-ea"/>
                          <a:cs typeface="+mn-cs"/>
                        </a:rPr>
                        <a:t>(</a:t>
                      </a:r>
                      <a:r>
                        <a:rPr lang="en-US" altLang="zh-CN" sz="1800" kern="1200" dirty="0" err="1" smtClean="0">
                          <a:solidFill>
                            <a:schemeClr val="dk1"/>
                          </a:solidFill>
                          <a:latin typeface="+mn-lt"/>
                          <a:ea typeface="+mn-ea"/>
                          <a:cs typeface="+mn-cs"/>
                        </a:rPr>
                        <a:t>CVSState</a:t>
                      </a:r>
                      <a:r>
                        <a:rPr lang="en-US" altLang="zh-CN" sz="1800" kern="1200" dirty="0" smtClean="0">
                          <a:solidFill>
                            <a:schemeClr val="dk1"/>
                          </a:solidFill>
                          <a:latin typeface="+mn-lt"/>
                          <a:ea typeface="+mn-ea"/>
                          <a:cs typeface="+mn-cs"/>
                        </a:rPr>
                        <a:t> </a:t>
                      </a:r>
                      <a:r>
                        <a:rPr lang="en-US" altLang="zh-CN" sz="1800" kern="1200" dirty="0" err="1" smtClean="0">
                          <a:solidFill>
                            <a:schemeClr val="dk1"/>
                          </a:solidFill>
                          <a:latin typeface="+mn-lt"/>
                          <a:ea typeface="+mn-ea"/>
                          <a:cs typeface="+mn-cs"/>
                        </a:rPr>
                        <a:t>new_element</a:t>
                      </a:r>
                      <a:r>
                        <a:rPr lang="en-US" altLang="zh-CN" sz="1800" kern="1200" dirty="0" smtClean="0">
                          <a:solidFill>
                            <a:schemeClr val="dk1"/>
                          </a:solidFill>
                          <a:latin typeface="+mn-lt"/>
                          <a:ea typeface="+mn-ea"/>
                          <a:cs typeface="+mn-cs"/>
                        </a:rPr>
                        <a:t>)</a:t>
                      </a:r>
                      <a:endParaRPr lang="zh-CN" altLang="en-US"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dirty="0" err="1" smtClean="0"/>
                        <a:t>m_VSStateVector</a:t>
                      </a:r>
                      <a:r>
                        <a:rPr lang="en-US" altLang="zh-CN" dirty="0" smtClean="0"/>
                        <a:t> //vector of </a:t>
                      </a:r>
                      <a:r>
                        <a:rPr lang="en-US" altLang="zh-CN" dirty="0" err="1" smtClean="0"/>
                        <a:t>CVSState</a:t>
                      </a:r>
                      <a:endParaRPr lang="en-US" altLang="zh-CN" dirty="0" smtClean="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latin typeface="Times New Roman" panose="02020603050405020304" pitchFamily="18" charset="0"/>
                          <a:cs typeface="Times New Roman" panose="02020603050405020304" pitchFamily="18" charset="0"/>
                        </a:rPr>
                        <a:t>DP</a:t>
                      </a:r>
                      <a:endParaRPr lang="zh-CN" altLang="en-US" dirty="0" smtClean="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414866" y="433514"/>
            <a:ext cx="2619686" cy="369332"/>
          </a:xfrm>
          <a:prstGeom prst="rect">
            <a:avLst/>
          </a:prstGeom>
          <a:noFill/>
        </p:spPr>
        <p:txBody>
          <a:bodyPr wrap="square" rtlCol="0">
            <a:spAutoFit/>
          </a:bodyPr>
          <a:lstStyle/>
          <a:p>
            <a:pPr algn="just"/>
            <a:r>
              <a:rPr lang="en-US" altLang="zh-CN" b="1" dirty="0" smtClean="0">
                <a:latin typeface="Times New Roman" panose="02020603050405020304" pitchFamily="18" charset="0"/>
                <a:cs typeface="Times New Roman" panose="02020603050405020304" pitchFamily="18" charset="0"/>
              </a:rPr>
              <a:t>Main variables</a:t>
            </a:r>
            <a:endParaRPr lang="zh-CN" altLang="en-US" b="1" dirty="0">
              <a:latin typeface="Times New Roman" panose="02020603050405020304" pitchFamily="18" charset="0"/>
              <a:cs typeface="Times New Roman" panose="02020603050405020304" pitchFamily="18" charset="0"/>
            </a:endParaRPr>
          </a:p>
        </p:txBody>
      </p:sp>
      <p:graphicFrame>
        <p:nvGraphicFramePr>
          <p:cNvPr id="3" name="表格 2"/>
          <p:cNvGraphicFramePr>
            <a:graphicFrameLocks noGrp="1"/>
          </p:cNvGraphicFramePr>
          <p:nvPr/>
        </p:nvGraphicFramePr>
        <p:xfrm>
          <a:off x="1329263" y="1938866"/>
          <a:ext cx="9719736" cy="3662680"/>
        </p:xfrm>
        <a:graphic>
          <a:graphicData uri="http://schemas.openxmlformats.org/drawingml/2006/table">
            <a:tbl>
              <a:tblPr firstRow="1" bandRow="1">
                <a:tableStyleId>{5C22544A-7EE6-4342-B048-85BDC9FD1C3A}</a:tableStyleId>
              </a:tblPr>
              <a:tblGrid>
                <a:gridCol w="4859868"/>
                <a:gridCol w="4859868"/>
              </a:tblGrid>
              <a:tr h="370840">
                <a:tc>
                  <a:txBody>
                    <a:bodyPr/>
                    <a:lstStyle/>
                    <a:p>
                      <a:pPr algn="ctr"/>
                      <a:r>
                        <a:rPr lang="en-US" altLang="zh-CN" b="1" dirty="0" smtClean="0"/>
                        <a:t>For passengers</a:t>
                      </a:r>
                      <a:endParaRPr lang="zh-CN" altLang="en-US" dirty="0"/>
                    </a:p>
                  </a:txBody>
                  <a:tcPr/>
                </a:tc>
                <a:tc>
                  <a:txBody>
                    <a:bodyPr/>
                    <a:lstStyle/>
                    <a:p>
                      <a:pPr algn="ctr"/>
                      <a:r>
                        <a:rPr lang="en-US" altLang="zh-CN" b="1" dirty="0" smtClean="0"/>
                        <a:t>For vehicles</a:t>
                      </a:r>
                      <a:endParaRPr lang="zh-CN" altLang="en-US" dirty="0"/>
                    </a:p>
                  </a:txBody>
                  <a:tcPr/>
                </a:tc>
              </a:tr>
              <a:tr h="370840">
                <a:tc>
                  <a:txBody>
                    <a:bodyPr/>
                    <a:lstStyle/>
                    <a:p>
                      <a:r>
                        <a:rPr lang="en-US" altLang="zh-CN" dirty="0" err="1" smtClean="0"/>
                        <a:t>g_passenger_base_profit</a:t>
                      </a:r>
                      <a:r>
                        <a:rPr lang="en-US" altLang="zh-CN" dirty="0" smtClean="0"/>
                        <a:t>[</a:t>
                      </a:r>
                      <a:r>
                        <a:rPr lang="en-US" altLang="zh-CN" dirty="0" err="1" smtClean="0"/>
                        <a:t>passenger_id</a:t>
                      </a:r>
                      <a:r>
                        <a:rPr lang="en-US" altLang="zh-CN" dirty="0" smtClean="0"/>
                        <a:t>]</a:t>
                      </a:r>
                      <a:endParaRPr lang="en-US" altLang="zh-CN" dirty="0" smtClean="0"/>
                    </a:p>
                    <a:p>
                      <a:r>
                        <a:rPr lang="en-US" altLang="zh-CN" dirty="0" smtClean="0">
                          <a:sym typeface="Wingdings" panose="05000000000000000000" pitchFamily="2" charset="2"/>
                        </a:rPr>
                        <a:t>profit of passengers (LR multipliers)</a:t>
                      </a:r>
                      <a:endParaRPr lang="zh-CN" altLang="en-US" dirty="0" smtClean="0">
                        <a:latin typeface="Times New Roman" panose="02020603050405020304" pitchFamily="18" charset="0"/>
                        <a:cs typeface="Times New Roman" panose="02020603050405020304" pitchFamily="18" charset="0"/>
                      </a:endParaRPr>
                    </a:p>
                    <a:p>
                      <a:endParaRPr lang="zh-CN" altLang="en-US" dirty="0"/>
                    </a:p>
                  </a:txBody>
                  <a:tcPr/>
                </a:tc>
                <a:tc>
                  <a:txBody>
                    <a:bodyPr/>
                    <a:lstStyle/>
                    <a:p>
                      <a:r>
                        <a:rPr lang="en-US" altLang="zh-CN" dirty="0" err="1" smtClean="0">
                          <a:latin typeface="Times New Roman" panose="02020603050405020304" pitchFamily="18" charset="0"/>
                          <a:cs typeface="Times New Roman" panose="02020603050405020304" pitchFamily="18" charset="0"/>
                        </a:rPr>
                        <a:t>g_time_dependent_state_vector</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vehicle_id</a:t>
                      </a:r>
                      <a:r>
                        <a:rPr lang="en-US" altLang="zh-CN" dirty="0" smtClean="0">
                          <a:latin typeface="Times New Roman" panose="02020603050405020304" pitchFamily="18" charset="0"/>
                          <a:cs typeface="Times New Roman" panose="02020603050405020304" pitchFamily="18" charset="0"/>
                        </a:rPr>
                        <a:t>][t]. </a:t>
                      </a:r>
                      <a:r>
                        <a:rPr lang="en-US" altLang="zh-CN" dirty="0" err="1" smtClean="0">
                          <a:latin typeface="Times New Roman" panose="02020603050405020304" pitchFamily="18" charset="0"/>
                          <a:cs typeface="Times New Roman" panose="02020603050405020304" pitchFamily="18" charset="0"/>
                        </a:rPr>
                        <a:t>m_VSStateVector</a:t>
                      </a:r>
                      <a:endParaRPr lang="en-US" altLang="zh-CN" dirty="0" smtClean="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sym typeface="Wingdings" panose="05000000000000000000" pitchFamily="2" charset="2"/>
                        </a:rPr>
                        <a:t>state vector of a vehicle</a:t>
                      </a:r>
                      <a:endParaRPr lang="zh-CN" altLang="en-US" dirty="0" smtClean="0">
                        <a:latin typeface="Times New Roman" panose="02020603050405020304" pitchFamily="18" charset="0"/>
                        <a:cs typeface="Times New Roman" panose="02020603050405020304" pitchFamily="18" charset="0"/>
                      </a:endParaRPr>
                    </a:p>
                    <a:p>
                      <a:endParaRPr lang="zh-CN" altLang="en-US" dirty="0"/>
                    </a:p>
                  </a:txBody>
                  <a:tcPr/>
                </a:tc>
              </a:tr>
              <a:tr h="370840">
                <a:tc>
                  <a:txBody>
                    <a:bodyPr/>
                    <a:lstStyle/>
                    <a:p>
                      <a:r>
                        <a:rPr lang="en-US" altLang="zh-CN" dirty="0" err="1" smtClean="0"/>
                        <a:t>competing_vehicle_size</a:t>
                      </a:r>
                      <a:endParaRPr lang="en-US" altLang="zh-CN" dirty="0" smtClean="0"/>
                    </a:p>
                    <a:p>
                      <a:r>
                        <a:rPr lang="en-US" altLang="zh-CN" dirty="0" smtClean="0">
                          <a:sym typeface="Wingdings" panose="05000000000000000000" pitchFamily="2" charset="2"/>
                        </a:rPr>
                        <a:t>competing </a:t>
                      </a:r>
                      <a:r>
                        <a:rPr lang="en-US" altLang="zh-CN" dirty="0" err="1" smtClean="0">
                          <a:sym typeface="Wingdings" panose="05000000000000000000" pitchFamily="2" charset="2"/>
                        </a:rPr>
                        <a:t>vehicels</a:t>
                      </a:r>
                      <a:endParaRPr lang="zh-CN" altLang="en-US" dirty="0" smtClean="0">
                        <a:latin typeface="Times New Roman" panose="02020603050405020304" pitchFamily="18" charset="0"/>
                        <a:cs typeface="Times New Roman" panose="02020603050405020304" pitchFamily="18" charset="0"/>
                      </a:endParaRPr>
                    </a:p>
                    <a:p>
                      <a:endParaRPr lang="zh-CN" altLang="en-US" dirty="0"/>
                    </a:p>
                  </a:txBody>
                  <a:tcPr/>
                </a:tc>
                <a:tc>
                  <a:txBody>
                    <a:bodyPr/>
                    <a:lstStyle/>
                    <a:p>
                      <a:r>
                        <a:rPr lang="en-US" altLang="zh-CN" dirty="0" err="1" smtClean="0">
                          <a:latin typeface="Times New Roman" panose="02020603050405020304" pitchFamily="18" charset="0"/>
                          <a:cs typeface="Times New Roman" panose="02020603050405020304" pitchFamily="18" charset="0"/>
                        </a:rPr>
                        <a:t>g_ending_state_vector</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vehicle_id</a:t>
                      </a:r>
                      <a:r>
                        <a:rPr lang="en-US" altLang="zh-CN" dirty="0" smtClean="0">
                          <a:latin typeface="Times New Roman" panose="02020603050405020304" pitchFamily="18" charset="0"/>
                          <a:cs typeface="Times New Roman" panose="02020603050405020304" pitchFamily="18" charset="0"/>
                        </a:rPr>
                        <a:t>]</a:t>
                      </a:r>
                      <a:endParaRPr lang="en-US" altLang="zh-CN" dirty="0" smtClean="0">
                        <a:latin typeface="Times New Roman" panose="02020603050405020304" pitchFamily="18" charset="0"/>
                        <a:cs typeface="Times New Roman" panose="02020603050405020304" pitchFamily="18" charset="0"/>
                      </a:endParaRPr>
                    </a:p>
                    <a:p>
                      <a:r>
                        <a:rPr lang="en-US" altLang="zh-CN" dirty="0" smtClean="0">
                          <a:sym typeface="Wingdings" panose="05000000000000000000" pitchFamily="2" charset="2"/>
                        </a:rPr>
                        <a:t>final state of a vehicle</a:t>
                      </a:r>
                      <a:endParaRPr lang="zh-CN" altLang="en-US" dirty="0" smtClean="0">
                        <a:latin typeface="Times New Roman" panose="02020603050405020304" pitchFamily="18" charset="0"/>
                        <a:cs typeface="Times New Roman" panose="02020603050405020304" pitchFamily="18" charset="0"/>
                      </a:endParaRPr>
                    </a:p>
                    <a:p>
                      <a:endParaRPr lang="zh-CN" altLang="en-US" dirty="0"/>
                    </a:p>
                  </a:txBody>
                  <a:tcPr/>
                </a:tc>
              </a:tr>
              <a:tr h="370840">
                <a:tc>
                  <a:txBody>
                    <a:bodyPr/>
                    <a:lstStyle/>
                    <a:p>
                      <a:r>
                        <a:rPr lang="en-US" altLang="zh-CN" dirty="0" err="1" smtClean="0"/>
                        <a:t>input_prohibited_vehicle_id_vector</a:t>
                      </a:r>
                      <a:endParaRPr lang="en-US" altLang="zh-CN" dirty="0" smtClean="0"/>
                    </a:p>
                    <a:p>
                      <a:r>
                        <a:rPr lang="en-US" altLang="zh-CN" dirty="0" smtClean="0">
                          <a:sym typeface="Wingdings" panose="05000000000000000000" pitchFamily="2" charset="2"/>
                        </a:rPr>
                        <a:t>in Branch and Bound, vehicles which cannot serve passenger p</a:t>
                      </a:r>
                      <a:endParaRPr lang="zh-CN" altLang="en-US" dirty="0" smtClean="0">
                        <a:latin typeface="Times New Roman" panose="02020603050405020304" pitchFamily="18" charset="0"/>
                        <a:cs typeface="Times New Roman" panose="02020603050405020304" pitchFamily="18" charset="0"/>
                      </a:endParaRPr>
                    </a:p>
                    <a:p>
                      <a:endParaRPr lang="zh-CN" altLang="en-US" dirty="0"/>
                    </a:p>
                  </a:txBody>
                  <a:tcPr/>
                </a:tc>
                <a:tc>
                  <a:txBody>
                    <a:bodyPr/>
                    <a:lstStyle/>
                    <a:p>
                      <a:endParaRPr lang="zh-CN" altLang="en-US" dirty="0"/>
                    </a:p>
                  </a:txBody>
                  <a:tcPr/>
                </a:tc>
              </a:tr>
            </a:tbl>
          </a:graphicData>
        </a:graphic>
      </p:graphicFrame>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99715" y="420727"/>
            <a:ext cx="4321486" cy="400110"/>
          </a:xfrm>
          <a:prstGeom prst="rect">
            <a:avLst/>
          </a:prstGeom>
          <a:noFill/>
        </p:spPr>
        <p:txBody>
          <a:bodyPr wrap="square" rtlCol="0">
            <a:spAutoFit/>
          </a:bodyPr>
          <a:lstStyle/>
          <a:p>
            <a:pPr algn="just"/>
            <a:r>
              <a:rPr lang="en-US" altLang="zh-CN" sz="2000" b="1" dirty="0">
                <a:latin typeface="Times New Roman" panose="02020603050405020304" pitchFamily="18" charset="0"/>
                <a:cs typeface="Times New Roman" panose="02020603050405020304" pitchFamily="18" charset="0"/>
              </a:rPr>
              <a:t>Branch &amp; Bound</a:t>
            </a:r>
            <a:endParaRPr lang="en-US" altLang="zh-CN" sz="2000" b="1"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7402137" y="2243267"/>
            <a:ext cx="2757863" cy="2871000"/>
          </a:xfrm>
          <a:prstGeom prst="rect">
            <a:avLst/>
          </a:prstGeom>
        </p:spPr>
      </p:pic>
      <p:pic>
        <p:nvPicPr>
          <p:cNvPr id="2" name="图片 1"/>
          <p:cNvPicPr>
            <a:picLocks noChangeAspect="1"/>
          </p:cNvPicPr>
          <p:nvPr/>
        </p:nvPicPr>
        <p:blipFill>
          <a:blip r:embed="rId2"/>
          <a:stretch>
            <a:fillRect/>
          </a:stretch>
        </p:blipFill>
        <p:spPr>
          <a:xfrm>
            <a:off x="651019" y="917399"/>
            <a:ext cx="5411113" cy="5762739"/>
          </a:xfrm>
          <a:prstGeom prst="rect">
            <a:avLst/>
          </a:prstGeom>
        </p:spPr>
      </p:pic>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r="15531"/>
          <a:stretch>
            <a:fillRect/>
          </a:stretch>
        </p:blipFill>
        <p:spPr>
          <a:xfrm>
            <a:off x="2218267" y="879845"/>
            <a:ext cx="7975600" cy="5681124"/>
          </a:xfrm>
          <a:prstGeom prst="rect">
            <a:avLst/>
          </a:prstGeom>
        </p:spPr>
      </p:pic>
      <p:sp>
        <p:nvSpPr>
          <p:cNvPr id="8" name="文本框 7"/>
          <p:cNvSpPr txBox="1"/>
          <p:nvPr/>
        </p:nvSpPr>
        <p:spPr>
          <a:xfrm>
            <a:off x="267448" y="319126"/>
            <a:ext cx="4321486" cy="400110"/>
          </a:xfrm>
          <a:prstGeom prst="rect">
            <a:avLst/>
          </a:prstGeom>
          <a:noFill/>
        </p:spPr>
        <p:txBody>
          <a:bodyPr wrap="square" rtlCol="0">
            <a:spAutoFit/>
          </a:bodyPr>
          <a:lstStyle/>
          <a:p>
            <a:pPr algn="just"/>
            <a:r>
              <a:rPr lang="en-US" altLang="zh-CN" sz="2000" b="1" dirty="0">
                <a:latin typeface="Times New Roman" panose="02020603050405020304" pitchFamily="18" charset="0"/>
                <a:cs typeface="Times New Roman" panose="02020603050405020304" pitchFamily="18" charset="0"/>
              </a:rPr>
              <a:t>Branch &amp; Bound</a:t>
            </a:r>
            <a:endParaRPr lang="en-US" altLang="zh-CN" sz="20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42048" y="302194"/>
            <a:ext cx="4321486" cy="400110"/>
          </a:xfrm>
          <a:prstGeom prst="rect">
            <a:avLst/>
          </a:prstGeom>
          <a:noFill/>
        </p:spPr>
        <p:txBody>
          <a:bodyPr wrap="square" rtlCol="0">
            <a:spAutoFit/>
          </a:bodyPr>
          <a:lstStyle/>
          <a:p>
            <a:pPr algn="just"/>
            <a:r>
              <a:rPr lang="en-US" altLang="zh-CN" sz="2000" b="1" dirty="0" smtClean="0">
                <a:latin typeface="Times New Roman" panose="02020603050405020304" pitchFamily="18" charset="0"/>
                <a:cs typeface="Times New Roman" panose="02020603050405020304" pitchFamily="18" charset="0"/>
              </a:rPr>
              <a:t>Branch &amp; Bound</a:t>
            </a:r>
            <a:endParaRPr lang="en-US" altLang="zh-CN" sz="2000" b="1"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1031099" y="1470196"/>
            <a:ext cx="9899368" cy="3833372"/>
          </a:xfrm>
          <a:prstGeom prst="rect">
            <a:avLst/>
          </a:prstGeom>
        </p:spPr>
      </p:pic>
      <p:sp>
        <p:nvSpPr>
          <p:cNvPr id="3" name="文本框 2"/>
          <p:cNvSpPr txBox="1"/>
          <p:nvPr/>
        </p:nvSpPr>
        <p:spPr>
          <a:xfrm>
            <a:off x="931333" y="5757333"/>
            <a:ext cx="10701867" cy="646331"/>
          </a:xfrm>
          <a:prstGeom prst="rect">
            <a:avLst/>
          </a:prstGeom>
          <a:noFill/>
        </p:spPr>
        <p:txBody>
          <a:bodyPr wrap="square" rtlCol="0">
            <a:spAutoFit/>
          </a:bodyPr>
          <a:lstStyle/>
          <a:p>
            <a:r>
              <a:rPr lang="en-US" altLang="zh-CN" b="1" dirty="0">
                <a:hlinkClick r:id="rId2"/>
              </a:rPr>
              <a:t>Assignment Problem Using Branch-And-Bound </a:t>
            </a:r>
            <a:r>
              <a:rPr lang="en-US" altLang="zh-CN" b="1" dirty="0" smtClean="0">
                <a:hlinkClick r:id="rId2"/>
              </a:rPr>
              <a:t>Method</a:t>
            </a:r>
            <a:r>
              <a:rPr lang="en-US" altLang="zh-CN" b="1" dirty="0" smtClean="0"/>
              <a:t>:</a:t>
            </a:r>
            <a:endParaRPr lang="en-US" altLang="zh-CN" b="1" dirty="0"/>
          </a:p>
          <a:p>
            <a:r>
              <a:rPr lang="en-US" altLang="zh-CN" dirty="0" smtClean="0"/>
              <a:t>https</a:t>
            </a:r>
            <a:r>
              <a:rPr lang="en-US" altLang="zh-CN" dirty="0"/>
              <a:t>://math.stackexchange.com/questions/1466459/assignment-problem-using-branch-and-bound-method</a:t>
            </a:r>
            <a:endParaRPr lang="zh-CN" altLang="en-US" dirty="0"/>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9"/>
          <p:cNvSpPr txBox="1"/>
          <p:nvPr/>
        </p:nvSpPr>
        <p:spPr>
          <a:xfrm>
            <a:off x="148915" y="383272"/>
            <a:ext cx="4321486"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sz="2000" b="1" dirty="0" smtClean="0">
                <a:latin typeface="Times New Roman" panose="02020603050405020304" pitchFamily="18" charset="0"/>
                <a:cs typeface="Times New Roman" panose="02020603050405020304" pitchFamily="18" charset="0"/>
              </a:rPr>
              <a:t>Dynamic Programming</a:t>
            </a:r>
            <a:endParaRPr lang="en-US" altLang="zh-CN" sz="2000" b="1" dirty="0">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3811946" y="906491"/>
            <a:ext cx="8380054" cy="3457760"/>
          </a:xfrm>
          <a:prstGeom prst="rect">
            <a:avLst/>
          </a:prstGeom>
        </p:spPr>
      </p:pic>
      <p:pic>
        <p:nvPicPr>
          <p:cNvPr id="3" name="图片 2"/>
          <p:cNvPicPr>
            <a:picLocks noChangeAspect="1"/>
          </p:cNvPicPr>
          <p:nvPr/>
        </p:nvPicPr>
        <p:blipFill>
          <a:blip r:embed="rId2"/>
          <a:stretch>
            <a:fillRect/>
          </a:stretch>
        </p:blipFill>
        <p:spPr>
          <a:xfrm>
            <a:off x="4224866" y="4432541"/>
            <a:ext cx="7046581" cy="1038993"/>
          </a:xfrm>
          <a:prstGeom prst="rect">
            <a:avLst/>
          </a:prstGeom>
        </p:spPr>
      </p:pic>
      <p:pic>
        <p:nvPicPr>
          <p:cNvPr id="7" name="图片 6"/>
          <p:cNvPicPr>
            <a:picLocks noChangeAspect="1"/>
          </p:cNvPicPr>
          <p:nvPr/>
        </p:nvPicPr>
        <p:blipFill>
          <a:blip r:embed="rId3"/>
          <a:stretch>
            <a:fillRect/>
          </a:stretch>
        </p:blipFill>
        <p:spPr>
          <a:xfrm>
            <a:off x="4224866" y="5673251"/>
            <a:ext cx="5010407" cy="730288"/>
          </a:xfrm>
          <a:prstGeom prst="rect">
            <a:avLst/>
          </a:prstGeom>
        </p:spPr>
      </p:pic>
      <p:cxnSp>
        <p:nvCxnSpPr>
          <p:cNvPr id="15" name="直接连接符 14"/>
          <p:cNvCxnSpPr/>
          <p:nvPr/>
        </p:nvCxnSpPr>
        <p:spPr>
          <a:xfrm>
            <a:off x="3645771" y="4432541"/>
            <a:ext cx="77062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645771" y="5550141"/>
            <a:ext cx="770628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文本框 1"/>
          <p:cNvSpPr txBox="1"/>
          <p:nvPr/>
        </p:nvSpPr>
        <p:spPr>
          <a:xfrm>
            <a:off x="0" y="2578974"/>
            <a:ext cx="7332133" cy="286232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For </a:t>
            </a:r>
            <a:r>
              <a:rPr lang="en-US" altLang="zh-CN" dirty="0" smtClean="0"/>
              <a:t>vehicle v</a:t>
            </a:r>
            <a:endParaRPr lang="en-US" altLang="zh-CN" dirty="0" smtClean="0"/>
          </a:p>
          <a:p>
            <a:r>
              <a:rPr lang="en-US" altLang="zh-CN" dirty="0" smtClean="0"/>
              <a:t>   For time t</a:t>
            </a:r>
            <a:endParaRPr lang="en-US" altLang="zh-CN" dirty="0"/>
          </a:p>
          <a:p>
            <a:r>
              <a:rPr lang="en-US" altLang="zh-CN" dirty="0" smtClean="0"/>
              <a:t>      for state w</a:t>
            </a:r>
            <a:endParaRPr lang="en-US" altLang="zh-CN" dirty="0" smtClean="0"/>
          </a:p>
          <a:p>
            <a:r>
              <a:rPr lang="en-US" altLang="zh-CN" dirty="0"/>
              <a:t> </a:t>
            </a:r>
            <a:r>
              <a:rPr lang="en-US" altLang="zh-CN" dirty="0" smtClean="0"/>
              <a:t>        for outbound of current w’s node </a:t>
            </a:r>
            <a:r>
              <a:rPr lang="en-US" altLang="zh-CN" dirty="0" err="1" smtClean="0"/>
              <a:t>i</a:t>
            </a:r>
            <a:endParaRPr lang="en-US" altLang="zh-CN" dirty="0" smtClean="0"/>
          </a:p>
          <a:p>
            <a:r>
              <a:rPr lang="en-US" altLang="zh-CN" dirty="0"/>
              <a:t> </a:t>
            </a:r>
            <a:r>
              <a:rPr lang="en-US" altLang="zh-CN" dirty="0" smtClean="0"/>
              <a:t>        calculate </a:t>
            </a:r>
            <a:r>
              <a:rPr lang="en-US" altLang="zh-CN" dirty="0" err="1" smtClean="0"/>
              <a:t>labelCost</a:t>
            </a:r>
            <a:r>
              <a:rPr lang="en-US" altLang="zh-CN" dirty="0" smtClean="0"/>
              <a:t> of (</a:t>
            </a:r>
            <a:r>
              <a:rPr lang="en-US" altLang="zh-CN" dirty="0" err="1" smtClean="0"/>
              <a:t>i,t,w</a:t>
            </a:r>
            <a:r>
              <a:rPr lang="en-US" altLang="zh-CN" dirty="0" smtClean="0"/>
              <a:t>):</a:t>
            </a:r>
            <a:endParaRPr lang="en-US" altLang="zh-CN" dirty="0" smtClean="0"/>
          </a:p>
          <a:p>
            <a:r>
              <a:rPr lang="en-US" altLang="zh-CN" dirty="0"/>
              <a:t> </a:t>
            </a:r>
            <a:r>
              <a:rPr lang="en-US" altLang="zh-CN" dirty="0" smtClean="0"/>
              <a:t>        if(the state does not exist)</a:t>
            </a:r>
            <a:endParaRPr lang="en-US" altLang="zh-CN" dirty="0" smtClean="0"/>
          </a:p>
          <a:p>
            <a:r>
              <a:rPr lang="en-US" altLang="zh-CN" dirty="0"/>
              <a:t> </a:t>
            </a:r>
            <a:r>
              <a:rPr lang="en-US" altLang="zh-CN" dirty="0" smtClean="0"/>
              <a:t>          create it</a:t>
            </a:r>
            <a:endParaRPr lang="en-US" altLang="zh-CN" dirty="0" smtClean="0"/>
          </a:p>
          <a:p>
            <a:r>
              <a:rPr lang="en-US" altLang="zh-CN" dirty="0"/>
              <a:t> </a:t>
            </a:r>
            <a:r>
              <a:rPr lang="en-US" altLang="zh-CN" dirty="0" smtClean="0"/>
              <a:t>        else </a:t>
            </a:r>
            <a:r>
              <a:rPr lang="en-US" altLang="zh-CN" dirty="0"/>
              <a:t>if(the label cost of the temp state &lt; label cost of the existing state)</a:t>
            </a:r>
            <a:endParaRPr lang="en-US" altLang="zh-CN" dirty="0" smtClean="0"/>
          </a:p>
          <a:p>
            <a:r>
              <a:rPr lang="en-US" altLang="zh-CN" dirty="0"/>
              <a:t> </a:t>
            </a:r>
            <a:r>
              <a:rPr lang="en-US" altLang="zh-CN" dirty="0" smtClean="0"/>
              <a:t>           update the cost of the state</a:t>
            </a:r>
            <a:endParaRPr lang="en-US" altLang="zh-CN" dirty="0"/>
          </a:p>
          <a:p>
            <a:endParaRPr lang="en-US" altLang="zh-CN" dirty="0" smtClean="0"/>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1"/>
          <a:stretch>
            <a:fillRect/>
          </a:stretch>
        </p:blipFill>
        <p:spPr>
          <a:xfrm>
            <a:off x="5304594" y="4054845"/>
            <a:ext cx="6839301" cy="1816193"/>
          </a:xfrm>
          <a:prstGeom prst="rect">
            <a:avLst/>
          </a:prstGeom>
        </p:spPr>
      </p:pic>
      <p:pic>
        <p:nvPicPr>
          <p:cNvPr id="2" name="图片 1"/>
          <p:cNvPicPr>
            <a:picLocks noChangeAspect="1"/>
          </p:cNvPicPr>
          <p:nvPr/>
        </p:nvPicPr>
        <p:blipFill>
          <a:blip r:embed="rId2"/>
          <a:stretch>
            <a:fillRect/>
          </a:stretch>
        </p:blipFill>
        <p:spPr>
          <a:xfrm>
            <a:off x="-1" y="2103626"/>
            <a:ext cx="5768153" cy="4078348"/>
          </a:xfrm>
          <a:prstGeom prst="rect">
            <a:avLst/>
          </a:prstGeom>
        </p:spPr>
      </p:pic>
      <p:sp>
        <p:nvSpPr>
          <p:cNvPr id="10" name="文本框 9"/>
          <p:cNvSpPr txBox="1"/>
          <p:nvPr/>
        </p:nvSpPr>
        <p:spPr>
          <a:xfrm>
            <a:off x="284381" y="241636"/>
            <a:ext cx="4761752" cy="400110"/>
          </a:xfrm>
          <a:prstGeom prst="rect">
            <a:avLst/>
          </a:prstGeom>
          <a:noFill/>
        </p:spPr>
        <p:txBody>
          <a:bodyPr wrap="square" rtlCol="0">
            <a:spAutoFit/>
          </a:bodyPr>
          <a:lstStyle/>
          <a:p>
            <a:pPr algn="just"/>
            <a:r>
              <a:rPr lang="en-US" altLang="zh-CN" sz="2000" b="1" dirty="0" err="1" smtClean="0">
                <a:latin typeface="Times New Roman" panose="02020603050405020304" pitchFamily="18" charset="0"/>
                <a:cs typeface="Times New Roman" panose="02020603050405020304" pitchFamily="18" charset="0"/>
              </a:rPr>
              <a:t>Lagrangian</a:t>
            </a:r>
            <a:r>
              <a:rPr lang="en-US" altLang="zh-CN" sz="2000" b="1" dirty="0" smtClean="0">
                <a:latin typeface="Times New Roman" panose="02020603050405020304" pitchFamily="18" charset="0"/>
                <a:cs typeface="Times New Roman" panose="02020603050405020304" pitchFamily="18" charset="0"/>
              </a:rPr>
              <a:t> Relaxation for Lower Bound</a:t>
            </a:r>
            <a:endParaRPr lang="en-US" altLang="zh-CN" sz="2000" b="1"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9599084" y="4089761"/>
            <a:ext cx="2330450" cy="369332"/>
          </a:xfrm>
          <a:prstGeom prst="rect">
            <a:avLst/>
          </a:prstGeom>
          <a:noFill/>
        </p:spPr>
        <p:txBody>
          <a:bodyPr wrap="square" rtlCol="0">
            <a:spAutoFit/>
          </a:bodyPr>
          <a:lstStyle/>
          <a:p>
            <a:r>
              <a:rPr lang="en-US" altLang="zh-CN" dirty="0" smtClean="0">
                <a:solidFill>
                  <a:srgbClr val="FF0000"/>
                </a:solidFill>
                <a:latin typeface="Times New Roman" panose="02020603050405020304" pitchFamily="18" charset="0"/>
                <a:cs typeface="Times New Roman" panose="02020603050405020304" pitchFamily="18" charset="0"/>
              </a:rPr>
              <a:t>Sub-gradient algorithm</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7" name="矩形 6"/>
          <p:cNvSpPr/>
          <p:nvPr/>
        </p:nvSpPr>
        <p:spPr>
          <a:xfrm>
            <a:off x="1388533" y="5173133"/>
            <a:ext cx="1126067" cy="3132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599265" y="5173132"/>
            <a:ext cx="491067" cy="313268"/>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6929973" y="1978315"/>
            <a:ext cx="4476980" cy="1859523"/>
            <a:chOff x="6929973" y="1978315"/>
            <a:chExt cx="4476980" cy="1859523"/>
          </a:xfrm>
        </p:grpSpPr>
        <p:pic>
          <p:nvPicPr>
            <p:cNvPr id="17" name="图片 16"/>
            <p:cNvPicPr>
              <a:picLocks noChangeAspect="1"/>
            </p:cNvPicPr>
            <p:nvPr/>
          </p:nvPicPr>
          <p:blipFill>
            <a:blip r:embed="rId3"/>
            <a:stretch>
              <a:fillRect/>
            </a:stretch>
          </p:blipFill>
          <p:spPr>
            <a:xfrm>
              <a:off x="6929973" y="2021645"/>
              <a:ext cx="4476980" cy="1816193"/>
            </a:xfrm>
            <a:prstGeom prst="rect">
              <a:avLst/>
            </a:prstGeom>
          </p:spPr>
        </p:pic>
        <p:sp>
          <p:nvSpPr>
            <p:cNvPr id="15" name="矩形 14"/>
            <p:cNvSpPr/>
            <p:nvPr/>
          </p:nvSpPr>
          <p:spPr>
            <a:xfrm>
              <a:off x="7105555" y="1978315"/>
              <a:ext cx="3858778" cy="4001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105555" y="3481057"/>
              <a:ext cx="4121245" cy="313268"/>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p:cNvPicPr>
            <a:picLocks noChangeAspect="1"/>
          </p:cNvPicPr>
          <p:nvPr/>
        </p:nvPicPr>
        <p:blipFill>
          <a:blip r:embed="rId4"/>
          <a:stretch>
            <a:fillRect/>
          </a:stretch>
        </p:blipFill>
        <p:spPr>
          <a:xfrm>
            <a:off x="4923574" y="1206882"/>
            <a:ext cx="7220321" cy="546128"/>
          </a:xfrm>
          <a:prstGeom prst="rect">
            <a:avLst/>
          </a:prstGeom>
        </p:spPr>
      </p:pic>
      <p:cxnSp>
        <p:nvCxnSpPr>
          <p:cNvPr id="21" name="直接箭头连接符 20"/>
          <p:cNvCxnSpPr/>
          <p:nvPr/>
        </p:nvCxnSpPr>
        <p:spPr>
          <a:xfrm>
            <a:off x="5638800" y="1719912"/>
            <a:ext cx="4046526" cy="30173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5537200" y="4089761"/>
            <a:ext cx="6392334" cy="0"/>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stretch>
            <a:fillRect/>
          </a:stretch>
        </p:blipFill>
        <p:spPr>
          <a:xfrm>
            <a:off x="387536" y="2798308"/>
            <a:ext cx="3657788" cy="222261"/>
          </a:xfrm>
          <a:prstGeom prst="rect">
            <a:avLst/>
          </a:prstGeom>
        </p:spPr>
      </p:pic>
      <p:pic>
        <p:nvPicPr>
          <p:cNvPr id="7" name="图片 6"/>
          <p:cNvPicPr>
            <a:picLocks noChangeAspect="1"/>
          </p:cNvPicPr>
          <p:nvPr/>
        </p:nvPicPr>
        <p:blipFill>
          <a:blip r:embed="rId2"/>
          <a:stretch>
            <a:fillRect/>
          </a:stretch>
        </p:blipFill>
        <p:spPr>
          <a:xfrm>
            <a:off x="492791" y="2109572"/>
            <a:ext cx="7652143" cy="215911"/>
          </a:xfrm>
          <a:prstGeom prst="rect">
            <a:avLst/>
          </a:prstGeom>
        </p:spPr>
      </p:pic>
      <p:cxnSp>
        <p:nvCxnSpPr>
          <p:cNvPr id="16" name="直接箭头连接符 15"/>
          <p:cNvCxnSpPr/>
          <p:nvPr/>
        </p:nvCxnSpPr>
        <p:spPr>
          <a:xfrm>
            <a:off x="999067" y="2285849"/>
            <a:ext cx="2082800" cy="51245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09780" y="3746775"/>
            <a:ext cx="5913219" cy="338554"/>
          </a:xfrm>
          <a:prstGeom prst="rect">
            <a:avLst/>
          </a:prstGeom>
          <a:noFill/>
        </p:spPr>
        <p:txBody>
          <a:bodyPr wrap="square" rtlCol="0">
            <a:spAutoFit/>
          </a:bodyPr>
          <a:lstStyle/>
          <a:p>
            <a:pPr algn="just"/>
            <a:r>
              <a:rPr lang="en-US" altLang="zh-CN" sz="1600" dirty="0" smtClean="0">
                <a:latin typeface="Times New Roman" panose="02020603050405020304" pitchFamily="18" charset="0"/>
                <a:cs typeface="Times New Roman" panose="02020603050405020304" pitchFamily="18" charset="0"/>
              </a:rPr>
              <a:t>Upper bound generates the solution without the profit of passengers.</a:t>
            </a:r>
            <a:endParaRPr lang="en-US" altLang="zh-CN" sz="1600"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309781" y="1079836"/>
            <a:ext cx="4761752" cy="400110"/>
          </a:xfrm>
          <a:prstGeom prst="rect">
            <a:avLst/>
          </a:prstGeom>
          <a:noFill/>
        </p:spPr>
        <p:txBody>
          <a:bodyPr wrap="square" rtlCol="0">
            <a:spAutoFit/>
          </a:bodyPr>
          <a:lstStyle/>
          <a:p>
            <a:pPr algn="just"/>
            <a:r>
              <a:rPr lang="en-US" altLang="zh-CN" sz="2000" b="1" dirty="0" err="1" smtClean="0">
                <a:latin typeface="Times New Roman" panose="02020603050405020304" pitchFamily="18" charset="0"/>
                <a:cs typeface="Times New Roman" panose="02020603050405020304" pitchFamily="18" charset="0"/>
              </a:rPr>
              <a:t>Lagrangian</a:t>
            </a:r>
            <a:r>
              <a:rPr lang="en-US" altLang="zh-CN" sz="2000" b="1" dirty="0" smtClean="0">
                <a:latin typeface="Times New Roman" panose="02020603050405020304" pitchFamily="18" charset="0"/>
                <a:cs typeface="Times New Roman" panose="02020603050405020304" pitchFamily="18" charset="0"/>
              </a:rPr>
              <a:t> Relaxation for Upper Bound</a:t>
            </a:r>
            <a:endParaRPr lang="en-US" altLang="zh-CN" sz="20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3480" y="852407"/>
            <a:ext cx="3564610" cy="874750"/>
          </a:xfrm>
        </p:spPr>
        <p:txBody>
          <a:bodyPr/>
          <a:lstStyle/>
          <a:p>
            <a:pPr algn="l"/>
            <a:r>
              <a:rPr lang="en-US" sz="2400" b="1" dirty="0">
                <a:latin typeface="Arial" panose="020B0604020202020204"/>
                <a:cs typeface="Arial" panose="020B0604020202020204"/>
              </a:rPr>
              <a:t>1) Fast Simulation </a:t>
            </a:r>
            <a:endParaRPr lang="en-US" sz="2400" b="1" dirty="0">
              <a:latin typeface="Arial" panose="020B0604020202020204"/>
              <a:cs typeface="Arial" panose="020B0604020202020204"/>
            </a:endParaRPr>
          </a:p>
        </p:txBody>
      </p:sp>
      <p:sp>
        <p:nvSpPr>
          <p:cNvPr id="4" name="Content Placeholder 3"/>
          <p:cNvSpPr>
            <a:spLocks noGrp="1"/>
          </p:cNvSpPr>
          <p:nvPr>
            <p:ph sz="quarter" idx="1"/>
          </p:nvPr>
        </p:nvSpPr>
        <p:spPr>
          <a:xfrm>
            <a:off x="1923480" y="1603847"/>
            <a:ext cx="8229600" cy="4525963"/>
          </a:xfrm>
        </p:spPr>
        <p:txBody>
          <a:bodyPr/>
          <a:lstStyle/>
          <a:p>
            <a:pPr marL="274320" lvl="1">
              <a:spcBef>
                <a:spcPts val="600"/>
              </a:spcBef>
              <a:buClr>
                <a:schemeClr val="accent1"/>
              </a:buClr>
            </a:pPr>
            <a:r>
              <a:rPr lang="en-US" sz="2400" dirty="0">
                <a:latin typeface="Arial" panose="020B0604020202020204"/>
                <a:cs typeface="Arial" panose="020B0604020202020204"/>
              </a:rPr>
              <a:t>A rigorous and computationally efficient tool to evaluate numerous alternatives analyses</a:t>
            </a:r>
            <a:endParaRPr lang="en-US" sz="2400" dirty="0">
              <a:latin typeface="Arial" panose="020B0604020202020204"/>
              <a:cs typeface="Arial" panose="020B0604020202020204"/>
            </a:endParaRPr>
          </a:p>
          <a:p>
            <a:endParaRPr lang="en-US" dirty="0">
              <a:latin typeface="Arial" panose="020B0604020202020204"/>
              <a:cs typeface="Arial" panose="020B0604020202020204"/>
            </a:endParaRPr>
          </a:p>
        </p:txBody>
      </p:sp>
      <p:pic>
        <p:nvPicPr>
          <p:cNvPr id="5"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81200" y="2488770"/>
            <a:ext cx="5595560" cy="4114801"/>
          </a:xfrm>
          <a:prstGeom prst="rect">
            <a:avLst/>
          </a:prstGeom>
          <a:noFill/>
          <a:ln>
            <a:noFill/>
          </a:ln>
          <a:effectLst/>
        </p:spPr>
      </p:pic>
      <p:sp>
        <p:nvSpPr>
          <p:cNvPr id="6" name="TextBox 5"/>
          <p:cNvSpPr txBox="1"/>
          <p:nvPr/>
        </p:nvSpPr>
        <p:spPr>
          <a:xfrm>
            <a:off x="7546840" y="2108546"/>
            <a:ext cx="2727480" cy="2954655"/>
          </a:xfrm>
          <a:prstGeom prst="rect">
            <a:avLst/>
          </a:prstGeom>
          <a:noFill/>
        </p:spPr>
        <p:txBody>
          <a:bodyPr wrap="square" rtlCol="0">
            <a:spAutoFit/>
          </a:bodyPr>
          <a:lstStyle/>
          <a:p>
            <a:r>
              <a:rPr lang="en-US" b="1" dirty="0" smtClean="0">
                <a:latin typeface="Arial" panose="020B0604020202020204"/>
                <a:cs typeface="Arial" panose="020B0604020202020204"/>
              </a:rPr>
              <a:t>Network Statistics</a:t>
            </a:r>
            <a:endParaRPr lang="en-US" b="1" dirty="0" smtClean="0">
              <a:latin typeface="Arial" panose="020B0604020202020204"/>
              <a:cs typeface="Arial" panose="020B0604020202020204"/>
            </a:endParaRPr>
          </a:p>
          <a:p>
            <a:r>
              <a:rPr lang="en-US" sz="1200" b="1" i="1" dirty="0">
                <a:latin typeface="Arial" panose="020B0604020202020204"/>
                <a:cs typeface="Arial" panose="020B0604020202020204"/>
              </a:rPr>
              <a:t>Triangle Corridor Network (NC, USA)</a:t>
            </a:r>
            <a:endParaRPr lang="en-US" sz="1200" b="1" dirty="0">
              <a:latin typeface="Arial" panose="020B0604020202020204"/>
              <a:cs typeface="Arial" panose="020B0604020202020204"/>
            </a:endParaRPr>
          </a:p>
          <a:p>
            <a:endParaRPr lang="en-US" b="1" dirty="0" smtClean="0">
              <a:latin typeface="Arial" panose="020B0604020202020204"/>
              <a:cs typeface="Arial" panose="020B0604020202020204"/>
            </a:endParaRPr>
          </a:p>
          <a:p>
            <a:r>
              <a:rPr lang="en-US" dirty="0" smtClean="0">
                <a:latin typeface="Arial" panose="020B0604020202020204"/>
                <a:cs typeface="Arial" panose="020B0604020202020204"/>
              </a:rPr>
              <a:t>Zones = 2,389</a:t>
            </a:r>
            <a:endParaRPr lang="en-US" dirty="0" smtClean="0">
              <a:latin typeface="Arial" panose="020B0604020202020204"/>
              <a:cs typeface="Arial" panose="020B0604020202020204"/>
            </a:endParaRPr>
          </a:p>
          <a:p>
            <a:r>
              <a:rPr lang="en-US" dirty="0" smtClean="0">
                <a:latin typeface="Arial" panose="020B0604020202020204"/>
                <a:cs typeface="Arial" panose="020B0604020202020204"/>
              </a:rPr>
              <a:t>Nodes = 9,528</a:t>
            </a:r>
            <a:endParaRPr lang="en-US" dirty="0" smtClean="0">
              <a:latin typeface="Arial" panose="020B0604020202020204"/>
              <a:cs typeface="Arial" panose="020B0604020202020204"/>
            </a:endParaRPr>
          </a:p>
          <a:p>
            <a:r>
              <a:rPr lang="en-US" dirty="0" smtClean="0">
                <a:latin typeface="Arial" panose="020B0604020202020204"/>
                <a:cs typeface="Arial" panose="020B0604020202020204"/>
              </a:rPr>
              <a:t>Links = 20,258</a:t>
            </a:r>
            <a:endParaRPr lang="en-US" dirty="0" smtClean="0">
              <a:latin typeface="Arial" panose="020B0604020202020204"/>
              <a:cs typeface="Arial" panose="020B0604020202020204"/>
            </a:endParaRPr>
          </a:p>
          <a:p>
            <a:r>
              <a:rPr lang="en-US" dirty="0" smtClean="0">
                <a:latin typeface="Arial" panose="020B0604020202020204"/>
                <a:cs typeface="Arial" panose="020B0604020202020204"/>
              </a:rPr>
              <a:t>Signals = 1,914</a:t>
            </a:r>
            <a:endParaRPr lang="en-US" dirty="0" smtClean="0">
              <a:latin typeface="Arial" panose="020B0604020202020204"/>
              <a:cs typeface="Arial" panose="020B0604020202020204"/>
            </a:endParaRPr>
          </a:p>
          <a:p>
            <a:r>
              <a:rPr lang="en-US" dirty="0" smtClean="0">
                <a:latin typeface="Arial" panose="020B0604020202020204"/>
                <a:cs typeface="Arial" panose="020B0604020202020204"/>
              </a:rPr>
              <a:t>AM Trips = 1,064,703 </a:t>
            </a:r>
            <a:endParaRPr lang="en-US" dirty="0" smtClean="0">
              <a:latin typeface="Arial" panose="020B0604020202020204"/>
              <a:cs typeface="Arial" panose="020B0604020202020204"/>
            </a:endParaRPr>
          </a:p>
          <a:p>
            <a:r>
              <a:rPr lang="en-US" dirty="0" smtClean="0">
                <a:latin typeface="Arial" panose="020B0604020202020204"/>
                <a:cs typeface="Arial" panose="020B0604020202020204"/>
              </a:rPr>
              <a:t>Households = 490,000</a:t>
            </a:r>
            <a:endParaRPr lang="en-US" dirty="0" smtClean="0">
              <a:latin typeface="Arial" panose="020B0604020202020204"/>
              <a:cs typeface="Arial" panose="020B0604020202020204"/>
            </a:endParaRPr>
          </a:p>
          <a:p>
            <a:endParaRPr lang="en-US" b="1" dirty="0" smtClean="0">
              <a:solidFill>
                <a:srgbClr val="FF0000"/>
              </a:solidFill>
              <a:latin typeface="Arial" panose="020B0604020202020204"/>
              <a:cs typeface="Arial" panose="020B0604020202020204"/>
            </a:endParaRPr>
          </a:p>
        </p:txBody>
      </p:sp>
      <p:sp>
        <p:nvSpPr>
          <p:cNvPr id="7" name="Rectangle 6"/>
          <p:cNvSpPr/>
          <p:nvPr/>
        </p:nvSpPr>
        <p:spPr>
          <a:xfrm>
            <a:off x="7696200" y="4850970"/>
            <a:ext cx="2635232" cy="646331"/>
          </a:xfrm>
          <a:prstGeom prst="rect">
            <a:avLst/>
          </a:prstGeom>
        </p:spPr>
        <p:txBody>
          <a:bodyPr wrap="none">
            <a:spAutoFit/>
          </a:bodyPr>
          <a:lstStyle/>
          <a:p>
            <a:r>
              <a:rPr lang="en-US" dirty="0" smtClean="0">
                <a:latin typeface="Arial" panose="020B0604020202020204"/>
                <a:cs typeface="Arial" panose="020B0604020202020204"/>
              </a:rPr>
              <a:t>2 min. 45 sec. / iteration</a:t>
            </a:r>
            <a:endParaRPr lang="en-US" dirty="0" smtClean="0">
              <a:latin typeface="Arial" panose="020B0604020202020204"/>
              <a:cs typeface="Arial" panose="020B0604020202020204"/>
            </a:endParaRPr>
          </a:p>
          <a:p>
            <a:r>
              <a:rPr lang="en-US" dirty="0" smtClean="0">
                <a:latin typeface="Arial" panose="020B0604020202020204"/>
                <a:cs typeface="Arial" panose="020B0604020202020204"/>
              </a:rPr>
              <a:t>1hour for 20 iterations</a:t>
            </a:r>
            <a:endParaRPr lang="en-US" dirty="0">
              <a:latin typeface="Arial" panose="020B0604020202020204"/>
              <a:cs typeface="Arial" panose="020B0604020202020204"/>
            </a:endParaRPr>
          </a:p>
        </p:txBody>
      </p:sp>
      <p:sp>
        <p:nvSpPr>
          <p:cNvPr id="8" name="Rectangle 7"/>
          <p:cNvSpPr/>
          <p:nvPr/>
        </p:nvSpPr>
        <p:spPr>
          <a:xfrm>
            <a:off x="6826232" y="5765369"/>
            <a:ext cx="3505200" cy="923330"/>
          </a:xfrm>
          <a:prstGeom prst="rect">
            <a:avLst/>
          </a:prstGeom>
        </p:spPr>
        <p:txBody>
          <a:bodyPr wrap="square">
            <a:spAutoFit/>
          </a:bodyPr>
          <a:lstStyle/>
          <a:p>
            <a:r>
              <a:rPr lang="en-US" dirty="0" smtClean="0">
                <a:latin typeface="Arial" panose="020B0604020202020204"/>
                <a:cs typeface="Arial" panose="020B0604020202020204"/>
              </a:rPr>
              <a:t>Computer System Specification:</a:t>
            </a:r>
            <a:endParaRPr lang="en-US" dirty="0" smtClean="0">
              <a:latin typeface="Arial" panose="020B0604020202020204"/>
              <a:cs typeface="Arial" panose="020B0604020202020204"/>
            </a:endParaRPr>
          </a:p>
          <a:p>
            <a:pPr marL="297180" lvl="1"/>
            <a:r>
              <a:rPr lang="en-US" sz="1200" dirty="0">
                <a:latin typeface="Arial" panose="020B0604020202020204"/>
                <a:cs typeface="Arial" panose="020B0604020202020204"/>
              </a:rPr>
              <a:t>    CPU: Intel i7-2960XM @ 2.70 GHz *8</a:t>
            </a:r>
            <a:endParaRPr lang="en-US" sz="1200" dirty="0">
              <a:latin typeface="Arial" panose="020B0604020202020204"/>
              <a:cs typeface="Arial" panose="020B0604020202020204"/>
            </a:endParaRPr>
          </a:p>
          <a:p>
            <a:pPr marL="297180" lvl="1"/>
            <a:r>
              <a:rPr lang="en-US" sz="1200" dirty="0">
                <a:latin typeface="Arial" panose="020B0604020202020204"/>
                <a:cs typeface="Arial" panose="020B0604020202020204"/>
              </a:rPr>
              <a:t>    Memory: 16.0 GB</a:t>
            </a:r>
            <a:endParaRPr lang="en-US" sz="1200" dirty="0">
              <a:latin typeface="Arial" panose="020B0604020202020204"/>
              <a:cs typeface="Arial" panose="020B0604020202020204"/>
            </a:endParaRPr>
          </a:p>
          <a:p>
            <a:pPr marL="297180" lvl="1"/>
            <a:r>
              <a:rPr lang="en-US" sz="1200" dirty="0">
                <a:latin typeface="Arial" panose="020B0604020202020204"/>
                <a:cs typeface="Arial" panose="020B0604020202020204"/>
              </a:rPr>
              <a:t>    System Type: 64-bit Windows 7</a:t>
            </a:r>
            <a:endParaRPr lang="en-US" sz="1200" dirty="0">
              <a:latin typeface="Arial" panose="020B0604020202020204"/>
              <a:cs typeface="Arial" panose="020B0604020202020204"/>
            </a:endParaRPr>
          </a:p>
        </p:txBody>
      </p:sp>
      <p:sp>
        <p:nvSpPr>
          <p:cNvPr id="9"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524000" y="0"/>
            <a:ext cx="8229600" cy="114300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eaLnBrk="1" fontAlgn="auto" hangingPunct="1">
              <a:spcAft>
                <a:spcPts val="0"/>
              </a:spcAft>
              <a:defRPr/>
            </a:pPr>
            <a:r>
              <a:rPr lang="en-US" sz="3200" b="1" dirty="0">
                <a:latin typeface="Arial" panose="020B0604020202020204"/>
                <a:cs typeface="Arial" panose="020B0604020202020204"/>
              </a:rPr>
              <a:t>1.2 What </a:t>
            </a:r>
            <a:r>
              <a:rPr lang="en-US" sz="3200" b="1" dirty="0" err="1">
                <a:latin typeface="Arial" panose="020B0604020202020204"/>
                <a:cs typeface="Arial" panose="020B0604020202020204"/>
              </a:rPr>
              <a:t>NeXTA</a:t>
            </a:r>
            <a:r>
              <a:rPr lang="en-US" sz="3200" b="1" dirty="0">
                <a:latin typeface="Arial" panose="020B0604020202020204"/>
                <a:cs typeface="Arial" panose="020B0604020202020204"/>
              </a:rPr>
              <a:t>/</a:t>
            </a:r>
            <a:r>
              <a:rPr lang="en-US" sz="3200" b="1" dirty="0" err="1">
                <a:latin typeface="Arial" panose="020B0604020202020204"/>
                <a:cs typeface="Arial" panose="020B0604020202020204"/>
              </a:rPr>
              <a:t>DTALite</a:t>
            </a:r>
            <a:r>
              <a:rPr lang="en-US" sz="3200" b="1" dirty="0">
                <a:latin typeface="Arial" panose="020B0604020202020204"/>
                <a:cs typeface="Arial" panose="020B0604020202020204"/>
              </a:rPr>
              <a:t> Can Do</a:t>
            </a:r>
            <a:endParaRPr lang="en-US" sz="3200" b="1"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538290" y="1518239"/>
            <a:ext cx="5086444" cy="3950205"/>
          </a:xfrm>
          <a:prstGeom prst="rect">
            <a:avLst/>
          </a:prstGeom>
        </p:spPr>
      </p:pic>
      <p:sp>
        <p:nvSpPr>
          <p:cNvPr id="8" name="文本框 7"/>
          <p:cNvSpPr txBox="1"/>
          <p:nvPr/>
        </p:nvSpPr>
        <p:spPr>
          <a:xfrm>
            <a:off x="233581" y="1221320"/>
            <a:ext cx="5090894" cy="400110"/>
          </a:xfrm>
          <a:prstGeom prst="rect">
            <a:avLst/>
          </a:prstGeom>
          <a:noFill/>
        </p:spPr>
        <p:txBody>
          <a:bodyPr wrap="square" rtlCol="0">
            <a:spAutoFit/>
          </a:bodyPr>
          <a:lstStyle/>
          <a:p>
            <a:pPr algn="just"/>
            <a:r>
              <a:rPr lang="en-US" altLang="zh-CN" sz="2000" dirty="0" smtClean="0">
                <a:latin typeface="Times New Roman" panose="02020603050405020304" pitchFamily="18" charset="0"/>
                <a:cs typeface="Times New Roman" panose="02020603050405020304" pitchFamily="18" charset="0"/>
              </a:rPr>
              <a:t>Example</a:t>
            </a:r>
            <a:endParaRPr lang="en-US" altLang="zh-CN" sz="2000" dirty="0">
              <a:latin typeface="Times New Roman" panose="02020603050405020304" pitchFamily="18" charset="0"/>
              <a:cs typeface="Times New Roman" panose="02020603050405020304" pitchFamily="18" charset="0"/>
            </a:endParaRPr>
          </a:p>
        </p:txBody>
      </p:sp>
      <p:graphicFrame>
        <p:nvGraphicFramePr>
          <p:cNvPr id="11" name="表格 10"/>
          <p:cNvGraphicFramePr>
            <a:graphicFrameLocks noGrp="1"/>
          </p:cNvGraphicFramePr>
          <p:nvPr/>
        </p:nvGraphicFramePr>
        <p:xfrm>
          <a:off x="694267" y="2369429"/>
          <a:ext cx="5240866" cy="1844040"/>
        </p:xfrm>
        <a:graphic>
          <a:graphicData uri="http://schemas.openxmlformats.org/drawingml/2006/table">
            <a:tbl>
              <a:tblPr firstRow="1" bandRow="1">
                <a:tableStyleId>{5C22544A-7EE6-4342-B048-85BDC9FD1C3A}</a:tableStyleId>
              </a:tblPr>
              <a:tblGrid>
                <a:gridCol w="1820333"/>
                <a:gridCol w="1854200"/>
                <a:gridCol w="1566333"/>
              </a:tblGrid>
              <a:tr h="370840">
                <a:tc>
                  <a:txBody>
                    <a:bodyPr/>
                    <a:lstStyle/>
                    <a:p>
                      <a:r>
                        <a:rPr lang="en-US" altLang="zh-CN" dirty="0" smtClean="0"/>
                        <a:t>Node</a:t>
                      </a:r>
                      <a:endParaRPr lang="zh-CN" altLang="en-US" dirty="0"/>
                    </a:p>
                  </a:txBody>
                  <a:tcPr/>
                </a:tc>
                <a:tc>
                  <a:txBody>
                    <a:bodyPr/>
                    <a:lstStyle/>
                    <a:p>
                      <a:r>
                        <a:rPr lang="en-US" altLang="zh-CN" dirty="0" smtClean="0"/>
                        <a:t>Lower Bound</a:t>
                      </a:r>
                      <a:endParaRPr lang="zh-CN" altLang="en-US" dirty="0"/>
                    </a:p>
                  </a:txBody>
                  <a:tcPr/>
                </a:tc>
                <a:tc>
                  <a:txBody>
                    <a:bodyPr/>
                    <a:lstStyle/>
                    <a:p>
                      <a:r>
                        <a:rPr lang="en-US" altLang="zh-CN" dirty="0" smtClean="0"/>
                        <a:t>Upper Bound</a:t>
                      </a:r>
                      <a:endParaRPr lang="zh-CN" altLang="en-US" dirty="0"/>
                    </a:p>
                  </a:txBody>
                  <a:tcPr/>
                </a:tc>
              </a:tr>
              <a:tr h="370840">
                <a:tc>
                  <a:txBody>
                    <a:bodyPr/>
                    <a:lstStyle/>
                    <a:p>
                      <a:r>
                        <a:rPr lang="en-US" altLang="zh-CN" dirty="0" smtClean="0"/>
                        <a:t>0</a:t>
                      </a:r>
                      <a:endParaRPr lang="zh-CN" altLang="en-US" dirty="0"/>
                    </a:p>
                  </a:txBody>
                  <a:tcPr/>
                </a:tc>
                <a:tc>
                  <a:txBody>
                    <a:bodyPr/>
                    <a:lstStyle/>
                    <a:p>
                      <a:r>
                        <a:rPr lang="en-US" altLang="zh-CN" dirty="0" smtClean="0"/>
                        <a:t>2</a:t>
                      </a:r>
                      <a:endParaRPr lang="zh-CN" altLang="en-US" dirty="0"/>
                    </a:p>
                  </a:txBody>
                  <a:tcPr/>
                </a:tc>
                <a:tc>
                  <a:txBody>
                    <a:bodyPr/>
                    <a:lstStyle/>
                    <a:p>
                      <a:r>
                        <a:rPr lang="en-US" altLang="zh-CN" dirty="0" smtClean="0"/>
                        <a:t>21</a:t>
                      </a:r>
                      <a:endParaRPr lang="zh-CN" altLang="en-US" dirty="0"/>
                    </a:p>
                  </a:txBody>
                  <a:tcPr/>
                </a:tc>
              </a:tr>
              <a:tr h="370840">
                <a:tc>
                  <a:txBody>
                    <a:bodyPr/>
                    <a:lstStyle/>
                    <a:p>
                      <a:r>
                        <a:rPr lang="en-US" altLang="zh-CN" dirty="0" smtClean="0"/>
                        <a:t>1 (v1-p1)</a:t>
                      </a:r>
                      <a:endParaRPr lang="zh-CN" altLang="en-US" dirty="0"/>
                    </a:p>
                  </a:txBody>
                  <a:tcPr/>
                </a:tc>
                <a:tc>
                  <a:txBody>
                    <a:bodyPr/>
                    <a:lstStyle/>
                    <a:p>
                      <a:r>
                        <a:rPr lang="en-US" altLang="zh-CN" dirty="0" smtClean="0"/>
                        <a:t>10020 (cut)</a:t>
                      </a:r>
                      <a:endParaRPr lang="zh-CN" altLang="en-US" dirty="0"/>
                    </a:p>
                  </a:txBody>
                  <a:tcPr/>
                </a:tc>
                <a:tc>
                  <a:txBody>
                    <a:bodyPr/>
                    <a:lstStyle/>
                    <a:p>
                      <a:endParaRPr lang="zh-CN" altLang="en-US"/>
                    </a:p>
                  </a:txBody>
                  <a:tcPr/>
                </a:tc>
              </a:tr>
              <a:tr h="185420">
                <a:tc>
                  <a:txBody>
                    <a:bodyPr/>
                    <a:lstStyle/>
                    <a:p>
                      <a:r>
                        <a:rPr lang="en-US" altLang="zh-CN" dirty="0" smtClean="0"/>
                        <a:t>2 (v2-p1)</a:t>
                      </a:r>
                      <a:endParaRPr lang="zh-CN" altLang="en-US" dirty="0"/>
                    </a:p>
                  </a:txBody>
                  <a:tcPr/>
                </a:tc>
                <a:tc>
                  <a:txBody>
                    <a:bodyPr/>
                    <a:lstStyle/>
                    <a:p>
                      <a:r>
                        <a:rPr lang="en-US" altLang="zh-CN" dirty="0" smtClean="0"/>
                        <a:t>10020 (cut)</a:t>
                      </a:r>
                      <a:endParaRPr lang="zh-CN" altLang="en-US" dirty="0"/>
                    </a:p>
                  </a:txBody>
                  <a:tcPr/>
                </a:tc>
                <a:tc>
                  <a:txBody>
                    <a:bodyPr/>
                    <a:lstStyle/>
                    <a:p>
                      <a:endParaRPr lang="zh-CN" altLang="en-US" dirty="0"/>
                    </a:p>
                  </a:txBody>
                  <a:tcPr/>
                </a:tc>
              </a:tr>
              <a:tr h="185420">
                <a:tc>
                  <a:txBody>
                    <a:bodyPr/>
                    <a:lstStyle/>
                    <a:p>
                      <a:r>
                        <a:rPr lang="en-US" altLang="zh-CN" dirty="0" smtClean="0"/>
                        <a:t>3 (p1 exclusive)</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10020 (cut)</a:t>
                      </a:r>
                      <a:endParaRPr lang="zh-CN" altLang="en-US" dirty="0" smtClean="0"/>
                    </a:p>
                  </a:txBody>
                  <a:tcPr/>
                </a:tc>
                <a:tc>
                  <a:txBody>
                    <a:bodyPr/>
                    <a:lstStyle/>
                    <a:p>
                      <a:endParaRPr lang="zh-CN" altLang="en-US" dirty="0"/>
                    </a:p>
                  </a:txBody>
                  <a:tcPr/>
                </a:tc>
              </a:tr>
            </a:tbl>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4"/>
          <p:cNvSpPr>
            <a:spLocks noChangeArrowheads="1"/>
          </p:cNvSpPr>
          <p:nvPr/>
        </p:nvSpPr>
        <p:spPr bwMode="auto">
          <a:xfrm>
            <a:off x="4948239" y="2652713"/>
            <a:ext cx="2295525" cy="3155950"/>
          </a:xfrm>
          <a:prstGeom prst="roundRect">
            <a:avLst>
              <a:gd name="adj" fmla="val 4690"/>
            </a:avLst>
          </a:prstGeom>
          <a:noFill/>
          <a:ln w="57150">
            <a:solidFill>
              <a:schemeClr val="accent2"/>
            </a:solidFill>
            <a:round/>
          </a:ln>
        </p:spPr>
        <p:txBody>
          <a:bodyPr wrap="none" anchor="ctr"/>
          <a:lstStyle/>
          <a:p>
            <a:endParaRPr lang="zh-CN" altLang="en-US"/>
          </a:p>
        </p:txBody>
      </p:sp>
      <p:sp>
        <p:nvSpPr>
          <p:cNvPr id="9" name="AutoShape 5"/>
          <p:cNvSpPr>
            <a:spLocks noChangeArrowheads="1"/>
          </p:cNvSpPr>
          <p:nvPr/>
        </p:nvSpPr>
        <p:spPr bwMode="gray">
          <a:xfrm>
            <a:off x="5181601" y="2514600"/>
            <a:ext cx="1863725" cy="287338"/>
          </a:xfrm>
          <a:prstGeom prst="roundRect">
            <a:avLst>
              <a:gd name="adj" fmla="val 50000"/>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round/>
          </a:ln>
          <a:effectLst/>
        </p:spPr>
        <p:txBody>
          <a:bodyPr wrap="none" anchor="ctr"/>
          <a:lstStyle/>
          <a:p>
            <a:pPr>
              <a:defRPr/>
            </a:pPr>
            <a:endParaRPr lang="zh-CN" altLang="en-US"/>
          </a:p>
        </p:txBody>
      </p:sp>
      <p:sp>
        <p:nvSpPr>
          <p:cNvPr id="10" name="AutoShape 6"/>
          <p:cNvSpPr>
            <a:spLocks noChangeArrowheads="1"/>
          </p:cNvSpPr>
          <p:nvPr/>
        </p:nvSpPr>
        <p:spPr bwMode="auto">
          <a:xfrm flipH="1">
            <a:off x="6858001" y="2590801"/>
            <a:ext cx="73025" cy="144463"/>
          </a:xfrm>
          <a:prstGeom prst="octagon">
            <a:avLst>
              <a:gd name="adj" fmla="val 29287"/>
            </a:avLst>
          </a:prstGeom>
          <a:solidFill>
            <a:schemeClr val="bg1"/>
          </a:solidFill>
          <a:ln w="9525">
            <a:noFill/>
            <a:miter lim="800000"/>
          </a:ln>
        </p:spPr>
        <p:txBody>
          <a:bodyPr wrap="none" anchor="ctr"/>
          <a:lstStyle/>
          <a:p>
            <a:endParaRPr lang="zh-CN" altLang="en-US"/>
          </a:p>
        </p:txBody>
      </p:sp>
      <p:sp>
        <p:nvSpPr>
          <p:cNvPr id="11" name="AutoShape 7"/>
          <p:cNvSpPr>
            <a:spLocks noChangeArrowheads="1"/>
          </p:cNvSpPr>
          <p:nvPr/>
        </p:nvSpPr>
        <p:spPr bwMode="auto">
          <a:xfrm flipH="1">
            <a:off x="5267325" y="2581276"/>
            <a:ext cx="71438" cy="144463"/>
          </a:xfrm>
          <a:prstGeom prst="octagon">
            <a:avLst>
              <a:gd name="adj" fmla="val 29287"/>
            </a:avLst>
          </a:prstGeom>
          <a:solidFill>
            <a:schemeClr val="bg1"/>
          </a:solidFill>
          <a:ln w="9525">
            <a:noFill/>
            <a:miter lim="800000"/>
          </a:ln>
        </p:spPr>
        <p:txBody>
          <a:bodyPr wrap="none" anchor="ctr"/>
          <a:lstStyle/>
          <a:p>
            <a:endParaRPr lang="zh-CN" altLang="en-US"/>
          </a:p>
        </p:txBody>
      </p:sp>
      <p:sp>
        <p:nvSpPr>
          <p:cNvPr id="12" name="AutoShape 8"/>
          <p:cNvSpPr>
            <a:spLocks noChangeArrowheads="1"/>
          </p:cNvSpPr>
          <p:nvPr/>
        </p:nvSpPr>
        <p:spPr bwMode="auto">
          <a:xfrm>
            <a:off x="7458076" y="2151063"/>
            <a:ext cx="2295525" cy="3155950"/>
          </a:xfrm>
          <a:prstGeom prst="roundRect">
            <a:avLst>
              <a:gd name="adj" fmla="val 4690"/>
            </a:avLst>
          </a:prstGeom>
          <a:noFill/>
          <a:ln w="57150">
            <a:solidFill>
              <a:schemeClr val="hlink"/>
            </a:solidFill>
            <a:round/>
          </a:ln>
        </p:spPr>
        <p:txBody>
          <a:bodyPr wrap="none" anchor="ctr"/>
          <a:lstStyle/>
          <a:p>
            <a:endParaRPr lang="zh-CN" altLang="en-US"/>
          </a:p>
        </p:txBody>
      </p:sp>
      <p:sp>
        <p:nvSpPr>
          <p:cNvPr id="13" name="AutoShape 9"/>
          <p:cNvSpPr>
            <a:spLocks noChangeArrowheads="1"/>
          </p:cNvSpPr>
          <p:nvPr/>
        </p:nvSpPr>
        <p:spPr bwMode="gray">
          <a:xfrm>
            <a:off x="7673976" y="2008189"/>
            <a:ext cx="1863725" cy="287337"/>
          </a:xfrm>
          <a:prstGeom prst="roundRect">
            <a:avLst>
              <a:gd name="adj" fmla="val 50000"/>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w="9525">
            <a:noFill/>
            <a:round/>
          </a:ln>
          <a:effectLst/>
        </p:spPr>
        <p:txBody>
          <a:bodyPr wrap="none" anchor="ctr"/>
          <a:lstStyle/>
          <a:p>
            <a:pPr>
              <a:defRPr/>
            </a:pPr>
            <a:endParaRPr lang="zh-CN" altLang="en-US"/>
          </a:p>
        </p:txBody>
      </p:sp>
      <p:sp>
        <p:nvSpPr>
          <p:cNvPr id="14" name="AutoShape 10"/>
          <p:cNvSpPr>
            <a:spLocks noChangeArrowheads="1"/>
          </p:cNvSpPr>
          <p:nvPr/>
        </p:nvSpPr>
        <p:spPr bwMode="auto">
          <a:xfrm flipH="1">
            <a:off x="9359900" y="2079626"/>
            <a:ext cx="71438" cy="142875"/>
          </a:xfrm>
          <a:prstGeom prst="octagon">
            <a:avLst>
              <a:gd name="adj" fmla="val 29287"/>
            </a:avLst>
          </a:prstGeom>
          <a:solidFill>
            <a:schemeClr val="bg1"/>
          </a:solidFill>
          <a:ln w="9525">
            <a:noFill/>
            <a:miter lim="800000"/>
          </a:ln>
        </p:spPr>
        <p:txBody>
          <a:bodyPr wrap="none" anchor="ctr"/>
          <a:lstStyle/>
          <a:p>
            <a:endParaRPr lang="zh-CN" altLang="en-US"/>
          </a:p>
        </p:txBody>
      </p:sp>
      <p:sp>
        <p:nvSpPr>
          <p:cNvPr id="15" name="AutoShape 11"/>
          <p:cNvSpPr>
            <a:spLocks noChangeArrowheads="1"/>
          </p:cNvSpPr>
          <p:nvPr/>
        </p:nvSpPr>
        <p:spPr bwMode="auto">
          <a:xfrm flipH="1">
            <a:off x="7777164" y="2079626"/>
            <a:ext cx="71437" cy="142875"/>
          </a:xfrm>
          <a:prstGeom prst="octagon">
            <a:avLst>
              <a:gd name="adj" fmla="val 29287"/>
            </a:avLst>
          </a:prstGeom>
          <a:solidFill>
            <a:schemeClr val="bg1"/>
          </a:solidFill>
          <a:ln w="9525">
            <a:noFill/>
            <a:miter lim="800000"/>
          </a:ln>
        </p:spPr>
        <p:txBody>
          <a:bodyPr wrap="none" anchor="ctr"/>
          <a:lstStyle/>
          <a:p>
            <a:endParaRPr lang="zh-CN" altLang="en-US"/>
          </a:p>
        </p:txBody>
      </p:sp>
      <p:sp>
        <p:nvSpPr>
          <p:cNvPr id="17" name="Text Box 13"/>
          <p:cNvSpPr txBox="1">
            <a:spLocks noChangeArrowheads="1"/>
          </p:cNvSpPr>
          <p:nvPr/>
        </p:nvSpPr>
        <p:spPr bwMode="gray">
          <a:xfrm>
            <a:off x="5229453" y="2486026"/>
            <a:ext cx="1726755" cy="307777"/>
          </a:xfrm>
          <a:prstGeom prst="rect">
            <a:avLst/>
          </a:prstGeom>
          <a:noFill/>
          <a:ln w="9525" algn="ctr">
            <a:noFill/>
            <a:miter lim="800000"/>
          </a:ln>
        </p:spPr>
        <p:txBody>
          <a:bodyPr wrap="none">
            <a:spAutoFit/>
          </a:bodyPr>
          <a:lstStyle/>
          <a:p>
            <a:pPr algn="ctr" eaLnBrk="0" hangingPunct="0"/>
            <a:r>
              <a:rPr lang="en-US" altLang="zh-CN" sz="1400" dirty="0">
                <a:solidFill>
                  <a:schemeClr val="bg1"/>
                </a:solidFill>
              </a:rPr>
              <a:t>Google Earth/Maps</a:t>
            </a:r>
            <a:endParaRPr lang="en-US" altLang="zh-CN" sz="1400" dirty="0">
              <a:solidFill>
                <a:schemeClr val="bg1"/>
              </a:solidFill>
            </a:endParaRPr>
          </a:p>
        </p:txBody>
      </p:sp>
      <p:sp>
        <p:nvSpPr>
          <p:cNvPr id="18" name="Text Box 14"/>
          <p:cNvSpPr txBox="1">
            <a:spLocks noChangeArrowheads="1"/>
          </p:cNvSpPr>
          <p:nvPr/>
        </p:nvSpPr>
        <p:spPr bwMode="gray">
          <a:xfrm>
            <a:off x="7764931" y="1990726"/>
            <a:ext cx="1685013" cy="307777"/>
          </a:xfrm>
          <a:prstGeom prst="rect">
            <a:avLst/>
          </a:prstGeom>
          <a:noFill/>
          <a:ln w="9525" algn="ctr">
            <a:noFill/>
            <a:miter lim="800000"/>
          </a:ln>
        </p:spPr>
        <p:txBody>
          <a:bodyPr wrap="none">
            <a:spAutoFit/>
          </a:bodyPr>
          <a:lstStyle/>
          <a:p>
            <a:pPr algn="ctr" eaLnBrk="0" hangingPunct="0"/>
            <a:r>
              <a:rPr lang="en-US" altLang="zh-CN" sz="1400" dirty="0">
                <a:solidFill>
                  <a:srgbClr val="FFFFFF"/>
                </a:solidFill>
              </a:rPr>
              <a:t>Other Visualization</a:t>
            </a:r>
            <a:endParaRPr lang="en-US" altLang="zh-CN" sz="1400" dirty="0">
              <a:solidFill>
                <a:srgbClr val="FFFFFF"/>
              </a:solidFill>
            </a:endParaRPr>
          </a:p>
        </p:txBody>
      </p:sp>
      <p:grpSp>
        <p:nvGrpSpPr>
          <p:cNvPr id="19" name="Group 15"/>
          <p:cNvGrpSpPr/>
          <p:nvPr/>
        </p:nvGrpSpPr>
        <p:grpSpPr bwMode="auto">
          <a:xfrm>
            <a:off x="2438401" y="2914651"/>
            <a:ext cx="2295525" cy="3324225"/>
            <a:chOff x="576" y="1836"/>
            <a:chExt cx="1446" cy="2094"/>
          </a:xfrm>
        </p:grpSpPr>
        <p:sp>
          <p:nvSpPr>
            <p:cNvPr id="20" name="AutoShape 16"/>
            <p:cNvSpPr>
              <a:spLocks noChangeArrowheads="1"/>
            </p:cNvSpPr>
            <p:nvPr/>
          </p:nvSpPr>
          <p:spPr bwMode="auto">
            <a:xfrm>
              <a:off x="576" y="1942"/>
              <a:ext cx="1446" cy="1988"/>
            </a:xfrm>
            <a:prstGeom prst="roundRect">
              <a:avLst>
                <a:gd name="adj" fmla="val 4690"/>
              </a:avLst>
            </a:prstGeom>
            <a:noFill/>
            <a:ln w="57150">
              <a:solidFill>
                <a:schemeClr val="folHlink"/>
              </a:solidFill>
              <a:round/>
            </a:ln>
          </p:spPr>
          <p:txBody>
            <a:bodyPr wrap="none" anchor="ctr"/>
            <a:lstStyle/>
            <a:p>
              <a:endParaRPr lang="zh-CN" altLang="en-US"/>
            </a:p>
          </p:txBody>
        </p:sp>
        <p:sp>
          <p:nvSpPr>
            <p:cNvPr id="21" name="AutoShape 17"/>
            <p:cNvSpPr>
              <a:spLocks noChangeArrowheads="1"/>
            </p:cNvSpPr>
            <p:nvPr/>
          </p:nvSpPr>
          <p:spPr bwMode="gray">
            <a:xfrm>
              <a:off x="712" y="1852"/>
              <a:ext cx="1174" cy="181"/>
            </a:xfrm>
            <a:prstGeom prst="roundRect">
              <a:avLst>
                <a:gd name="adj" fmla="val 50000"/>
              </a:avLst>
            </a:prstGeom>
            <a:gradFill rotWithShape="1">
              <a:gsLst>
                <a:gs pos="0">
                  <a:schemeClr val="folHlink">
                    <a:gamma/>
                    <a:shade val="38824"/>
                    <a:invGamma/>
                  </a:schemeClr>
                </a:gs>
                <a:gs pos="50000">
                  <a:schemeClr val="folHlink"/>
                </a:gs>
                <a:gs pos="100000">
                  <a:schemeClr val="folHlink">
                    <a:gamma/>
                    <a:shade val="38824"/>
                    <a:invGamma/>
                  </a:schemeClr>
                </a:gs>
              </a:gsLst>
              <a:lin ang="5400000" scaled="1"/>
            </a:gradFill>
            <a:ln w="9525">
              <a:noFill/>
              <a:round/>
            </a:ln>
            <a:effectLst/>
          </p:spPr>
          <p:txBody>
            <a:bodyPr wrap="none" anchor="ctr"/>
            <a:lstStyle/>
            <a:p>
              <a:pPr>
                <a:defRPr/>
              </a:pPr>
              <a:endParaRPr lang="zh-CN" altLang="en-US"/>
            </a:p>
          </p:txBody>
        </p:sp>
        <p:sp>
          <p:nvSpPr>
            <p:cNvPr id="22" name="AutoShape 18"/>
            <p:cNvSpPr>
              <a:spLocks noChangeArrowheads="1"/>
            </p:cNvSpPr>
            <p:nvPr/>
          </p:nvSpPr>
          <p:spPr bwMode="auto">
            <a:xfrm flipH="1">
              <a:off x="1773" y="1897"/>
              <a:ext cx="45" cy="91"/>
            </a:xfrm>
            <a:prstGeom prst="octagon">
              <a:avLst>
                <a:gd name="adj" fmla="val 29287"/>
              </a:avLst>
            </a:prstGeom>
            <a:solidFill>
              <a:schemeClr val="bg1"/>
            </a:solidFill>
            <a:ln w="9525">
              <a:noFill/>
              <a:miter lim="800000"/>
            </a:ln>
          </p:spPr>
          <p:txBody>
            <a:bodyPr wrap="none" anchor="ctr"/>
            <a:lstStyle/>
            <a:p>
              <a:endParaRPr lang="zh-CN" altLang="en-US"/>
            </a:p>
          </p:txBody>
        </p:sp>
        <p:sp>
          <p:nvSpPr>
            <p:cNvPr id="23" name="AutoShape 19"/>
            <p:cNvSpPr>
              <a:spLocks noChangeArrowheads="1"/>
            </p:cNvSpPr>
            <p:nvPr/>
          </p:nvSpPr>
          <p:spPr bwMode="auto">
            <a:xfrm flipH="1">
              <a:off x="776" y="1897"/>
              <a:ext cx="46" cy="91"/>
            </a:xfrm>
            <a:prstGeom prst="octagon">
              <a:avLst>
                <a:gd name="adj" fmla="val 29287"/>
              </a:avLst>
            </a:prstGeom>
            <a:solidFill>
              <a:schemeClr val="bg1"/>
            </a:solidFill>
            <a:ln w="9525">
              <a:noFill/>
              <a:miter lim="800000"/>
            </a:ln>
          </p:spPr>
          <p:txBody>
            <a:bodyPr wrap="none" anchor="ctr"/>
            <a:lstStyle/>
            <a:p>
              <a:endParaRPr lang="zh-CN" altLang="en-US"/>
            </a:p>
          </p:txBody>
        </p:sp>
        <p:sp>
          <p:nvSpPr>
            <p:cNvPr id="24" name="Text Box 20"/>
            <p:cNvSpPr txBox="1">
              <a:spLocks noChangeArrowheads="1"/>
            </p:cNvSpPr>
            <p:nvPr/>
          </p:nvSpPr>
          <p:spPr bwMode="gray">
            <a:xfrm>
              <a:off x="1058" y="1836"/>
              <a:ext cx="472" cy="194"/>
            </a:xfrm>
            <a:prstGeom prst="rect">
              <a:avLst/>
            </a:prstGeom>
            <a:noFill/>
            <a:ln w="9525" algn="ctr">
              <a:noFill/>
              <a:miter lim="800000"/>
            </a:ln>
          </p:spPr>
          <p:txBody>
            <a:bodyPr wrap="none">
              <a:spAutoFit/>
            </a:bodyPr>
            <a:lstStyle/>
            <a:p>
              <a:pPr algn="ctr" eaLnBrk="0" hangingPunct="0"/>
              <a:r>
                <a:rPr lang="en-US" altLang="zh-CN" sz="1400" dirty="0" err="1">
                  <a:solidFill>
                    <a:schemeClr val="bg1"/>
                  </a:solidFill>
                </a:rPr>
                <a:t>NeXTA</a:t>
              </a:r>
              <a:endParaRPr lang="en-US" altLang="zh-CN" sz="1400" dirty="0">
                <a:solidFill>
                  <a:schemeClr val="bg1"/>
                </a:solidFill>
              </a:endParaRPr>
            </a:p>
          </p:txBody>
        </p:sp>
        <p:sp>
          <p:nvSpPr>
            <p:cNvPr id="25" name="Text Box 21"/>
            <p:cNvSpPr txBox="1">
              <a:spLocks noChangeArrowheads="1"/>
            </p:cNvSpPr>
            <p:nvPr/>
          </p:nvSpPr>
          <p:spPr bwMode="auto">
            <a:xfrm>
              <a:off x="624" y="2106"/>
              <a:ext cx="1344" cy="465"/>
            </a:xfrm>
            <a:prstGeom prst="rect">
              <a:avLst/>
            </a:prstGeom>
            <a:noFill/>
            <a:ln w="9525" algn="ctr">
              <a:noFill/>
              <a:miter lim="800000"/>
            </a:ln>
          </p:spPr>
          <p:txBody>
            <a:bodyPr>
              <a:spAutoFit/>
            </a:bodyPr>
            <a:lstStyle/>
            <a:p>
              <a:pPr eaLnBrk="0" hangingPunct="0"/>
              <a:r>
                <a:rPr lang="en-US" altLang="zh-CN" sz="1400" dirty="0">
                  <a:solidFill>
                    <a:srgbClr val="000000"/>
                  </a:solidFill>
                </a:rPr>
                <a:t>Large-scale  Dynamic Traffic  Assignment &amp; Simulator</a:t>
              </a:r>
              <a:endParaRPr lang="en-US" altLang="zh-CN" sz="1400" dirty="0">
                <a:solidFill>
                  <a:srgbClr val="000000"/>
                </a:solidFill>
              </a:endParaRPr>
            </a:p>
          </p:txBody>
        </p:sp>
      </p:grpSp>
      <p:sp>
        <p:nvSpPr>
          <p:cNvPr id="27" name="Text Box 23"/>
          <p:cNvSpPr txBox="1">
            <a:spLocks noChangeArrowheads="1"/>
          </p:cNvSpPr>
          <p:nvPr/>
        </p:nvSpPr>
        <p:spPr bwMode="auto">
          <a:xfrm>
            <a:off x="7543800" y="2275699"/>
            <a:ext cx="2133600" cy="1938992"/>
          </a:xfrm>
          <a:prstGeom prst="rect">
            <a:avLst/>
          </a:prstGeom>
          <a:noFill/>
          <a:ln w="9525" algn="ctr">
            <a:noFill/>
            <a:miter lim="800000"/>
          </a:ln>
        </p:spPr>
        <p:txBody>
          <a:bodyPr>
            <a:spAutoFit/>
          </a:bodyPr>
          <a:lstStyle/>
          <a:p>
            <a:pPr eaLnBrk="0" hangingPunct="0"/>
            <a:r>
              <a:rPr lang="en-US" altLang="zh-CN" sz="1200" dirty="0">
                <a:solidFill>
                  <a:srgbClr val="000000"/>
                </a:solidFill>
              </a:rPr>
              <a:t>Corridor-level VOC contour</a:t>
            </a:r>
            <a:endParaRPr lang="en-US" altLang="zh-CN" sz="1200" dirty="0">
              <a:solidFill>
                <a:srgbClr val="000000"/>
              </a:solidFill>
            </a:endParaRPr>
          </a:p>
          <a:p>
            <a:pPr eaLnBrk="0" hangingPunct="0"/>
            <a:endParaRPr lang="en-US" altLang="zh-CN" sz="1200" dirty="0">
              <a:solidFill>
                <a:srgbClr val="000000"/>
              </a:solidFill>
            </a:endParaRPr>
          </a:p>
          <a:p>
            <a:pPr eaLnBrk="0" hangingPunct="0"/>
            <a:endParaRPr lang="en-US" altLang="zh-CN" sz="1200" dirty="0">
              <a:solidFill>
                <a:srgbClr val="000000"/>
              </a:solidFill>
            </a:endParaRPr>
          </a:p>
          <a:p>
            <a:pPr eaLnBrk="0" hangingPunct="0"/>
            <a:endParaRPr lang="en-US" altLang="zh-CN" sz="1200" dirty="0">
              <a:solidFill>
                <a:srgbClr val="000000"/>
              </a:solidFill>
            </a:endParaRPr>
          </a:p>
          <a:p>
            <a:pPr eaLnBrk="0" hangingPunct="0"/>
            <a:endParaRPr lang="en-US" altLang="zh-CN" sz="1200" dirty="0">
              <a:solidFill>
                <a:srgbClr val="000000"/>
              </a:solidFill>
            </a:endParaRPr>
          </a:p>
          <a:p>
            <a:pPr eaLnBrk="0" hangingPunct="0"/>
            <a:endParaRPr lang="en-US" altLang="zh-CN" sz="1200" dirty="0">
              <a:solidFill>
                <a:srgbClr val="000000"/>
              </a:solidFill>
            </a:endParaRPr>
          </a:p>
          <a:p>
            <a:pPr eaLnBrk="0" hangingPunct="0"/>
            <a:endParaRPr lang="en-US" altLang="zh-CN" sz="1200" dirty="0">
              <a:solidFill>
                <a:srgbClr val="000000"/>
              </a:solidFill>
            </a:endParaRPr>
          </a:p>
          <a:p>
            <a:pPr eaLnBrk="0" hangingPunct="0"/>
            <a:endParaRPr lang="en-US" altLang="zh-CN" sz="1200" dirty="0">
              <a:solidFill>
                <a:srgbClr val="000000"/>
              </a:solidFill>
            </a:endParaRPr>
          </a:p>
          <a:p>
            <a:pPr lvl="0" algn="ctr">
              <a:spcBef>
                <a:spcPct val="0"/>
              </a:spcBef>
              <a:defRPr/>
            </a:pPr>
            <a:r>
              <a:rPr lang="en-US" sz="1200" dirty="0"/>
              <a:t>Simulation vs. Observation Comparison</a:t>
            </a:r>
            <a:endParaRPr lang="en-US" sz="1200" dirty="0"/>
          </a:p>
        </p:txBody>
      </p:sp>
      <p:pic>
        <p:nvPicPr>
          <p:cNvPr id="28" name="Picture 2"/>
          <p:cNvPicPr>
            <a:picLocks noChangeAspect="1" noChangeArrowheads="1"/>
          </p:cNvPicPr>
          <p:nvPr/>
        </p:nvPicPr>
        <p:blipFill>
          <a:blip r:embed="rId1" cstate="print"/>
          <a:srcRect/>
          <a:stretch>
            <a:fillRect/>
          </a:stretch>
        </p:blipFill>
        <p:spPr bwMode="auto">
          <a:xfrm>
            <a:off x="2590801" y="4191000"/>
            <a:ext cx="1897811" cy="1828800"/>
          </a:xfrm>
          <a:prstGeom prst="rect">
            <a:avLst/>
          </a:prstGeom>
          <a:noFill/>
          <a:ln w="9525">
            <a:noFill/>
            <a:miter lim="800000"/>
            <a:headEnd/>
            <a:tailEnd/>
          </a:ln>
        </p:spPr>
      </p:pic>
      <p:pic>
        <p:nvPicPr>
          <p:cNvPr id="30" name="Picture 4"/>
          <p:cNvPicPr>
            <a:picLocks noChangeAspect="1" noChangeArrowheads="1"/>
          </p:cNvPicPr>
          <p:nvPr/>
        </p:nvPicPr>
        <p:blipFill>
          <a:blip r:embed="rId2" cstate="print"/>
          <a:srcRect/>
          <a:stretch>
            <a:fillRect/>
          </a:stretch>
        </p:blipFill>
        <p:spPr bwMode="auto">
          <a:xfrm>
            <a:off x="5105401" y="4648201"/>
            <a:ext cx="1819275" cy="847725"/>
          </a:xfrm>
          <a:prstGeom prst="rect">
            <a:avLst/>
          </a:prstGeom>
          <a:noFill/>
          <a:ln w="9525">
            <a:noFill/>
            <a:miter lim="800000"/>
            <a:headEnd/>
            <a:tailEnd/>
          </a:ln>
        </p:spPr>
      </p:pic>
      <p:pic>
        <p:nvPicPr>
          <p:cNvPr id="15361" name="Picture 1"/>
          <p:cNvPicPr>
            <a:picLocks noChangeAspect="1" noChangeArrowheads="1"/>
          </p:cNvPicPr>
          <p:nvPr/>
        </p:nvPicPr>
        <p:blipFill>
          <a:blip r:embed="rId3" cstate="print"/>
          <a:srcRect/>
          <a:stretch>
            <a:fillRect/>
          </a:stretch>
        </p:blipFill>
        <p:spPr bwMode="auto">
          <a:xfrm>
            <a:off x="5029200" y="3048001"/>
            <a:ext cx="2122368" cy="995329"/>
          </a:xfrm>
          <a:prstGeom prst="rect">
            <a:avLst/>
          </a:prstGeom>
          <a:noFill/>
          <a:ln w="9525">
            <a:noFill/>
            <a:miter lim="800000"/>
            <a:headEnd/>
            <a:tailEnd/>
          </a:ln>
        </p:spPr>
      </p:pic>
      <p:pic>
        <p:nvPicPr>
          <p:cNvPr id="15363" name="Picture 3"/>
          <p:cNvPicPr>
            <a:picLocks noChangeAspect="1" noChangeArrowheads="1"/>
          </p:cNvPicPr>
          <p:nvPr/>
        </p:nvPicPr>
        <p:blipFill>
          <a:blip r:embed="rId4" cstate="print"/>
          <a:srcRect/>
          <a:stretch>
            <a:fillRect/>
          </a:stretch>
        </p:blipFill>
        <p:spPr bwMode="auto">
          <a:xfrm>
            <a:off x="7848601" y="2627737"/>
            <a:ext cx="1538983" cy="1109663"/>
          </a:xfrm>
          <a:prstGeom prst="rect">
            <a:avLst/>
          </a:prstGeom>
          <a:noFill/>
          <a:ln w="9525">
            <a:noFill/>
            <a:miter lim="800000"/>
            <a:headEnd/>
            <a:tailEnd/>
          </a:ln>
        </p:spPr>
      </p:pic>
      <p:pic>
        <p:nvPicPr>
          <p:cNvPr id="36" name="Picture 1"/>
          <p:cNvPicPr>
            <a:picLocks noChangeAspect="1" noChangeArrowheads="1"/>
          </p:cNvPicPr>
          <p:nvPr/>
        </p:nvPicPr>
        <p:blipFill>
          <a:blip r:embed="rId5" cstate="print"/>
          <a:srcRect b="6250"/>
          <a:stretch>
            <a:fillRect/>
          </a:stretch>
        </p:blipFill>
        <p:spPr bwMode="auto">
          <a:xfrm>
            <a:off x="7620001" y="4114801"/>
            <a:ext cx="2048933" cy="1152525"/>
          </a:xfrm>
          <a:prstGeom prst="rect">
            <a:avLst/>
          </a:prstGeom>
          <a:noFill/>
          <a:ln w="9525">
            <a:noFill/>
            <a:miter lim="800000"/>
            <a:headEnd/>
            <a:tailEnd/>
          </a:ln>
        </p:spPr>
      </p:pic>
      <p:sp>
        <p:nvSpPr>
          <p:cNvPr id="29"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31" name="Title 1"/>
          <p:cNvSpPr txBox="1"/>
          <p:nvPr/>
        </p:nvSpPr>
        <p:spPr bwMode="auto">
          <a:xfrm>
            <a:off x="1923480" y="852407"/>
            <a:ext cx="3564610" cy="87475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2400" b="1" dirty="0">
                <a:latin typeface="Arial" panose="020B0604020202020204"/>
                <a:cs typeface="Arial" panose="020B0604020202020204"/>
              </a:rPr>
              <a:t>2</a:t>
            </a:r>
            <a:r>
              <a:rPr lang="en-US" sz="2400" b="1" dirty="0">
                <a:latin typeface="Arial" panose="020B0604020202020204"/>
                <a:cs typeface="Arial" panose="020B0604020202020204"/>
              </a:rPr>
              <a:t>) </a:t>
            </a:r>
            <a:r>
              <a:rPr lang="en-US" sz="2400" b="1" dirty="0">
                <a:latin typeface="Arial" panose="020B0604020202020204"/>
                <a:cs typeface="Arial" panose="020B0604020202020204"/>
              </a:rPr>
              <a:t>Rich Output</a:t>
            </a:r>
            <a:endParaRPr lang="en-US" sz="2400" b="1" dirty="0">
              <a:latin typeface="Arial" panose="020B0604020202020204"/>
              <a:cs typeface="Arial" panose="020B0604020202020204"/>
            </a:endParaRPr>
          </a:p>
        </p:txBody>
      </p:sp>
      <p:sp>
        <p:nvSpPr>
          <p:cNvPr id="32" name="Title 1"/>
          <p:cNvSpPr txBox="1"/>
          <p:nvPr/>
        </p:nvSpPr>
        <p:spPr bwMode="auto">
          <a:xfrm>
            <a:off x="1524000" y="0"/>
            <a:ext cx="8229600" cy="114300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eaLnBrk="1" fontAlgn="auto" hangingPunct="1">
              <a:spcAft>
                <a:spcPts val="0"/>
              </a:spcAft>
              <a:defRPr/>
            </a:pPr>
            <a:r>
              <a:rPr lang="en-US" sz="3200" b="1" dirty="0">
                <a:latin typeface="Arial" panose="020B0604020202020204"/>
                <a:cs typeface="Arial" panose="020B0604020202020204"/>
              </a:rPr>
              <a:t>1.2 What </a:t>
            </a:r>
            <a:r>
              <a:rPr lang="en-US" sz="3200" b="1" dirty="0" err="1">
                <a:latin typeface="Arial" panose="020B0604020202020204"/>
                <a:cs typeface="Arial" panose="020B0604020202020204"/>
              </a:rPr>
              <a:t>NeXTA</a:t>
            </a:r>
            <a:r>
              <a:rPr lang="en-US" sz="3200" b="1" dirty="0">
                <a:latin typeface="Arial" panose="020B0604020202020204"/>
                <a:cs typeface="Arial" panose="020B0604020202020204"/>
              </a:rPr>
              <a:t>/</a:t>
            </a:r>
            <a:r>
              <a:rPr lang="en-US" sz="3200" b="1" dirty="0" err="1">
                <a:latin typeface="Arial" panose="020B0604020202020204"/>
                <a:cs typeface="Arial" panose="020B0604020202020204"/>
              </a:rPr>
              <a:t>DTALite</a:t>
            </a:r>
            <a:r>
              <a:rPr lang="en-US" sz="3200" b="1" dirty="0">
                <a:latin typeface="Arial" panose="020B0604020202020204"/>
                <a:cs typeface="Arial" panose="020B0604020202020204"/>
              </a:rPr>
              <a:t> Can Do</a:t>
            </a:r>
            <a:endParaRPr lang="en-US" sz="3200" b="1"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nvGraphicFramePr>
        <p:xfrm>
          <a:off x="868836" y="2432011"/>
          <a:ext cx="5785283" cy="412898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7" name="Diagram 6"/>
          <p:cNvGraphicFramePr/>
          <p:nvPr/>
        </p:nvGraphicFramePr>
        <p:xfrm>
          <a:off x="5500218" y="2432011"/>
          <a:ext cx="5785283" cy="412898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Hexagon 7"/>
          <p:cNvSpPr/>
          <p:nvPr/>
        </p:nvSpPr>
        <p:spPr bwMode="auto">
          <a:xfrm>
            <a:off x="2877788" y="3814786"/>
            <a:ext cx="1805049" cy="1650670"/>
          </a:xfrm>
          <a:prstGeom prst="hexagon">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defTabSz="914400"/>
            <a:endParaRPr lang="en-US" sz="2400">
              <a:latin typeface="Arial" panose="020B0604020202020204" pitchFamily="34" charset="0"/>
              <a:ea typeface="MS PGothic" panose="020B0600070205080204" pitchFamily="34" charset="-128"/>
            </a:endParaRPr>
          </a:p>
        </p:txBody>
      </p:sp>
      <p:cxnSp>
        <p:nvCxnSpPr>
          <p:cNvPr id="10" name="Straight Arrow Connector 9"/>
          <p:cNvCxnSpPr/>
          <p:nvPr/>
        </p:nvCxnSpPr>
        <p:spPr bwMode="auto">
          <a:xfrm>
            <a:off x="2319647" y="4361052"/>
            <a:ext cx="0" cy="486889"/>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1" name="Straight Arrow Connector 10"/>
          <p:cNvCxnSpPr/>
          <p:nvPr/>
        </p:nvCxnSpPr>
        <p:spPr bwMode="auto">
          <a:xfrm>
            <a:off x="2804556" y="5772236"/>
            <a:ext cx="548244" cy="334489"/>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3" name="Straight Arrow Connector 12"/>
          <p:cNvCxnSpPr/>
          <p:nvPr/>
        </p:nvCxnSpPr>
        <p:spPr bwMode="auto">
          <a:xfrm flipV="1">
            <a:off x="4231575" y="5643587"/>
            <a:ext cx="546265" cy="344385"/>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7" name="Straight Arrow Connector 16"/>
          <p:cNvCxnSpPr/>
          <p:nvPr/>
        </p:nvCxnSpPr>
        <p:spPr bwMode="auto">
          <a:xfrm flipV="1">
            <a:off x="4041569" y="4242298"/>
            <a:ext cx="736270" cy="1377538"/>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9" name="Straight Arrow Connector 18"/>
          <p:cNvCxnSpPr/>
          <p:nvPr/>
        </p:nvCxnSpPr>
        <p:spPr bwMode="auto">
          <a:xfrm flipV="1">
            <a:off x="3910941" y="3494154"/>
            <a:ext cx="11877" cy="2149432"/>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5" name="Straight Arrow Connector 24"/>
          <p:cNvCxnSpPr/>
          <p:nvPr/>
        </p:nvCxnSpPr>
        <p:spPr bwMode="auto">
          <a:xfrm>
            <a:off x="2816431" y="4382822"/>
            <a:ext cx="619496" cy="1165762"/>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27" name="Straight Arrow Connector 26"/>
          <p:cNvCxnSpPr/>
          <p:nvPr/>
        </p:nvCxnSpPr>
        <p:spPr bwMode="auto">
          <a:xfrm>
            <a:off x="2972790" y="4123546"/>
            <a:ext cx="724394" cy="1377537"/>
          </a:xfrm>
          <a:prstGeom prst="straightConnector1">
            <a:avLst/>
          </a:prstGeom>
          <a:solidFill>
            <a:schemeClr val="accent1"/>
          </a:solidFill>
          <a:ln w="38100" cap="flat" cmpd="sng" algn="ctr">
            <a:solidFill>
              <a:srgbClr val="FF0000"/>
            </a:solidFill>
            <a:prstDash val="dash"/>
            <a:round/>
            <a:headEnd type="arrow" w="med" len="med"/>
            <a:tailEnd type="none"/>
          </a:ln>
          <a:effectLst/>
        </p:spPr>
      </p:cxnSp>
      <p:cxnSp>
        <p:nvCxnSpPr>
          <p:cNvPr id="30" name="Straight Arrow Connector 29"/>
          <p:cNvCxnSpPr/>
          <p:nvPr/>
        </p:nvCxnSpPr>
        <p:spPr bwMode="auto">
          <a:xfrm flipV="1">
            <a:off x="2747158" y="3517904"/>
            <a:ext cx="855024" cy="1496290"/>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36" name="Straight Arrow Connector 35"/>
          <p:cNvCxnSpPr/>
          <p:nvPr/>
        </p:nvCxnSpPr>
        <p:spPr bwMode="auto">
          <a:xfrm>
            <a:off x="3065814" y="4062190"/>
            <a:ext cx="1486394" cy="1130135"/>
          </a:xfrm>
          <a:prstGeom prst="straightConnector1">
            <a:avLst/>
          </a:prstGeom>
          <a:solidFill>
            <a:schemeClr val="accent1"/>
          </a:solidFill>
          <a:ln w="38100" cap="flat" cmpd="sng" algn="ctr">
            <a:solidFill>
              <a:srgbClr val="FF0000"/>
            </a:solidFill>
            <a:prstDash val="dash"/>
            <a:round/>
            <a:headEnd type="arrow" w="med" len="med"/>
            <a:tailEnd type="none"/>
          </a:ln>
          <a:effectLst/>
        </p:spPr>
      </p:cxnSp>
      <p:cxnSp>
        <p:nvCxnSpPr>
          <p:cNvPr id="38" name="Straight Arrow Connector 37"/>
          <p:cNvCxnSpPr/>
          <p:nvPr/>
        </p:nvCxnSpPr>
        <p:spPr bwMode="auto">
          <a:xfrm flipV="1">
            <a:off x="3103419" y="3897915"/>
            <a:ext cx="1330037" cy="47500"/>
          </a:xfrm>
          <a:prstGeom prst="straightConnector1">
            <a:avLst/>
          </a:prstGeom>
          <a:solidFill>
            <a:schemeClr val="accent1"/>
          </a:solidFill>
          <a:ln w="38100" cap="flat" cmpd="sng" algn="ctr">
            <a:solidFill>
              <a:srgbClr val="FF0000"/>
            </a:solidFill>
            <a:prstDash val="dash"/>
            <a:round/>
            <a:headEnd type="arrow" w="med" len="med"/>
            <a:tailEnd type="none"/>
          </a:ln>
          <a:effectLst/>
        </p:spPr>
      </p:cxnSp>
      <p:cxnSp>
        <p:nvCxnSpPr>
          <p:cNvPr id="18" name="Straight Arrow Connector 17"/>
          <p:cNvCxnSpPr/>
          <p:nvPr/>
        </p:nvCxnSpPr>
        <p:spPr bwMode="auto">
          <a:xfrm flipH="1" flipV="1">
            <a:off x="7509165" y="3981042"/>
            <a:ext cx="439387" cy="296885"/>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1" name="Straight Arrow Connector 20"/>
          <p:cNvCxnSpPr/>
          <p:nvPr/>
        </p:nvCxnSpPr>
        <p:spPr bwMode="auto">
          <a:xfrm flipH="1" flipV="1">
            <a:off x="8364188" y="3541655"/>
            <a:ext cx="21773" cy="55616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3" name="Straight Arrow Connector 22"/>
          <p:cNvCxnSpPr/>
          <p:nvPr/>
        </p:nvCxnSpPr>
        <p:spPr bwMode="auto">
          <a:xfrm flipH="1">
            <a:off x="7461665" y="4871691"/>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6" name="Straight Arrow Connector 25"/>
          <p:cNvCxnSpPr/>
          <p:nvPr/>
        </p:nvCxnSpPr>
        <p:spPr bwMode="auto">
          <a:xfrm flipH="1">
            <a:off x="8364188" y="5073572"/>
            <a:ext cx="11874" cy="676893"/>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29" name="Straight Arrow Connector 28"/>
          <p:cNvCxnSpPr/>
          <p:nvPr/>
        </p:nvCxnSpPr>
        <p:spPr bwMode="auto">
          <a:xfrm flipH="1">
            <a:off x="8777847" y="4050315"/>
            <a:ext cx="510637" cy="285011"/>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cxnSp>
        <p:nvCxnSpPr>
          <p:cNvPr id="31" name="Straight Arrow Connector 30"/>
          <p:cNvCxnSpPr/>
          <p:nvPr/>
        </p:nvCxnSpPr>
        <p:spPr bwMode="auto">
          <a:xfrm flipH="1" flipV="1">
            <a:off x="8851076" y="4847940"/>
            <a:ext cx="508661" cy="247402"/>
          </a:xfrm>
          <a:prstGeom prst="straightConnector1">
            <a:avLst/>
          </a:prstGeom>
          <a:solidFill>
            <a:schemeClr val="accent1"/>
          </a:solidFill>
          <a:ln w="38100" cap="flat" cmpd="sng" algn="ctr">
            <a:solidFill>
              <a:srgbClr val="FF0000"/>
            </a:solidFill>
            <a:prstDash val="solid"/>
            <a:round/>
            <a:headEnd type="arrow" w="med" len="med"/>
            <a:tailEnd type="arrow"/>
          </a:ln>
          <a:effectLst/>
        </p:spPr>
      </p:cxnSp>
      <p:sp>
        <p:nvSpPr>
          <p:cNvPr id="32" name="Content Placeholder 2"/>
          <p:cNvSpPr txBox="1"/>
          <p:nvPr/>
        </p:nvSpPr>
        <p:spPr bwMode="auto">
          <a:xfrm>
            <a:off x="1639784" y="1718035"/>
            <a:ext cx="4114800" cy="837960"/>
          </a:xfrm>
          <a:prstGeom prst="rect">
            <a:avLst/>
          </a:prstGeom>
          <a:noFill/>
          <a:ln w="9525">
            <a:noFill/>
            <a:miter lim="800000"/>
          </a:ln>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accent1"/>
              </a:buClr>
              <a:buChar char="•"/>
              <a:defRPr>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bg2"/>
              </a:buClr>
              <a:buSzPct val="90000"/>
              <a:buChar char="–"/>
              <a:defRPr sz="1600">
                <a:solidFill>
                  <a:schemeClr val="tx1"/>
                </a:solidFill>
                <a:latin typeface="+mn-lt"/>
                <a:ea typeface="MS PGothic" panose="020B0600070205080204" pitchFamily="34" charset="-128"/>
              </a:defRPr>
            </a:lvl2pPr>
            <a:lvl3pPr marL="1085850" indent="-228600" algn="l" rtl="0" eaLnBrk="0" fontAlgn="base" hangingPunct="0">
              <a:spcBef>
                <a:spcPct val="20000"/>
              </a:spcBef>
              <a:spcAft>
                <a:spcPct val="0"/>
              </a:spcAft>
              <a:buClr>
                <a:schemeClr val="accent1"/>
              </a:buClr>
              <a:buChar char="•"/>
              <a:defRPr sz="1400">
                <a:solidFill>
                  <a:schemeClr val="tx1"/>
                </a:solidFill>
                <a:latin typeface="+mn-lt"/>
                <a:ea typeface="MS PGothic" panose="020B0600070205080204" pitchFamily="34" charset="-128"/>
              </a:defRPr>
            </a:lvl3pPr>
            <a:lvl4pPr marL="1428750" indent="-228600" algn="l" rtl="0" eaLnBrk="0" fontAlgn="base" hangingPunct="0">
              <a:spcBef>
                <a:spcPct val="20000"/>
              </a:spcBef>
              <a:spcAft>
                <a:spcPct val="0"/>
              </a:spcAft>
              <a:buClr>
                <a:schemeClr val="bg2"/>
              </a:buClr>
              <a:buChar char="»"/>
              <a:defRPr sz="1200">
                <a:solidFill>
                  <a:schemeClr val="tx1"/>
                </a:solidFill>
                <a:latin typeface="+mn-lt"/>
                <a:ea typeface="MS PGothic" panose="020B0600070205080204" pitchFamily="34" charset="-128"/>
              </a:defRPr>
            </a:lvl4pPr>
            <a:lvl5pPr marL="1771650" indent="-228600" algn="l" rtl="0" eaLnBrk="0" fontAlgn="base" hangingPunct="0">
              <a:spcBef>
                <a:spcPct val="20000"/>
              </a:spcBef>
              <a:spcAft>
                <a:spcPct val="0"/>
              </a:spcAft>
              <a:defRPr sz="2000">
                <a:solidFill>
                  <a:schemeClr val="tx1"/>
                </a:solidFill>
                <a:latin typeface="Myriad Pro" pitchFamily="60" charset="0"/>
                <a:ea typeface="MS PGothic" panose="020B0600070205080204" pitchFamily="34" charset="-128"/>
              </a:defRPr>
            </a:lvl5pPr>
            <a:lvl6pPr marL="2228850" indent="-228600" algn="l" rtl="0" eaLnBrk="1" fontAlgn="base" hangingPunct="1">
              <a:spcBef>
                <a:spcPct val="20000"/>
              </a:spcBef>
              <a:spcAft>
                <a:spcPct val="0"/>
              </a:spcAft>
              <a:defRPr sz="2000">
                <a:solidFill>
                  <a:schemeClr val="tx1"/>
                </a:solidFill>
                <a:latin typeface="Myriad Pro" pitchFamily="60" charset="0"/>
                <a:ea typeface="+mn-ea"/>
              </a:defRPr>
            </a:lvl6pPr>
            <a:lvl7pPr marL="2686050" indent="-228600" algn="l" rtl="0" eaLnBrk="1" fontAlgn="base" hangingPunct="1">
              <a:spcBef>
                <a:spcPct val="20000"/>
              </a:spcBef>
              <a:spcAft>
                <a:spcPct val="0"/>
              </a:spcAft>
              <a:defRPr sz="2000">
                <a:solidFill>
                  <a:schemeClr val="tx1"/>
                </a:solidFill>
                <a:latin typeface="Myriad Pro" pitchFamily="60" charset="0"/>
                <a:ea typeface="+mn-ea"/>
              </a:defRPr>
            </a:lvl7pPr>
            <a:lvl8pPr marL="3143250" indent="-228600" algn="l" rtl="0" eaLnBrk="1" fontAlgn="base" hangingPunct="1">
              <a:spcBef>
                <a:spcPct val="20000"/>
              </a:spcBef>
              <a:spcAft>
                <a:spcPct val="0"/>
              </a:spcAft>
              <a:defRPr sz="2000">
                <a:solidFill>
                  <a:schemeClr val="tx1"/>
                </a:solidFill>
                <a:latin typeface="Myriad Pro" pitchFamily="60" charset="0"/>
                <a:ea typeface="+mn-ea"/>
              </a:defRPr>
            </a:lvl8pPr>
            <a:lvl9pPr marL="3600450" indent="-228600" algn="l" rtl="0" eaLnBrk="1" fontAlgn="base" hangingPunct="1">
              <a:spcBef>
                <a:spcPct val="20000"/>
              </a:spcBef>
              <a:spcAft>
                <a:spcPct val="0"/>
              </a:spcAft>
              <a:defRPr sz="2000">
                <a:solidFill>
                  <a:schemeClr val="tx1"/>
                </a:solidFill>
                <a:latin typeface="Myriad Pro" pitchFamily="60" charset="0"/>
                <a:ea typeface="+mn-ea"/>
              </a:defRPr>
            </a:lvl9pPr>
          </a:lstStyle>
          <a:p>
            <a:pPr marL="0" indent="0" algn="ctr">
              <a:buNone/>
            </a:pPr>
            <a:r>
              <a:rPr lang="en-US" sz="2000" b="1" dirty="0">
                <a:latin typeface="Arial" panose="020B0604020202020204"/>
                <a:cs typeface="Arial" panose="020B0604020202020204"/>
              </a:rPr>
              <a:t>Current Practice</a:t>
            </a:r>
            <a:br>
              <a:rPr lang="en-US" sz="2000" b="1" dirty="0">
                <a:latin typeface="Arial" panose="020B0604020202020204"/>
                <a:cs typeface="Arial" panose="020B0604020202020204"/>
              </a:rPr>
            </a:br>
            <a:r>
              <a:rPr lang="en-US" sz="2000" b="1" dirty="0">
                <a:solidFill>
                  <a:srgbClr val="FF0000"/>
                </a:solidFill>
                <a:latin typeface="Arial" panose="020B0604020202020204"/>
                <a:cs typeface="Arial" panose="020B0604020202020204"/>
              </a:rPr>
              <a:t>Ad Hoc</a:t>
            </a:r>
            <a:endParaRPr lang="en-US" sz="2000" b="1" dirty="0">
              <a:solidFill>
                <a:srgbClr val="FF0000"/>
              </a:solidFill>
              <a:latin typeface="Arial" panose="020B0604020202020204"/>
              <a:cs typeface="Arial" panose="020B0604020202020204"/>
            </a:endParaRPr>
          </a:p>
        </p:txBody>
      </p:sp>
      <p:sp>
        <p:nvSpPr>
          <p:cNvPr id="33" name="Content Placeholder 2"/>
          <p:cNvSpPr txBox="1"/>
          <p:nvPr/>
        </p:nvSpPr>
        <p:spPr bwMode="auto">
          <a:xfrm>
            <a:off x="6278089" y="1716055"/>
            <a:ext cx="4114800" cy="839940"/>
          </a:xfrm>
          <a:prstGeom prst="rect">
            <a:avLst/>
          </a:prstGeom>
          <a:noFill/>
          <a:ln w="9525">
            <a:noFill/>
            <a:miter lim="800000"/>
          </a:ln>
        </p:spPr>
        <p:txBody>
          <a:bodyPr vert="horz" wrap="square" lIns="0" tIns="0" rIns="0" bIns="0" numCol="1" anchor="t" anchorCtr="0" compatLnSpc="1"/>
          <a:lstStyle>
            <a:lvl1pPr marL="342900" indent="-342900" algn="l" rtl="0" eaLnBrk="0" fontAlgn="base" hangingPunct="0">
              <a:spcBef>
                <a:spcPct val="20000"/>
              </a:spcBef>
              <a:spcAft>
                <a:spcPct val="0"/>
              </a:spcAft>
              <a:buClr>
                <a:schemeClr val="accent1"/>
              </a:buClr>
              <a:buChar char="•"/>
              <a:defRPr>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bg2"/>
              </a:buClr>
              <a:buSzPct val="90000"/>
              <a:buChar char="–"/>
              <a:defRPr sz="1600">
                <a:solidFill>
                  <a:schemeClr val="tx1"/>
                </a:solidFill>
                <a:latin typeface="+mn-lt"/>
                <a:ea typeface="MS PGothic" panose="020B0600070205080204" pitchFamily="34" charset="-128"/>
              </a:defRPr>
            </a:lvl2pPr>
            <a:lvl3pPr marL="1085850" indent="-228600" algn="l" rtl="0" eaLnBrk="0" fontAlgn="base" hangingPunct="0">
              <a:spcBef>
                <a:spcPct val="20000"/>
              </a:spcBef>
              <a:spcAft>
                <a:spcPct val="0"/>
              </a:spcAft>
              <a:buClr>
                <a:schemeClr val="accent1"/>
              </a:buClr>
              <a:buChar char="•"/>
              <a:defRPr sz="1400">
                <a:solidFill>
                  <a:schemeClr val="tx1"/>
                </a:solidFill>
                <a:latin typeface="+mn-lt"/>
                <a:ea typeface="MS PGothic" panose="020B0600070205080204" pitchFamily="34" charset="-128"/>
              </a:defRPr>
            </a:lvl3pPr>
            <a:lvl4pPr marL="1428750" indent="-228600" algn="l" rtl="0" eaLnBrk="0" fontAlgn="base" hangingPunct="0">
              <a:spcBef>
                <a:spcPct val="20000"/>
              </a:spcBef>
              <a:spcAft>
                <a:spcPct val="0"/>
              </a:spcAft>
              <a:buClr>
                <a:schemeClr val="bg2"/>
              </a:buClr>
              <a:buChar char="»"/>
              <a:defRPr sz="1200">
                <a:solidFill>
                  <a:schemeClr val="tx1"/>
                </a:solidFill>
                <a:latin typeface="+mn-lt"/>
                <a:ea typeface="MS PGothic" panose="020B0600070205080204" pitchFamily="34" charset="-128"/>
              </a:defRPr>
            </a:lvl4pPr>
            <a:lvl5pPr marL="1771650" indent="-228600" algn="l" rtl="0" eaLnBrk="0" fontAlgn="base" hangingPunct="0">
              <a:spcBef>
                <a:spcPct val="20000"/>
              </a:spcBef>
              <a:spcAft>
                <a:spcPct val="0"/>
              </a:spcAft>
              <a:defRPr sz="2000">
                <a:solidFill>
                  <a:schemeClr val="tx1"/>
                </a:solidFill>
                <a:latin typeface="Myriad Pro" pitchFamily="60" charset="0"/>
                <a:ea typeface="MS PGothic" panose="020B0600070205080204" pitchFamily="34" charset="-128"/>
              </a:defRPr>
            </a:lvl5pPr>
            <a:lvl6pPr marL="2228850" indent="-228600" algn="l" rtl="0" eaLnBrk="1" fontAlgn="base" hangingPunct="1">
              <a:spcBef>
                <a:spcPct val="20000"/>
              </a:spcBef>
              <a:spcAft>
                <a:spcPct val="0"/>
              </a:spcAft>
              <a:defRPr sz="2000">
                <a:solidFill>
                  <a:schemeClr val="tx1"/>
                </a:solidFill>
                <a:latin typeface="Myriad Pro" pitchFamily="60" charset="0"/>
                <a:ea typeface="+mn-ea"/>
              </a:defRPr>
            </a:lvl6pPr>
            <a:lvl7pPr marL="2686050" indent="-228600" algn="l" rtl="0" eaLnBrk="1" fontAlgn="base" hangingPunct="1">
              <a:spcBef>
                <a:spcPct val="20000"/>
              </a:spcBef>
              <a:spcAft>
                <a:spcPct val="0"/>
              </a:spcAft>
              <a:defRPr sz="2000">
                <a:solidFill>
                  <a:schemeClr val="tx1"/>
                </a:solidFill>
                <a:latin typeface="Myriad Pro" pitchFamily="60" charset="0"/>
                <a:ea typeface="+mn-ea"/>
              </a:defRPr>
            </a:lvl7pPr>
            <a:lvl8pPr marL="3143250" indent="-228600" algn="l" rtl="0" eaLnBrk="1" fontAlgn="base" hangingPunct="1">
              <a:spcBef>
                <a:spcPct val="20000"/>
              </a:spcBef>
              <a:spcAft>
                <a:spcPct val="0"/>
              </a:spcAft>
              <a:defRPr sz="2000">
                <a:solidFill>
                  <a:schemeClr val="tx1"/>
                </a:solidFill>
                <a:latin typeface="Myriad Pro" pitchFamily="60" charset="0"/>
                <a:ea typeface="+mn-ea"/>
              </a:defRPr>
            </a:lvl8pPr>
            <a:lvl9pPr marL="3600450" indent="-228600" algn="l" rtl="0" eaLnBrk="1" fontAlgn="base" hangingPunct="1">
              <a:spcBef>
                <a:spcPct val="20000"/>
              </a:spcBef>
              <a:spcAft>
                <a:spcPct val="0"/>
              </a:spcAft>
              <a:defRPr sz="2000">
                <a:solidFill>
                  <a:schemeClr val="tx1"/>
                </a:solidFill>
                <a:latin typeface="Myriad Pro" pitchFamily="60" charset="0"/>
                <a:ea typeface="+mn-ea"/>
              </a:defRPr>
            </a:lvl9pPr>
          </a:lstStyle>
          <a:p>
            <a:pPr marL="0" indent="0" algn="ctr">
              <a:buNone/>
            </a:pPr>
            <a:r>
              <a:rPr lang="en-US" sz="2000" b="1" dirty="0">
                <a:latin typeface="Arial" panose="020B0604020202020204"/>
                <a:cs typeface="Arial" panose="020B0604020202020204"/>
              </a:rPr>
              <a:t>With </a:t>
            </a:r>
            <a:r>
              <a:rPr lang="en-US" sz="2000" b="1" dirty="0" err="1">
                <a:latin typeface="Arial" panose="020B0604020202020204"/>
                <a:cs typeface="Arial" panose="020B0604020202020204"/>
              </a:rPr>
              <a:t>NeXTA</a:t>
            </a:r>
            <a:r>
              <a:rPr lang="en-US" sz="2000" b="1" dirty="0">
                <a:latin typeface="Arial" panose="020B0604020202020204"/>
                <a:cs typeface="Arial" panose="020B0604020202020204"/>
              </a:rPr>
              <a:t> Data Hub</a:t>
            </a:r>
            <a:br>
              <a:rPr lang="en-US" sz="2000" b="1" dirty="0">
                <a:latin typeface="Arial" panose="020B0604020202020204"/>
                <a:cs typeface="Arial" panose="020B0604020202020204"/>
              </a:rPr>
            </a:br>
            <a:r>
              <a:rPr lang="en-US" sz="2000" b="1" dirty="0">
                <a:solidFill>
                  <a:srgbClr val="00CC00"/>
                </a:solidFill>
                <a:latin typeface="Arial" panose="020B0604020202020204"/>
                <a:cs typeface="Arial" panose="020B0604020202020204"/>
              </a:rPr>
              <a:t>Systematic</a:t>
            </a:r>
            <a:endParaRPr lang="en-US" sz="2000" b="1" dirty="0">
              <a:solidFill>
                <a:srgbClr val="00CC00"/>
              </a:solidFill>
              <a:latin typeface="Arial" panose="020B0604020202020204"/>
              <a:cs typeface="Arial" panose="020B0604020202020204"/>
            </a:endParaRPr>
          </a:p>
        </p:txBody>
      </p:sp>
      <p:sp>
        <p:nvSpPr>
          <p:cNvPr id="35" name="Slide Number Placeholder 7"/>
          <p:cNvSpPr txBox="1"/>
          <p:nvPr/>
        </p:nvSpPr>
        <p:spPr bwMode="auto">
          <a:xfrm>
            <a:off x="9999663" y="6498849"/>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39" name="Title 1"/>
          <p:cNvSpPr txBox="1"/>
          <p:nvPr/>
        </p:nvSpPr>
        <p:spPr bwMode="auto">
          <a:xfrm>
            <a:off x="1853486" y="836286"/>
            <a:ext cx="5655678" cy="87475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2400" b="1" dirty="0">
                <a:latin typeface="Arial" panose="020B0604020202020204"/>
                <a:cs typeface="Arial" panose="020B0604020202020204"/>
              </a:rPr>
              <a:t>3) Integrated Modeling Practice</a:t>
            </a:r>
            <a:endParaRPr lang="en-US" sz="2400" b="1" dirty="0">
              <a:latin typeface="Arial" panose="020B0604020202020204"/>
              <a:cs typeface="Arial" panose="020B0604020202020204"/>
            </a:endParaRPr>
          </a:p>
        </p:txBody>
      </p:sp>
      <p:sp>
        <p:nvSpPr>
          <p:cNvPr id="40" name="Title 1"/>
          <p:cNvSpPr txBox="1"/>
          <p:nvPr/>
        </p:nvSpPr>
        <p:spPr bwMode="auto">
          <a:xfrm>
            <a:off x="1524000" y="0"/>
            <a:ext cx="8229600" cy="114300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eaLnBrk="1" fontAlgn="auto" hangingPunct="1">
              <a:spcAft>
                <a:spcPts val="0"/>
              </a:spcAft>
              <a:defRPr/>
            </a:pPr>
            <a:r>
              <a:rPr lang="en-US" sz="3200" b="1" dirty="0">
                <a:latin typeface="Arial" panose="020B0604020202020204"/>
                <a:cs typeface="Arial" panose="020B0604020202020204"/>
              </a:rPr>
              <a:t>1.2 What </a:t>
            </a:r>
            <a:r>
              <a:rPr lang="en-US" sz="3200" b="1" dirty="0" err="1">
                <a:latin typeface="Arial" panose="020B0604020202020204"/>
                <a:cs typeface="Arial" panose="020B0604020202020204"/>
              </a:rPr>
              <a:t>NeXTA</a:t>
            </a:r>
            <a:r>
              <a:rPr lang="en-US" sz="3200" b="1" dirty="0">
                <a:latin typeface="Arial" panose="020B0604020202020204"/>
                <a:cs typeface="Arial" panose="020B0604020202020204"/>
              </a:rPr>
              <a:t>/</a:t>
            </a:r>
            <a:r>
              <a:rPr lang="en-US" sz="3200" b="1" dirty="0" err="1">
                <a:latin typeface="Arial" panose="020B0604020202020204"/>
                <a:cs typeface="Arial" panose="020B0604020202020204"/>
              </a:rPr>
              <a:t>DTALite</a:t>
            </a:r>
            <a:r>
              <a:rPr lang="en-US" sz="3200" b="1" dirty="0">
                <a:latin typeface="Arial" panose="020B0604020202020204"/>
                <a:cs typeface="Arial" panose="020B0604020202020204"/>
              </a:rPr>
              <a:t> Can Do</a:t>
            </a:r>
            <a:endParaRPr lang="en-US" sz="3200" b="1"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4760" y="-153952"/>
            <a:ext cx="8775783" cy="1285328"/>
          </a:xfrm>
        </p:spPr>
        <p:txBody>
          <a:bodyPr/>
          <a:lstStyle/>
          <a:p>
            <a:pPr algn="l" eaLnBrk="1" fontAlgn="auto" hangingPunct="1">
              <a:spcAft>
                <a:spcPts val="0"/>
              </a:spcAft>
              <a:defRPr/>
            </a:pPr>
            <a:r>
              <a:rPr lang="en-US" sz="3200" b="1" dirty="0">
                <a:latin typeface="Arial" panose="020B0604020202020204"/>
                <a:cs typeface="Arial" panose="020B0604020202020204"/>
              </a:rPr>
              <a:t>1.3 Open-source Free Software Package </a:t>
            </a:r>
            <a:endParaRPr lang="en-US" sz="3200" b="1" dirty="0">
              <a:latin typeface="Arial" panose="020B0604020202020204"/>
              <a:cs typeface="Arial" panose="020B0604020202020204"/>
            </a:endParaRPr>
          </a:p>
        </p:txBody>
      </p:sp>
      <p:sp>
        <p:nvSpPr>
          <p:cNvPr id="3" name="Content Placeholder 2"/>
          <p:cNvSpPr>
            <a:spLocks noGrp="1"/>
          </p:cNvSpPr>
          <p:nvPr>
            <p:ph idx="1"/>
          </p:nvPr>
        </p:nvSpPr>
        <p:spPr>
          <a:xfrm>
            <a:off x="1582248" y="902776"/>
            <a:ext cx="8791282" cy="5945699"/>
          </a:xfrm>
        </p:spPr>
        <p:txBody>
          <a:bodyPr>
            <a:noAutofit/>
          </a:bodyPr>
          <a:lstStyle/>
          <a:p>
            <a:r>
              <a:rPr lang="en-US" sz="2400" b="1" dirty="0">
                <a:latin typeface="Arial" panose="020B0604020202020204"/>
                <a:cs typeface="Arial" panose="020B0604020202020204"/>
              </a:rPr>
              <a:t>NEXTA: front-end GUI (C++)</a:t>
            </a:r>
            <a:endParaRPr lang="en-US" sz="2400" b="1" dirty="0">
              <a:latin typeface="Arial" panose="020B0604020202020204"/>
              <a:cs typeface="Arial" panose="020B0604020202020204"/>
            </a:endParaRPr>
          </a:p>
          <a:p>
            <a:pPr lvl="1"/>
            <a:r>
              <a:rPr lang="en-US" sz="2000" dirty="0">
                <a:latin typeface="Arial" panose="020B0604020202020204"/>
                <a:cs typeface="Arial" panose="020B0604020202020204"/>
              </a:rPr>
              <a:t>Version 2: GUI for TRANSIMS and DYNASMART</a:t>
            </a:r>
            <a:endParaRPr lang="en-US" sz="2000" dirty="0">
              <a:latin typeface="Arial" panose="020B0604020202020204"/>
              <a:cs typeface="Arial" panose="020B0604020202020204"/>
            </a:endParaRPr>
          </a:p>
          <a:p>
            <a:pPr lvl="1"/>
            <a:r>
              <a:rPr lang="en-US" sz="2000" dirty="0">
                <a:latin typeface="Arial" panose="020B0604020202020204"/>
                <a:cs typeface="Arial" panose="020B0604020202020204"/>
              </a:rPr>
              <a:t>Version 3: GNU Open-source data hub</a:t>
            </a:r>
            <a:endParaRPr lang="en-US" sz="2000" dirty="0">
              <a:latin typeface="Arial" panose="020B0604020202020204"/>
              <a:cs typeface="Arial" panose="020B0604020202020204"/>
            </a:endParaRPr>
          </a:p>
          <a:p>
            <a:pPr lvl="2"/>
            <a:r>
              <a:rPr lang="en-US" sz="2000" dirty="0">
                <a:latin typeface="Arial" panose="020B0604020202020204"/>
                <a:cs typeface="Arial" panose="020B0604020202020204"/>
              </a:rPr>
              <a:t>Import </a:t>
            </a:r>
            <a:endParaRPr lang="en-US" sz="2000" dirty="0">
              <a:latin typeface="Arial" panose="020B0604020202020204"/>
              <a:cs typeface="Arial" panose="020B0604020202020204"/>
            </a:endParaRPr>
          </a:p>
          <a:p>
            <a:pPr lvl="3"/>
            <a:r>
              <a:rPr lang="en-US" dirty="0" smtClean="0">
                <a:latin typeface="Arial" panose="020B0604020202020204"/>
                <a:cs typeface="Arial" panose="020B0604020202020204"/>
              </a:rPr>
              <a:t>Other regional planning models (</a:t>
            </a:r>
            <a:r>
              <a:rPr lang="en-US" dirty="0" err="1" smtClean="0">
                <a:latin typeface="Arial" panose="020B0604020202020204"/>
                <a:cs typeface="Arial" panose="020B0604020202020204"/>
              </a:rPr>
              <a:t>TransCAD</a:t>
            </a:r>
            <a:r>
              <a:rPr lang="en-US" dirty="0" smtClean="0">
                <a:latin typeface="Arial" panose="020B0604020202020204"/>
                <a:cs typeface="Arial" panose="020B0604020202020204"/>
              </a:rPr>
              <a:t>, VISSUM, Cube)</a:t>
            </a:r>
            <a:endParaRPr lang="en-US" dirty="0" smtClean="0">
              <a:latin typeface="Arial" panose="020B0604020202020204"/>
              <a:cs typeface="Arial" panose="020B0604020202020204"/>
            </a:endParaRPr>
          </a:p>
          <a:p>
            <a:pPr lvl="3"/>
            <a:r>
              <a:rPr lang="en-US" dirty="0" smtClean="0">
                <a:latin typeface="Arial" panose="020B0604020202020204"/>
                <a:cs typeface="Arial" panose="020B0604020202020204"/>
              </a:rPr>
              <a:t>GIS shape files (household data without node layer)</a:t>
            </a:r>
            <a:endParaRPr lang="en-US" dirty="0" smtClean="0">
              <a:latin typeface="Arial" panose="020B0604020202020204"/>
              <a:cs typeface="Arial" panose="020B0604020202020204"/>
            </a:endParaRPr>
          </a:p>
          <a:p>
            <a:pPr lvl="3"/>
            <a:r>
              <a:rPr lang="en-US" dirty="0" smtClean="0">
                <a:latin typeface="Arial" panose="020B0604020202020204"/>
                <a:cs typeface="Arial" panose="020B0604020202020204"/>
              </a:rPr>
              <a:t>Traffic volume, speed, GPS data, Google Public Transit Feed</a:t>
            </a:r>
            <a:endParaRPr lang="en-US" dirty="0" smtClean="0">
              <a:latin typeface="Arial" panose="020B0604020202020204"/>
              <a:cs typeface="Arial" panose="020B0604020202020204"/>
            </a:endParaRPr>
          </a:p>
          <a:p>
            <a:pPr lvl="2"/>
            <a:r>
              <a:rPr lang="en-US" sz="2000" dirty="0">
                <a:latin typeface="Arial" panose="020B0604020202020204"/>
                <a:cs typeface="Arial" panose="020B0604020202020204"/>
              </a:rPr>
              <a:t>Export</a:t>
            </a:r>
            <a:endParaRPr lang="en-US" sz="2000" dirty="0">
              <a:latin typeface="Arial" panose="020B0604020202020204"/>
              <a:cs typeface="Arial" panose="020B0604020202020204"/>
            </a:endParaRPr>
          </a:p>
          <a:p>
            <a:pPr lvl="3"/>
            <a:r>
              <a:rPr lang="en-US" dirty="0" smtClean="0">
                <a:latin typeface="Arial" panose="020B0604020202020204"/>
                <a:cs typeface="Arial" panose="020B0604020202020204"/>
              </a:rPr>
              <a:t>Google Earth, Google fusion tables</a:t>
            </a:r>
            <a:endParaRPr lang="en-US" dirty="0" smtClean="0">
              <a:latin typeface="Arial" panose="020B0604020202020204"/>
              <a:cs typeface="Arial" panose="020B0604020202020204"/>
            </a:endParaRPr>
          </a:p>
          <a:p>
            <a:pPr lvl="3"/>
            <a:r>
              <a:rPr lang="en-US" dirty="0" smtClean="0">
                <a:latin typeface="Arial" panose="020B0604020202020204"/>
                <a:cs typeface="Arial" panose="020B0604020202020204"/>
              </a:rPr>
              <a:t>Prepare network and signal data for </a:t>
            </a:r>
            <a:endParaRPr lang="en-US" dirty="0" smtClean="0">
              <a:latin typeface="Arial" panose="020B0604020202020204"/>
              <a:cs typeface="Arial" panose="020B0604020202020204"/>
            </a:endParaRPr>
          </a:p>
          <a:p>
            <a:pPr marL="1371600" lvl="3" indent="0">
              <a:buNone/>
            </a:pPr>
            <a:r>
              <a:rPr lang="en-US" dirty="0" err="1" smtClean="0">
                <a:latin typeface="Arial" panose="020B0604020202020204"/>
                <a:cs typeface="Arial" panose="020B0604020202020204"/>
              </a:rPr>
              <a:t>Synchro</a:t>
            </a:r>
            <a:r>
              <a:rPr lang="en-US" dirty="0" smtClean="0">
                <a:latin typeface="Arial" panose="020B0604020202020204"/>
                <a:cs typeface="Arial" panose="020B0604020202020204"/>
              </a:rPr>
              <a:t> and VISSIM (through QEM)</a:t>
            </a:r>
            <a:endParaRPr lang="en-US" dirty="0" smtClean="0">
              <a:latin typeface="Arial" panose="020B0604020202020204"/>
              <a:cs typeface="Arial" panose="020B0604020202020204"/>
            </a:endParaRPr>
          </a:p>
          <a:p>
            <a:pPr marL="1371600" lvl="3" indent="0">
              <a:buNone/>
            </a:pPr>
            <a:endParaRPr lang="en-US" dirty="0" smtClean="0">
              <a:latin typeface="Arial" panose="020B0604020202020204"/>
              <a:cs typeface="Arial" panose="020B0604020202020204"/>
            </a:endParaRPr>
          </a:p>
          <a:p>
            <a:r>
              <a:rPr lang="en-US" sz="2400" b="1" dirty="0">
                <a:latin typeface="Arial" panose="020B0604020202020204"/>
                <a:cs typeface="Arial" panose="020B0604020202020204"/>
              </a:rPr>
              <a:t>DTALite: Open-source computational engine  (C++)</a:t>
            </a:r>
            <a:endParaRPr lang="en-US" sz="2400" b="1" dirty="0">
              <a:latin typeface="Arial" panose="020B0604020202020204"/>
              <a:cs typeface="Arial" panose="020B0604020202020204"/>
            </a:endParaRPr>
          </a:p>
          <a:p>
            <a:pPr lvl="1"/>
            <a:r>
              <a:rPr lang="en-US" sz="2000" dirty="0">
                <a:latin typeface="Arial" panose="020B0604020202020204"/>
                <a:cs typeface="Arial" panose="020B0604020202020204"/>
              </a:rPr>
              <a:t>Light-weight and agent-based DTA</a:t>
            </a:r>
            <a:endParaRPr lang="en-US" sz="2000" dirty="0">
              <a:latin typeface="Arial" panose="020B0604020202020204"/>
              <a:cs typeface="Arial" panose="020B0604020202020204"/>
            </a:endParaRPr>
          </a:p>
          <a:p>
            <a:pPr lvl="1"/>
            <a:r>
              <a:rPr lang="en-US" sz="2000" dirty="0">
                <a:latin typeface="Arial" panose="020B0604020202020204"/>
                <a:cs typeface="Arial" panose="020B0604020202020204"/>
              </a:rPr>
              <a:t>Built-in OD demand matrix estimation (ODME) program </a:t>
            </a:r>
            <a:endParaRPr lang="en-US" sz="2000" dirty="0">
              <a:latin typeface="Arial" panose="020B0604020202020204"/>
              <a:cs typeface="Arial" panose="020B0604020202020204"/>
            </a:endParaRPr>
          </a:p>
        </p:txBody>
      </p:sp>
      <p:pic>
        <p:nvPicPr>
          <p:cNvPr id="5" name="Picture 3"/>
          <p:cNvPicPr>
            <a:picLocks noChangeAspect="1" noChangeArrowheads="1"/>
          </p:cNvPicPr>
          <p:nvPr/>
        </p:nvPicPr>
        <p:blipFill>
          <a:blip r:embed="rId1" cstate="print"/>
          <a:srcRect r="1449"/>
          <a:stretch>
            <a:fillRect/>
          </a:stretch>
        </p:blipFill>
        <p:spPr bwMode="auto">
          <a:xfrm>
            <a:off x="7999710" y="3627656"/>
            <a:ext cx="2590800" cy="1326048"/>
          </a:xfrm>
          <a:prstGeom prst="rect">
            <a:avLst/>
          </a:prstGeom>
          <a:noFill/>
          <a:ln w="9525">
            <a:noFill/>
            <a:miter lim="800000"/>
            <a:headEnd/>
            <a:tailEnd/>
          </a:ln>
        </p:spPr>
      </p:pic>
      <p:pic>
        <p:nvPicPr>
          <p:cNvPr id="10241" name="Picture 1"/>
          <p:cNvPicPr>
            <a:picLocks noChangeAspect="1" noChangeArrowheads="1"/>
          </p:cNvPicPr>
          <p:nvPr/>
        </p:nvPicPr>
        <p:blipFill>
          <a:blip r:embed="rId2" cstate="print"/>
          <a:srcRect/>
          <a:stretch>
            <a:fillRect/>
          </a:stretch>
        </p:blipFill>
        <p:spPr bwMode="auto">
          <a:xfrm>
            <a:off x="8021523" y="971328"/>
            <a:ext cx="2590801" cy="1349375"/>
          </a:xfrm>
          <a:prstGeom prst="rect">
            <a:avLst/>
          </a:prstGeom>
          <a:noFill/>
          <a:ln w="9525">
            <a:noFill/>
            <a:miter lim="800000"/>
            <a:headEnd/>
            <a:tailEnd/>
          </a:ln>
        </p:spPr>
      </p:pic>
      <p:sp>
        <p:nvSpPr>
          <p:cNvPr id="6"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0" y="0"/>
            <a:ext cx="5699760" cy="1036320"/>
          </a:xfrm>
        </p:spPr>
        <p:txBody>
          <a:bodyPr/>
          <a:lstStyle/>
          <a:p>
            <a:pPr algn="l" eaLnBrk="1" fontAlgn="auto" hangingPunct="1">
              <a:spcAft>
                <a:spcPts val="0"/>
              </a:spcAft>
              <a:defRPr/>
            </a:pPr>
            <a:r>
              <a:rPr lang="en-US" sz="3200" b="1" dirty="0">
                <a:latin typeface="Arial" panose="020B0604020202020204"/>
                <a:cs typeface="Arial" panose="020B0604020202020204"/>
              </a:rPr>
              <a:t>Useful Materials</a:t>
            </a:r>
            <a:endParaRPr lang="en-US" sz="3200" b="1" dirty="0">
              <a:latin typeface="Arial" panose="020B0604020202020204"/>
              <a:cs typeface="Arial" panose="020B0604020202020204"/>
            </a:endParaRPr>
          </a:p>
        </p:txBody>
      </p:sp>
      <p:sp>
        <p:nvSpPr>
          <p:cNvPr id="4" name="Content Placeholder 3"/>
          <p:cNvSpPr>
            <a:spLocks noGrp="1"/>
          </p:cNvSpPr>
          <p:nvPr>
            <p:ph sz="quarter" idx="1"/>
          </p:nvPr>
        </p:nvSpPr>
        <p:spPr>
          <a:xfrm>
            <a:off x="1981200" y="1215324"/>
            <a:ext cx="8229600" cy="4210116"/>
          </a:xfrm>
        </p:spPr>
        <p:txBody>
          <a:bodyPr/>
          <a:lstStyle/>
          <a:p>
            <a:r>
              <a:rPr lang="en-US" sz="2400" dirty="0" err="1">
                <a:latin typeface="Arial" panose="020B0604020202020204"/>
                <a:cs typeface="Arial" panose="020B0604020202020204"/>
              </a:rPr>
              <a:t>DTALite</a:t>
            </a:r>
            <a:r>
              <a:rPr lang="en-US" sz="2400" dirty="0">
                <a:latin typeface="Arial" panose="020B0604020202020204"/>
                <a:cs typeface="Arial" panose="020B0604020202020204"/>
              </a:rPr>
              <a:t> Software Release</a:t>
            </a:r>
            <a:endParaRPr lang="en-US" sz="2400" dirty="0">
              <a:latin typeface="Arial" panose="020B0604020202020204"/>
              <a:cs typeface="Arial" panose="020B0604020202020204"/>
            </a:endParaRPr>
          </a:p>
          <a:p>
            <a:pPr marL="457200" lvl="1" indent="0">
              <a:buNone/>
            </a:pPr>
            <a:r>
              <a:rPr lang="en-US" sz="2400" dirty="0">
                <a:latin typeface="Arial" panose="020B0604020202020204"/>
                <a:cs typeface="Arial" panose="020B0604020202020204"/>
                <a:hlinkClick r:id="rId1"/>
              </a:rPr>
              <a:t>https</a:t>
            </a:r>
            <a:r>
              <a:rPr lang="en-US" sz="2400" dirty="0">
                <a:latin typeface="Arial" panose="020B0604020202020204"/>
                <a:cs typeface="Arial" panose="020B0604020202020204"/>
                <a:hlinkClick r:id="rId1"/>
              </a:rPr>
              <a:t>://</a:t>
            </a:r>
            <a:r>
              <a:rPr lang="en-US" sz="2400" dirty="0">
                <a:latin typeface="Arial" panose="020B0604020202020204"/>
                <a:cs typeface="Arial" panose="020B0604020202020204"/>
                <a:hlinkClick r:id="rId1"/>
              </a:rPr>
              <a:t>github.com/xzhou99/dtalite_software_release</a:t>
            </a:r>
            <a:endParaRPr lang="en-US" sz="2400" dirty="0">
              <a:latin typeface="Arial" panose="020B0604020202020204"/>
              <a:cs typeface="Arial" panose="020B0604020202020204"/>
            </a:endParaRPr>
          </a:p>
          <a:p>
            <a:pPr marL="457200" lvl="1" indent="0">
              <a:buNone/>
            </a:pPr>
            <a:endParaRPr lang="en-US" sz="2400" dirty="0">
              <a:latin typeface="Arial" panose="020B0604020202020204"/>
              <a:cs typeface="Arial" panose="020B0604020202020204"/>
            </a:endParaRPr>
          </a:p>
          <a:p>
            <a:r>
              <a:rPr lang="en-US" sz="2400" dirty="0" err="1">
                <a:latin typeface="Arial" panose="020B0604020202020204"/>
                <a:cs typeface="Arial" panose="020B0604020202020204"/>
              </a:rPr>
              <a:t>NeXTA</a:t>
            </a:r>
            <a:r>
              <a:rPr lang="en-US" sz="2400" dirty="0">
                <a:latin typeface="Arial" panose="020B0604020202020204"/>
                <a:cs typeface="Arial" panose="020B0604020202020204"/>
              </a:rPr>
              <a:t>/DTALite Training Materials</a:t>
            </a:r>
            <a:endParaRPr lang="en-US" sz="2400" dirty="0">
              <a:latin typeface="Arial" panose="020B0604020202020204"/>
              <a:cs typeface="Arial" panose="020B0604020202020204"/>
            </a:endParaRPr>
          </a:p>
          <a:p>
            <a:pPr marL="457200" lvl="1" indent="0">
              <a:buNone/>
            </a:pPr>
            <a:r>
              <a:rPr lang="en-US" sz="2400" dirty="0">
                <a:latin typeface="Arial" panose="020B0604020202020204"/>
                <a:cs typeface="Arial" panose="020B0604020202020204"/>
                <a:hlinkClick r:id="rId2"/>
              </a:rPr>
              <a:t>https://</a:t>
            </a:r>
            <a:r>
              <a:rPr lang="en-US" sz="2400" dirty="0">
                <a:latin typeface="Arial" panose="020B0604020202020204"/>
                <a:cs typeface="Arial" panose="020B0604020202020204"/>
                <a:hlinkClick r:id="rId2"/>
              </a:rPr>
              <a:t>github.com/xzhou99/learning-transportation/tree/master/lessons</a:t>
            </a:r>
            <a:endParaRPr lang="en-US" sz="2400" dirty="0">
              <a:latin typeface="Arial" panose="020B0604020202020204"/>
              <a:cs typeface="Arial" panose="020B0604020202020204"/>
            </a:endParaRPr>
          </a:p>
          <a:p>
            <a:endParaRPr lang="en-US" sz="2400" dirty="0">
              <a:latin typeface="Arial" panose="020B0604020202020204"/>
              <a:cs typeface="Arial" panose="020B0604020202020204"/>
            </a:endParaRPr>
          </a:p>
          <a:p>
            <a:r>
              <a:rPr lang="en-US" sz="2400" dirty="0" err="1">
                <a:latin typeface="Arial" panose="020B0604020202020204"/>
                <a:cs typeface="Arial" panose="020B0604020202020204"/>
              </a:rPr>
              <a:t>DTALite</a:t>
            </a:r>
            <a:r>
              <a:rPr lang="en-US" sz="2400" dirty="0">
                <a:latin typeface="Arial" panose="020B0604020202020204"/>
                <a:cs typeface="Arial" panose="020B0604020202020204"/>
              </a:rPr>
              <a:t> Source Codes</a:t>
            </a:r>
            <a:endParaRPr lang="en-US" sz="2400" dirty="0">
              <a:latin typeface="Arial" panose="020B0604020202020204"/>
              <a:cs typeface="Arial" panose="020B0604020202020204"/>
            </a:endParaRPr>
          </a:p>
          <a:p>
            <a:pPr lvl="1"/>
            <a:r>
              <a:rPr lang="en-US" sz="2400" dirty="0">
                <a:latin typeface="Arial" panose="020B0604020202020204"/>
                <a:cs typeface="Arial" panose="020B0604020202020204"/>
                <a:hlinkClick r:id="rId3"/>
              </a:rPr>
              <a:t>https://</a:t>
            </a:r>
            <a:r>
              <a:rPr lang="en-US" sz="2400" dirty="0">
                <a:latin typeface="Arial" panose="020B0604020202020204"/>
                <a:cs typeface="Arial" panose="020B0604020202020204"/>
                <a:hlinkClick r:id="rId3"/>
              </a:rPr>
              <a:t>github.com/xzhou99/dtalite_beta_test</a:t>
            </a:r>
            <a:endParaRPr lang="en-US" sz="2400" dirty="0">
              <a:latin typeface="Arial" panose="020B0604020202020204"/>
              <a:cs typeface="Arial" panose="020B0604020202020204"/>
            </a:endParaRPr>
          </a:p>
          <a:p>
            <a:pPr marL="457200" lvl="1" indent="0">
              <a:buNone/>
            </a:pPr>
            <a:endParaRPr lang="en-US" sz="2400" dirty="0">
              <a:latin typeface="Arial" panose="020B0604020202020204"/>
              <a:cs typeface="Arial" panose="020B0604020202020204"/>
            </a:endParaRPr>
          </a:p>
        </p:txBody>
      </p:sp>
      <p:sp>
        <p:nvSpPr>
          <p:cNvPr id="5"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0" y="0"/>
            <a:ext cx="8229600" cy="1036320"/>
          </a:xfrm>
        </p:spPr>
        <p:txBody>
          <a:bodyPr/>
          <a:lstStyle/>
          <a:p>
            <a:pPr algn="l" eaLnBrk="1" fontAlgn="auto" hangingPunct="1">
              <a:spcAft>
                <a:spcPts val="0"/>
              </a:spcAft>
              <a:defRPr/>
            </a:pPr>
            <a:r>
              <a:rPr lang="en-US" sz="3200" b="1" dirty="0">
                <a:latin typeface="Arial" panose="020B0604020202020204"/>
                <a:cs typeface="Arial" panose="020B0604020202020204"/>
              </a:rPr>
              <a:t>Useful Materials</a:t>
            </a:r>
            <a:endParaRPr lang="en-US" sz="3200" b="1" dirty="0">
              <a:latin typeface="Arial" panose="020B0604020202020204"/>
              <a:cs typeface="Arial" panose="020B0604020202020204"/>
            </a:endParaRPr>
          </a:p>
        </p:txBody>
      </p:sp>
      <p:sp>
        <p:nvSpPr>
          <p:cNvPr id="5"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pic>
        <p:nvPicPr>
          <p:cNvPr id="6" name="图片 5"/>
          <p:cNvPicPr>
            <a:picLocks noChangeAspect="1"/>
          </p:cNvPicPr>
          <p:nvPr/>
        </p:nvPicPr>
        <p:blipFill rotWithShape="1">
          <a:blip r:embed="rId1"/>
          <a:srcRect r="16265"/>
          <a:stretch>
            <a:fillRect/>
          </a:stretch>
        </p:blipFill>
        <p:spPr>
          <a:xfrm>
            <a:off x="1782544" y="2453640"/>
            <a:ext cx="4161057" cy="3901440"/>
          </a:xfrm>
          <a:prstGeom prst="rect">
            <a:avLst/>
          </a:prstGeom>
        </p:spPr>
      </p:pic>
      <p:sp>
        <p:nvSpPr>
          <p:cNvPr id="7" name="Content Placeholder 2"/>
          <p:cNvSpPr>
            <a:spLocks noGrp="1"/>
          </p:cNvSpPr>
          <p:nvPr>
            <p:ph idx="1"/>
          </p:nvPr>
        </p:nvSpPr>
        <p:spPr>
          <a:xfrm>
            <a:off x="1582248" y="902776"/>
            <a:ext cx="5976792" cy="1291785"/>
          </a:xfrm>
        </p:spPr>
        <p:txBody>
          <a:bodyPr>
            <a:noAutofit/>
          </a:bodyPr>
          <a:lstStyle/>
          <a:p>
            <a:r>
              <a:rPr lang="en-US" sz="2400" dirty="0">
                <a:latin typeface="Arial" panose="020B0604020202020204"/>
                <a:cs typeface="Arial" panose="020B0604020202020204"/>
              </a:rPr>
              <a:t>Installation required software packages</a:t>
            </a:r>
            <a:endParaRPr lang="en-US" sz="2400" dirty="0">
              <a:latin typeface="Arial" panose="020B0604020202020204"/>
              <a:cs typeface="Arial" panose="020B0604020202020204"/>
            </a:endParaRPr>
          </a:p>
          <a:p>
            <a:r>
              <a:rPr lang="en-US" sz="2400" dirty="0">
                <a:latin typeface="Arial" panose="020B0604020202020204"/>
                <a:cs typeface="Arial" panose="020B0604020202020204"/>
              </a:rPr>
              <a:t>Datasets and Learning documents</a:t>
            </a:r>
            <a:endParaRPr lang="en-US" sz="2400" dirty="0">
              <a:latin typeface="Arial" panose="020B0604020202020204"/>
              <a:cs typeface="Arial" panose="020B0604020202020204"/>
            </a:endParaRPr>
          </a:p>
          <a:p>
            <a:r>
              <a:rPr lang="en-US" sz="2400" dirty="0">
                <a:latin typeface="Arial" panose="020B0604020202020204"/>
                <a:cs typeface="Arial" panose="020B0604020202020204"/>
              </a:rPr>
              <a:t>User Guide</a:t>
            </a:r>
            <a:endParaRPr lang="en-US" sz="2000" dirty="0">
              <a:latin typeface="Arial" panose="020B0604020202020204"/>
              <a:cs typeface="Arial" panose="020B0604020202020204"/>
            </a:endParaRPr>
          </a:p>
        </p:txBody>
      </p:sp>
      <p:pic>
        <p:nvPicPr>
          <p:cNvPr id="8" name="图片 7"/>
          <p:cNvPicPr>
            <a:picLocks noChangeAspect="1"/>
          </p:cNvPicPr>
          <p:nvPr/>
        </p:nvPicPr>
        <p:blipFill rotWithShape="1">
          <a:blip r:embed="rId2"/>
          <a:srcRect r="30810"/>
          <a:stretch>
            <a:fillRect/>
          </a:stretch>
        </p:blipFill>
        <p:spPr>
          <a:xfrm>
            <a:off x="6258561" y="2457450"/>
            <a:ext cx="4066223" cy="20193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8949" y="30997"/>
            <a:ext cx="4107051" cy="1143000"/>
          </a:xfrm>
        </p:spPr>
        <p:txBody>
          <a:bodyPr>
            <a:normAutofit/>
          </a:bodyPr>
          <a:lstStyle/>
          <a:p>
            <a:pPr algn="l"/>
            <a:r>
              <a:rPr lang="en-US" sz="3600" b="1" dirty="0">
                <a:latin typeface="Arial" panose="020B0604020202020204"/>
                <a:cs typeface="Arial" panose="020B0604020202020204"/>
              </a:rPr>
              <a:t>Outline</a:t>
            </a:r>
            <a:endParaRPr lang="en-US" sz="3600" b="1" dirty="0">
              <a:latin typeface="Arial" panose="020B0604020202020204"/>
              <a:cs typeface="Arial" panose="020B0604020202020204"/>
            </a:endParaRPr>
          </a:p>
        </p:txBody>
      </p:sp>
      <p:sp>
        <p:nvSpPr>
          <p:cNvPr id="4" name="Content Placeholder 3"/>
          <p:cNvSpPr>
            <a:spLocks noGrp="1"/>
          </p:cNvSpPr>
          <p:nvPr>
            <p:ph sz="quarter" idx="1"/>
          </p:nvPr>
        </p:nvSpPr>
        <p:spPr>
          <a:xfrm>
            <a:off x="1973451" y="1600200"/>
            <a:ext cx="8547307" cy="3033794"/>
          </a:xfrm>
        </p:spPr>
        <p:txBody>
          <a:bodyPr/>
          <a:lstStyle/>
          <a:p>
            <a:pPr marL="0" indent="0">
              <a:lnSpc>
                <a:spcPct val="150000"/>
              </a:lnSpc>
              <a:buNone/>
            </a:pPr>
            <a:r>
              <a:rPr lang="en-US" sz="2800" dirty="0">
                <a:latin typeface="Arial" panose="020B0604020202020204"/>
                <a:cs typeface="Arial" panose="020B0604020202020204"/>
              </a:rPr>
              <a:t>Module 1: Introduction to </a:t>
            </a:r>
            <a:r>
              <a:rPr lang="en-US" sz="2800" dirty="0" err="1">
                <a:latin typeface="Arial" panose="020B0604020202020204"/>
                <a:cs typeface="Arial" panose="020B0604020202020204"/>
              </a:rPr>
              <a:t>DTALite</a:t>
            </a:r>
            <a:r>
              <a:rPr lang="en-US" sz="2800" dirty="0">
                <a:latin typeface="Arial" panose="020B0604020202020204"/>
                <a:cs typeface="Arial" panose="020B0604020202020204"/>
              </a:rPr>
              <a:t>/</a:t>
            </a:r>
            <a:r>
              <a:rPr lang="en-US" altLang="zh-CN" sz="2800" dirty="0" err="1">
                <a:latin typeface="Arial" panose="020B0604020202020204"/>
                <a:cs typeface="Arial" panose="020B0604020202020204"/>
              </a:rPr>
              <a:t>NeXTA</a:t>
            </a:r>
            <a:endParaRPr lang="en-US" altLang="zh-CN" sz="2800" dirty="0">
              <a:latin typeface="Arial" panose="020B0604020202020204"/>
              <a:cs typeface="Arial" panose="020B0604020202020204"/>
            </a:endParaRPr>
          </a:p>
          <a:p>
            <a:pPr marL="0" indent="0">
              <a:lnSpc>
                <a:spcPct val="150000"/>
              </a:lnSpc>
              <a:buNone/>
            </a:pPr>
            <a:r>
              <a:rPr lang="en-US" altLang="zh-CN" sz="2800" dirty="0">
                <a:latin typeface="Arial" panose="020B0604020202020204"/>
                <a:cs typeface="Arial" panose="020B0604020202020204"/>
              </a:rPr>
              <a:t>Module 2: </a:t>
            </a:r>
            <a:r>
              <a:rPr lang="en-US" sz="2800" dirty="0">
                <a:latin typeface="Arial" panose="020B0604020202020204"/>
                <a:cs typeface="Arial" panose="020B0604020202020204"/>
              </a:rPr>
              <a:t>Introduction </a:t>
            </a:r>
            <a:r>
              <a:rPr lang="en-US" sz="2800" dirty="0">
                <a:latin typeface="Arial" panose="020B0604020202020204"/>
                <a:cs typeface="Arial" panose="020B0604020202020204"/>
              </a:rPr>
              <a:t>to DTA modelling </a:t>
            </a:r>
            <a:r>
              <a:rPr lang="en-US" sz="2800" dirty="0">
                <a:latin typeface="Arial" panose="020B0604020202020204"/>
                <a:cs typeface="Arial" panose="020B0604020202020204"/>
              </a:rPr>
              <a:t>principles</a:t>
            </a:r>
            <a:endParaRPr lang="en-US" sz="2800" dirty="0">
              <a:latin typeface="Arial" panose="020B0604020202020204"/>
              <a:cs typeface="Arial" panose="020B0604020202020204"/>
            </a:endParaRPr>
          </a:p>
          <a:p>
            <a:pPr marL="0" indent="0">
              <a:lnSpc>
                <a:spcPct val="150000"/>
              </a:lnSpc>
              <a:buNone/>
            </a:pPr>
            <a:r>
              <a:rPr lang="en-US" altLang="zh-CN" sz="2800" dirty="0">
                <a:latin typeface="Arial" panose="020B0604020202020204"/>
                <a:cs typeface="Arial" panose="020B0604020202020204"/>
              </a:rPr>
              <a:t>Module 3</a:t>
            </a:r>
            <a:r>
              <a:rPr lang="en-US" altLang="zh-CN" sz="2800" dirty="0">
                <a:latin typeface="Arial" panose="020B0604020202020204"/>
                <a:cs typeface="Arial" panose="020B0604020202020204"/>
              </a:rPr>
              <a:t>: Visualization Features in </a:t>
            </a:r>
            <a:r>
              <a:rPr lang="en-US" altLang="zh-CN" sz="2800" dirty="0" err="1">
                <a:latin typeface="Arial" panose="020B0604020202020204"/>
                <a:cs typeface="Arial" panose="020B0604020202020204"/>
              </a:rPr>
              <a:t>NeXTA</a:t>
            </a:r>
            <a:r>
              <a:rPr lang="en-US" altLang="zh-CN" sz="2800" dirty="0">
                <a:latin typeface="Arial" panose="020B0604020202020204"/>
                <a:cs typeface="Arial" panose="020B0604020202020204"/>
              </a:rPr>
              <a:t> </a:t>
            </a:r>
            <a:endParaRPr lang="en-US" altLang="zh-CN" sz="2800" dirty="0">
              <a:latin typeface="Arial" panose="020B0604020202020204"/>
              <a:cs typeface="Arial" panose="020B0604020202020204"/>
            </a:endParaRPr>
          </a:p>
          <a:p>
            <a:pPr marL="0" indent="0">
              <a:lnSpc>
                <a:spcPct val="150000"/>
              </a:lnSpc>
              <a:buNone/>
            </a:pPr>
            <a:r>
              <a:rPr lang="en-US" altLang="zh-CN" sz="2800" dirty="0">
                <a:latin typeface="Arial" panose="020B0604020202020204"/>
                <a:cs typeface="Arial" panose="020B0604020202020204"/>
              </a:rPr>
              <a:t>Module 4</a:t>
            </a:r>
            <a:r>
              <a:rPr lang="en-US" altLang="zh-CN" sz="2800" dirty="0">
                <a:latin typeface="Arial" panose="020B0604020202020204"/>
                <a:cs typeface="Arial" panose="020B0604020202020204"/>
              </a:rPr>
              <a:t>: Introduction to Workshop Exercises</a:t>
            </a:r>
            <a:endParaRPr lang="en-US" sz="2800" dirty="0">
              <a:latin typeface="Arial" panose="020B0604020202020204"/>
              <a:cs typeface="Arial" panose="020B0604020202020204"/>
            </a:endParaRPr>
          </a:p>
        </p:txBody>
      </p:sp>
      <p:sp>
        <p:nvSpPr>
          <p:cNvPr id="5"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914400"/>
            <a:ext cx="9171123" cy="1618850"/>
          </a:xfrm>
        </p:spPr>
        <p:txBody>
          <a:bodyPr>
            <a:noAutofit/>
          </a:bodyPr>
          <a:lstStyle/>
          <a:p>
            <a:r>
              <a:rPr lang="en-US" sz="3600" b="1" dirty="0">
                <a:latin typeface="Arial" panose="020B0604020202020204"/>
                <a:cs typeface="Arial" panose="020B0604020202020204"/>
              </a:rPr>
              <a:t>Module 2</a:t>
            </a:r>
            <a:br>
              <a:rPr lang="en-US" sz="3600" b="1" dirty="0">
                <a:latin typeface="Arial" panose="020B0604020202020204"/>
                <a:cs typeface="Arial" panose="020B0604020202020204"/>
              </a:rPr>
            </a:br>
            <a:r>
              <a:rPr lang="en-US" altLang="zh-CN" sz="3600" b="1" dirty="0">
                <a:latin typeface="Arial" panose="020B0604020202020204"/>
                <a:cs typeface="Arial" panose="020B0604020202020204"/>
              </a:rPr>
              <a:t>Introduction to DTA modelling principles</a:t>
            </a:r>
            <a:endParaRPr lang="en-US" altLang="zh-CN" sz="3600" b="1" dirty="0">
              <a:latin typeface="Arial" panose="020B0604020202020204"/>
              <a:cs typeface="Arial" panose="020B0604020202020204"/>
            </a:endParaRPr>
          </a:p>
        </p:txBody>
      </p:sp>
      <p:sp>
        <p:nvSpPr>
          <p:cNvPr id="3" name="Subtitle 2"/>
          <p:cNvSpPr>
            <a:spLocks noGrp="1"/>
          </p:cNvSpPr>
          <p:nvPr>
            <p:ph type="subTitle" idx="1"/>
          </p:nvPr>
        </p:nvSpPr>
        <p:spPr>
          <a:xfrm>
            <a:off x="2225292" y="3099824"/>
            <a:ext cx="7652290" cy="1906129"/>
          </a:xfrm>
        </p:spPr>
        <p:txBody>
          <a:bodyPr>
            <a:normAutofit/>
          </a:bodyPr>
          <a:lstStyle/>
          <a:p>
            <a:pPr algn="l"/>
            <a:r>
              <a:rPr lang="en-US" sz="2400" dirty="0">
                <a:solidFill>
                  <a:schemeClr val="tx1"/>
                </a:solidFill>
                <a:latin typeface="Arial" panose="020B0604020202020204"/>
                <a:cs typeface="Arial" panose="020B0604020202020204"/>
              </a:rPr>
              <a:t>2.1 </a:t>
            </a:r>
            <a:r>
              <a:rPr lang="en-US" altLang="zh-CN" sz="2400" dirty="0">
                <a:solidFill>
                  <a:schemeClr val="tx1"/>
                </a:solidFill>
                <a:latin typeface="Arial" panose="020B0604020202020204"/>
                <a:cs typeface="Arial" panose="020B0604020202020204"/>
              </a:rPr>
              <a:t>Dynamic Traffic Assignment Modelling Framework</a:t>
            </a:r>
            <a:endParaRPr lang="en-US" altLang="zh-CN" sz="2400" dirty="0">
              <a:solidFill>
                <a:schemeClr val="tx1"/>
              </a:solidFill>
              <a:latin typeface="Arial" panose="020B0604020202020204"/>
              <a:cs typeface="Arial" panose="020B0604020202020204"/>
            </a:endParaRPr>
          </a:p>
          <a:p>
            <a:pPr algn="l"/>
            <a:r>
              <a:rPr lang="en-US" altLang="zh-CN" sz="2400" dirty="0">
                <a:solidFill>
                  <a:schemeClr val="tx1"/>
                </a:solidFill>
                <a:latin typeface="Arial" panose="020B0604020202020204"/>
                <a:cs typeface="Arial" panose="020B0604020202020204"/>
              </a:rPr>
              <a:t>2.2 Agent-based Routing</a:t>
            </a:r>
            <a:endParaRPr lang="en-US" altLang="zh-CN" sz="2400" dirty="0">
              <a:solidFill>
                <a:schemeClr val="tx1"/>
              </a:solidFill>
              <a:latin typeface="Arial" panose="020B0604020202020204"/>
              <a:cs typeface="Arial" panose="020B0604020202020204"/>
            </a:endParaRPr>
          </a:p>
          <a:p>
            <a:pPr algn="l"/>
            <a:r>
              <a:rPr lang="en-US" altLang="zh-CN" sz="2400" dirty="0">
                <a:solidFill>
                  <a:schemeClr val="tx1"/>
                </a:solidFill>
                <a:latin typeface="Arial" panose="020B0604020202020204"/>
                <a:cs typeface="Arial" panose="020B0604020202020204"/>
              </a:rPr>
              <a:t>2.3 VOT Distribution</a:t>
            </a:r>
            <a:endParaRPr lang="en-US" altLang="zh-CN" sz="2400" dirty="0">
              <a:solidFill>
                <a:schemeClr val="tx1"/>
              </a:solidFill>
              <a:latin typeface="Arial" panose="020B0604020202020204"/>
              <a:cs typeface="Arial" panose="020B0604020202020204"/>
            </a:endParaRPr>
          </a:p>
          <a:p>
            <a:pPr algn="l"/>
            <a:r>
              <a:rPr lang="en-US" altLang="zh-CN" sz="2400" dirty="0">
                <a:solidFill>
                  <a:schemeClr val="tx1"/>
                </a:solidFill>
                <a:latin typeface="Arial" panose="020B0604020202020204"/>
                <a:cs typeface="Arial" panose="020B0604020202020204"/>
              </a:rPr>
              <a:t>2.4 Multiple Traffic Simulation Models</a:t>
            </a:r>
            <a:endParaRPr lang="en-US" altLang="zh-CN" sz="2400" dirty="0">
              <a:solidFill>
                <a:schemeClr val="tx1"/>
              </a:solidFill>
              <a:latin typeface="Arial" panose="020B0604020202020204"/>
              <a:cs typeface="Arial" panose="020B0604020202020204"/>
            </a:endParaRPr>
          </a:p>
        </p:txBody>
      </p:sp>
      <p:sp>
        <p:nvSpPr>
          <p:cNvPr id="5" name="Slide Number Placeholder 7"/>
          <p:cNvSpPr>
            <a:spLocks noGrp="1"/>
          </p:cNvSpPr>
          <p:nvPr>
            <p:ph type="sldNum" sz="quarter" idx="10"/>
          </p:nvPr>
        </p:nvSpPr>
        <p:spPr bwMode="auto">
          <a:xfrm>
            <a:off x="9999663" y="6483351"/>
            <a:ext cx="558800" cy="365125"/>
          </a:xfrm>
          <a:noFill/>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7873140" cy="1143000"/>
          </a:xfrm>
        </p:spPr>
        <p:txBody>
          <a:bodyPr/>
          <a:lstStyle/>
          <a:p>
            <a:pPr algn="l"/>
            <a:r>
              <a:rPr lang="en-US" sz="3200" b="1" dirty="0">
                <a:latin typeface="Arial" panose="020B0604020202020204"/>
                <a:cs typeface="Arial" panose="020B0604020202020204"/>
              </a:rPr>
              <a:t>2.1 DTA Modelling </a:t>
            </a:r>
            <a:r>
              <a:rPr lang="en-US" sz="3200" b="1" dirty="0">
                <a:latin typeface="Arial" panose="020B0604020202020204"/>
                <a:cs typeface="Arial" panose="020B0604020202020204"/>
              </a:rPr>
              <a:t>Framework</a:t>
            </a:r>
            <a:endParaRPr lang="en-US" sz="3200" b="1" dirty="0">
              <a:latin typeface="Arial" panose="020B0604020202020204"/>
              <a:cs typeface="Arial" panose="020B0604020202020204"/>
            </a:endParaRPr>
          </a:p>
        </p:txBody>
      </p:sp>
      <p:graphicFrame>
        <p:nvGraphicFramePr>
          <p:cNvPr id="4" name="Object 3"/>
          <p:cNvGraphicFramePr>
            <a:graphicFrameLocks noChangeAspect="1"/>
          </p:cNvGraphicFramePr>
          <p:nvPr/>
        </p:nvGraphicFramePr>
        <p:xfrm>
          <a:off x="1712913" y="1621212"/>
          <a:ext cx="8566150" cy="4301724"/>
        </p:xfrm>
        <a:graphic>
          <a:graphicData uri="http://schemas.openxmlformats.org/presentationml/2006/ole">
            <mc:AlternateContent xmlns:mc="http://schemas.openxmlformats.org/markup-compatibility/2006">
              <mc:Choice xmlns:v="urn:schemas-microsoft-com:vml" Requires="v">
                <p:oleObj spid="_x0000_s22532" name="Visio" r:id="rId1" imgW="11785600" imgH="5880100" progId="Visio.Drawing.11">
                  <p:embed/>
                </p:oleObj>
              </mc:Choice>
              <mc:Fallback>
                <p:oleObj name="Visio" r:id="rId1" imgW="11785600" imgH="5880100" progId="Visio.Drawing.11">
                  <p:embed/>
                  <p:pic>
                    <p:nvPicPr>
                      <p:cNvPr id="0" name="Picture 225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2913" y="1621212"/>
                        <a:ext cx="8566150" cy="4301724"/>
                      </a:xfrm>
                      <a:prstGeom prst="rect">
                        <a:avLst/>
                      </a:prstGeom>
                      <a:noFill/>
                    </p:spPr>
                  </p:pic>
                </p:oleObj>
              </mc:Fallback>
            </mc:AlternateContent>
          </a:graphicData>
        </a:graphic>
      </p:graphicFrame>
      <p:sp>
        <p:nvSpPr>
          <p:cNvPr id="5"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1121" y="1235343"/>
            <a:ext cx="8229600" cy="4649491"/>
          </a:xfrm>
        </p:spPr>
        <p:txBody>
          <a:bodyPr>
            <a:normAutofit/>
          </a:bodyPr>
          <a:lstStyle/>
          <a:p>
            <a:pPr marL="0" indent="0">
              <a:buNone/>
            </a:pPr>
            <a:r>
              <a:rPr lang="en-US" altLang="zh-CN" sz="2400" b="1" dirty="0">
                <a:latin typeface="Arial" panose="020B0604020202020204"/>
                <a:cs typeface="Arial" panose="020B0604020202020204"/>
              </a:rPr>
              <a:t>Common Assignment Methods</a:t>
            </a:r>
            <a:endParaRPr lang="en-US" sz="2400" b="1" dirty="0">
              <a:latin typeface="Arial" panose="020B0604020202020204"/>
              <a:cs typeface="Arial" panose="020B0604020202020204"/>
            </a:endParaRPr>
          </a:p>
          <a:p>
            <a:pPr marL="0" indent="0">
              <a:buNone/>
            </a:pPr>
            <a:r>
              <a:rPr lang="en-US" sz="2400" dirty="0">
                <a:latin typeface="Arial" panose="020B0604020202020204"/>
                <a:cs typeface="Arial" panose="020B0604020202020204"/>
              </a:rPr>
              <a:t>(1) Traffic Analysis Zone (TAZ)-based</a:t>
            </a:r>
            <a:endParaRPr lang="en-US" sz="2400" dirty="0">
              <a:latin typeface="Arial" panose="020B0604020202020204"/>
              <a:cs typeface="Arial" panose="020B0604020202020204"/>
            </a:endParaRPr>
          </a:p>
          <a:p>
            <a:pPr lvl="1"/>
            <a:r>
              <a:rPr lang="en-US" sz="2400" dirty="0">
                <a:latin typeface="Arial" panose="020B0604020202020204"/>
                <a:cs typeface="Arial" panose="020B0604020202020204"/>
              </a:rPr>
              <a:t>From zone centroid to zone centroid</a:t>
            </a:r>
            <a:endParaRPr lang="en-US" sz="2400" dirty="0">
              <a:latin typeface="Arial" panose="020B0604020202020204"/>
              <a:cs typeface="Arial" panose="020B0604020202020204"/>
            </a:endParaRPr>
          </a:p>
          <a:p>
            <a:pPr lvl="1"/>
            <a:r>
              <a:rPr lang="en-US" sz="2400" dirty="0">
                <a:latin typeface="Arial" panose="020B0604020202020204"/>
                <a:cs typeface="Arial" panose="020B0604020202020204"/>
              </a:rPr>
              <a:t>The same value of time for each type of vehicles</a:t>
            </a:r>
            <a:endParaRPr lang="en-US" sz="2400" dirty="0">
              <a:latin typeface="Arial" panose="020B0604020202020204"/>
              <a:cs typeface="Arial" panose="020B0604020202020204"/>
            </a:endParaRPr>
          </a:p>
          <a:p>
            <a:pPr marL="0" indent="0">
              <a:buNone/>
            </a:pPr>
            <a:r>
              <a:rPr lang="en-US" sz="2400" dirty="0">
                <a:latin typeface="Arial" panose="020B0604020202020204"/>
                <a:cs typeface="Arial" panose="020B0604020202020204"/>
              </a:rPr>
              <a:t>(2) Agent-based</a:t>
            </a:r>
            <a:endParaRPr lang="en-US" sz="2400" dirty="0">
              <a:latin typeface="Arial" panose="020B0604020202020204"/>
              <a:cs typeface="Arial" panose="020B0604020202020204"/>
            </a:endParaRPr>
          </a:p>
          <a:p>
            <a:pPr lvl="1"/>
            <a:r>
              <a:rPr lang="en-US" sz="2400" dirty="0">
                <a:latin typeface="Arial" panose="020B0604020202020204"/>
                <a:cs typeface="Arial" panose="020B0604020202020204"/>
              </a:rPr>
              <a:t>From activity location to activity location</a:t>
            </a:r>
            <a:endParaRPr lang="en-US" sz="2400" dirty="0">
              <a:latin typeface="Arial" panose="020B0604020202020204"/>
              <a:cs typeface="Arial" panose="020B0604020202020204"/>
            </a:endParaRPr>
          </a:p>
          <a:p>
            <a:pPr lvl="1"/>
            <a:r>
              <a:rPr lang="en-US" sz="2400" dirty="0">
                <a:latin typeface="Arial" panose="020B0604020202020204"/>
                <a:cs typeface="Arial" panose="020B0604020202020204"/>
              </a:rPr>
              <a:t>Each vehicle has its own value of time, value of information</a:t>
            </a:r>
            <a:endParaRPr lang="en-US" sz="2400" dirty="0">
              <a:latin typeface="Arial" panose="020B0604020202020204"/>
              <a:cs typeface="Arial" panose="020B0604020202020204"/>
            </a:endParaRPr>
          </a:p>
          <a:p>
            <a:pPr lvl="1"/>
            <a:r>
              <a:rPr lang="en-US" sz="2400" dirty="0">
                <a:latin typeface="Arial" panose="020B0604020202020204"/>
                <a:cs typeface="Arial" panose="020B0604020202020204"/>
              </a:rPr>
              <a:t>Important for road tolling analysis, traveler information provision study</a:t>
            </a:r>
            <a:endParaRPr lang="en-US" sz="2400" dirty="0">
              <a:latin typeface="Arial" panose="020B0604020202020204"/>
              <a:cs typeface="Arial" panose="020B0604020202020204"/>
            </a:endParaRPr>
          </a:p>
        </p:txBody>
      </p:sp>
      <p:sp>
        <p:nvSpPr>
          <p:cNvPr id="4"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5" name="矩形 4"/>
          <p:cNvSpPr/>
          <p:nvPr/>
        </p:nvSpPr>
        <p:spPr>
          <a:xfrm>
            <a:off x="1524000" y="230422"/>
            <a:ext cx="7160217" cy="584775"/>
          </a:xfrm>
          <a:prstGeom prst="rect">
            <a:avLst/>
          </a:prstGeom>
        </p:spPr>
        <p:txBody>
          <a:bodyPr wrap="square">
            <a:spAutoFit/>
          </a:bodyPr>
          <a:lstStyle/>
          <a:p>
            <a:r>
              <a:rPr lang="en-US" altLang="zh-CN" sz="3200" b="1" dirty="0">
                <a:latin typeface="Arial" panose="020B0604020202020204"/>
                <a:cs typeface="Arial" panose="020B0604020202020204"/>
              </a:rPr>
              <a:t>2.2 Agent-based </a:t>
            </a:r>
            <a:r>
              <a:rPr lang="en-US" altLang="zh-CN" sz="3200" b="1" dirty="0">
                <a:latin typeface="Arial" panose="020B0604020202020204"/>
                <a:cs typeface="Arial" panose="020B0604020202020204"/>
              </a:rPr>
              <a:t>Routing</a:t>
            </a:r>
            <a:endParaRPr lang="zh-CN" altLang="en-US" sz="3200" b="1"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8229600" cy="1143000"/>
          </a:xfrm>
        </p:spPr>
        <p:txBody>
          <a:bodyPr>
            <a:normAutofit/>
          </a:bodyPr>
          <a:lstStyle/>
          <a:p>
            <a:pPr algn="l"/>
            <a:r>
              <a:rPr lang="en-US" altLang="zh-CN" sz="3200" b="1" dirty="0">
                <a:latin typeface="Arial" panose="020B0604020202020204"/>
                <a:cs typeface="Arial" panose="020B0604020202020204"/>
              </a:rPr>
              <a:t>2.2 </a:t>
            </a:r>
            <a:r>
              <a:rPr lang="en-US" altLang="zh-CN" sz="3200" b="1" dirty="0">
                <a:latin typeface="Arial" panose="020B0604020202020204"/>
                <a:cs typeface="Arial" panose="020B0604020202020204"/>
              </a:rPr>
              <a:t>Agent-based Routing</a:t>
            </a:r>
            <a:endParaRPr lang="en-US" altLang="zh-CN" sz="3200" b="1" dirty="0">
              <a:latin typeface="Arial" panose="020B0604020202020204"/>
              <a:cs typeface="Arial" panose="020B0604020202020204"/>
            </a:endParaRPr>
          </a:p>
        </p:txBody>
      </p:sp>
      <p:sp>
        <p:nvSpPr>
          <p:cNvPr id="3" name="Content Placeholder 2"/>
          <p:cNvSpPr>
            <a:spLocks noGrp="1"/>
          </p:cNvSpPr>
          <p:nvPr>
            <p:ph idx="1"/>
          </p:nvPr>
        </p:nvSpPr>
        <p:spPr>
          <a:xfrm>
            <a:off x="1816878" y="1321231"/>
            <a:ext cx="8572152" cy="2289875"/>
          </a:xfrm>
        </p:spPr>
        <p:txBody>
          <a:bodyPr>
            <a:normAutofit/>
          </a:bodyPr>
          <a:lstStyle/>
          <a:p>
            <a:r>
              <a:rPr lang="en-US" sz="2400" dirty="0">
                <a:latin typeface="Arial" panose="020B0604020202020204"/>
                <a:cs typeface="Arial" panose="020B0604020202020204"/>
              </a:rPr>
              <a:t>Routing performed for each individual agent</a:t>
            </a:r>
            <a:endParaRPr lang="en-US" sz="2400" dirty="0">
              <a:latin typeface="Arial" panose="020B0604020202020204"/>
              <a:cs typeface="Arial" panose="020B0604020202020204"/>
            </a:endParaRPr>
          </a:p>
          <a:p>
            <a:r>
              <a:rPr lang="en-US" sz="2400" dirty="0">
                <a:latin typeface="Arial" panose="020B0604020202020204"/>
                <a:cs typeface="Arial" panose="020B0604020202020204"/>
              </a:rPr>
              <a:t>Each agent has multiple dimensions of travel decisions</a:t>
            </a:r>
            <a:endParaRPr lang="en-US" sz="2400" dirty="0">
              <a:latin typeface="Arial" panose="020B0604020202020204"/>
              <a:cs typeface="Arial" panose="020B0604020202020204"/>
            </a:endParaRPr>
          </a:p>
          <a:p>
            <a:pPr lvl="1"/>
            <a:r>
              <a:rPr lang="en-US" sz="2400" dirty="0">
                <a:latin typeface="Arial" panose="020B0604020202020204"/>
                <a:cs typeface="Arial" panose="020B0604020202020204"/>
              </a:rPr>
              <a:t>Origin, destination, departure time, path</a:t>
            </a:r>
            <a:endParaRPr lang="en-US" sz="2400" dirty="0">
              <a:latin typeface="Arial" panose="020B0604020202020204"/>
              <a:cs typeface="Arial" panose="020B0604020202020204"/>
            </a:endParaRPr>
          </a:p>
          <a:p>
            <a:pPr lvl="1"/>
            <a:r>
              <a:rPr lang="en-US" sz="2400" dirty="0">
                <a:latin typeface="Arial" panose="020B0604020202020204"/>
                <a:cs typeface="Arial" panose="020B0604020202020204"/>
              </a:rPr>
              <a:t>Demand class (LOV, HOV, truck) or (HBW, HBO, NHB)</a:t>
            </a:r>
            <a:endParaRPr lang="en-US" sz="2400" dirty="0">
              <a:latin typeface="Arial" panose="020B0604020202020204"/>
              <a:cs typeface="Arial" panose="020B0604020202020204"/>
            </a:endParaRPr>
          </a:p>
          <a:p>
            <a:pPr lvl="1"/>
            <a:r>
              <a:rPr lang="en-US" sz="2400" dirty="0">
                <a:latin typeface="Arial" panose="020B0604020202020204"/>
                <a:cs typeface="Arial" panose="020B0604020202020204"/>
              </a:rPr>
              <a:t>Information class (Historical, Pre-trip, En-route)</a:t>
            </a:r>
            <a:endParaRPr lang="en-US" sz="2400" dirty="0">
              <a:latin typeface="Arial" panose="020B0604020202020204"/>
              <a:cs typeface="Arial" panose="020B0604020202020204"/>
            </a:endParaRPr>
          </a:p>
        </p:txBody>
      </p:sp>
      <p:sp>
        <p:nvSpPr>
          <p:cNvPr id="5"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204119"/>
            <a:ext cx="8229600" cy="4525963"/>
          </a:xfrm>
        </p:spPr>
        <p:txBody>
          <a:bodyPr>
            <a:normAutofit/>
          </a:bodyPr>
          <a:lstStyle/>
          <a:p>
            <a:r>
              <a:rPr lang="en-US" sz="2400" dirty="0">
                <a:latin typeface="Arial" panose="020B0604020202020204"/>
                <a:cs typeface="Arial" panose="020B0604020202020204"/>
              </a:rPr>
              <a:t>Individual generalized cost function</a:t>
            </a:r>
            <a:endParaRPr lang="en-US" sz="2400" dirty="0">
              <a:latin typeface="Arial" panose="020B0604020202020204"/>
              <a:cs typeface="Arial" panose="020B0604020202020204"/>
            </a:endParaRPr>
          </a:p>
          <a:p>
            <a:endParaRPr lang="en-US" sz="2400" dirty="0">
              <a:latin typeface="Arial" panose="020B0604020202020204"/>
              <a:cs typeface="Arial" panose="020B0604020202020204"/>
            </a:endParaRPr>
          </a:p>
          <a:p>
            <a:pPr marL="457200" lvl="1" indent="0">
              <a:buNone/>
            </a:pPr>
            <a:endParaRPr lang="en-US" sz="2400" dirty="0">
              <a:latin typeface="Arial" panose="020B0604020202020204"/>
              <a:cs typeface="Arial" panose="020B0604020202020204"/>
            </a:endParaRPr>
          </a:p>
          <a:p>
            <a:pPr lvl="1"/>
            <a:r>
              <a:rPr lang="en-US" sz="2400" dirty="0">
                <a:latin typeface="Arial" panose="020B0604020202020204"/>
                <a:cs typeface="Arial" panose="020B0604020202020204"/>
              </a:rPr>
              <a:t>Can consider multiple factors</a:t>
            </a:r>
            <a:endParaRPr lang="en-US" sz="2400" dirty="0">
              <a:latin typeface="Arial" panose="020B0604020202020204"/>
              <a:cs typeface="Arial" panose="020B0604020202020204"/>
            </a:endParaRPr>
          </a:p>
          <a:p>
            <a:pPr lvl="2"/>
            <a:r>
              <a:rPr lang="en-US" dirty="0" smtClean="0">
                <a:latin typeface="Arial" panose="020B0604020202020204"/>
                <a:cs typeface="Arial" panose="020B0604020202020204"/>
              </a:rPr>
              <a:t>Value of time, Value of reliability, Value of safety</a:t>
            </a:r>
            <a:endParaRPr lang="en-US" dirty="0" smtClean="0">
              <a:latin typeface="Arial" panose="020B0604020202020204"/>
              <a:cs typeface="Arial" panose="020B0604020202020204"/>
            </a:endParaRPr>
          </a:p>
          <a:p>
            <a:pPr lvl="1"/>
            <a:r>
              <a:rPr lang="en-US" sz="2400" dirty="0">
                <a:latin typeface="Arial" panose="020B0604020202020204"/>
                <a:cs typeface="Arial" panose="020B0604020202020204"/>
              </a:rPr>
              <a:t>Perform routing algorithm individually for each vehicle/agent</a:t>
            </a:r>
            <a:endParaRPr lang="en-US" sz="2400" dirty="0">
              <a:latin typeface="Arial" panose="020B0604020202020204"/>
              <a:cs typeface="Arial" panose="020B0604020202020204"/>
            </a:endParaRPr>
          </a:p>
          <a:p>
            <a:pPr lvl="1"/>
            <a:r>
              <a:rPr lang="en-US" sz="2400" dirty="0">
                <a:latin typeface="Arial" panose="020B0604020202020204"/>
                <a:cs typeface="Arial" panose="020B0604020202020204"/>
              </a:rPr>
              <a:t>Can adjust origin/destination/departure time/path at each iteration (day)</a:t>
            </a:r>
            <a:endParaRPr lang="en-US" sz="2400" dirty="0">
              <a:latin typeface="Arial" panose="020B0604020202020204"/>
              <a:cs typeface="Arial" panose="020B0604020202020204"/>
            </a:endParaRPr>
          </a:p>
        </p:txBody>
      </p:sp>
      <mc:AlternateContent xmlns:mc="http://schemas.openxmlformats.org/markup-compatibility/2006">
        <mc:Choice xmlns:a14="http://schemas.microsoft.com/office/drawing/2010/main" Requires="a14">
          <p:sp>
            <p:nvSpPr>
              <p:cNvPr id="5" name="TextBox 4"/>
              <p:cNvSpPr txBox="1"/>
              <p:nvPr/>
            </p:nvSpPr>
            <p:spPr>
              <a:xfrm>
                <a:off x="3110155" y="1881754"/>
                <a:ext cx="559973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a:rPr>
                        <m:t>𝐶𝑜𝑠𝑡</m:t>
                      </m:r>
                      <m:r>
                        <a:rPr lang="en-US" sz="2800" i="1">
                          <a:latin typeface="Cambria Math"/>
                        </a:rPr>
                        <m:t>=</m:t>
                      </m:r>
                      <m:r>
                        <a:rPr lang="en-US" sz="2800" i="1">
                          <a:latin typeface="Cambria Math"/>
                        </a:rPr>
                        <m:t>𝑇𝑟𝑎𝑣𝑒𝑙</m:t>
                      </m:r>
                      <m:r>
                        <a:rPr lang="en-US" sz="2800" i="1">
                          <a:latin typeface="Cambria Math"/>
                        </a:rPr>
                        <m:t> </m:t>
                      </m:r>
                      <m:r>
                        <a:rPr lang="en-US" sz="2800" i="1">
                          <a:latin typeface="Cambria Math"/>
                        </a:rPr>
                        <m:t>𝑇𝑖𝑚𝑒</m:t>
                      </m:r>
                      <m:r>
                        <a:rPr lang="en-US" sz="2800" i="1">
                          <a:latin typeface="Cambria Math"/>
                        </a:rPr>
                        <m:t>∗</m:t>
                      </m:r>
                      <m:r>
                        <a:rPr lang="en-US" sz="2800" i="1">
                          <a:latin typeface="Cambria Math"/>
                        </a:rPr>
                        <m:t>𝑉𝑂𝑇</m:t>
                      </m:r>
                      <m:r>
                        <a:rPr lang="en-US" sz="2800" i="1">
                          <a:latin typeface="Cambria Math"/>
                        </a:rPr>
                        <m:t>+</m:t>
                      </m:r>
                      <m:r>
                        <a:rPr lang="en-US" sz="2800" i="1">
                          <a:latin typeface="Cambria Math"/>
                        </a:rPr>
                        <m:t>𝑇𝑜𝑙𝑙</m:t>
                      </m:r>
                    </m:oMath>
                  </m:oMathPara>
                </a14:m>
                <a:endParaRPr lang="en-US" sz="2800" dirty="0"/>
              </a:p>
            </p:txBody>
          </p:sp>
        </mc:Choice>
        <mc:Fallback>
          <p:sp>
            <p:nvSpPr>
              <p:cNvPr id="5" name="TextBox 4"/>
              <p:cNvSpPr txBox="1">
                <a:spLocks noRot="1" noChangeAspect="1" noMove="1" noResize="1" noEditPoints="1" noAdjustHandles="1" noChangeArrowheads="1" noChangeShapeType="1" noTextEdit="1"/>
              </p:cNvSpPr>
              <p:nvPr/>
            </p:nvSpPr>
            <p:spPr>
              <a:xfrm>
                <a:off x="1586155" y="1881754"/>
                <a:ext cx="5599738" cy="523220"/>
              </a:xfrm>
              <a:prstGeom prst="rect">
                <a:avLst/>
              </a:prstGeom>
              <a:blipFill rotWithShape="0">
                <a:blip r:embed="rId1"/>
                <a:stretch>
                  <a:fillRect/>
                </a:stretch>
              </a:blipFill>
            </p:spPr>
            <p:txBody>
              <a:bodyPr/>
              <a:lstStyle/>
              <a:p>
                <a:r>
                  <a:rPr lang="zh-CN" altLang="en-US">
                    <a:noFill/>
                  </a:rPr>
                  <a:t> </a:t>
                </a:r>
                <a:endParaRPr lang="zh-CN" altLang="en-US">
                  <a:noFill/>
                </a:endParaRPr>
              </a:p>
            </p:txBody>
          </p:sp>
        </mc:Fallback>
      </mc:AlternateContent>
      <p:sp>
        <p:nvSpPr>
          <p:cNvPr id="7" name="Title 1"/>
          <p:cNvSpPr txBox="1"/>
          <p:nvPr/>
        </p:nvSpPr>
        <p:spPr bwMode="auto">
          <a:xfrm>
            <a:off x="1524000" y="0"/>
            <a:ext cx="8229600" cy="1143000"/>
          </a:xfrm>
          <a:prstGeom prst="rect">
            <a:avLst/>
          </a:prstGeom>
          <a:noFill/>
          <a:ln>
            <a:noFill/>
          </a:ln>
        </p:spPr>
        <p:txBody>
          <a:bodyPr vert="horz" wrap="square" lIns="91440" tIns="45720" rIns="91440" bIns="45720" numCol="1" anchor="ctr" anchorCtr="0" compatLnSpc="1">
            <a:normAutofit/>
          </a:bodyPr>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2.2 </a:t>
            </a:r>
            <a:r>
              <a:rPr lang="en-US" sz="3200" b="1" dirty="0">
                <a:latin typeface="Arial" panose="020B0604020202020204"/>
                <a:cs typeface="Arial" panose="020B0604020202020204"/>
              </a:rPr>
              <a:t>Agent-based </a:t>
            </a:r>
            <a:r>
              <a:rPr lang="en-US" sz="3200" b="1" dirty="0">
                <a:latin typeface="Arial" panose="020B0604020202020204"/>
                <a:cs typeface="Arial" panose="020B0604020202020204"/>
              </a:rPr>
              <a:t>Routing</a:t>
            </a:r>
            <a:endParaRPr lang="en-US" sz="3200" b="1" dirty="0">
              <a:latin typeface="Arial" panose="020B0604020202020204"/>
              <a:cs typeface="Arial" panose="020B0604020202020204"/>
            </a:endParaRPr>
          </a:p>
        </p:txBody>
      </p:sp>
      <p:sp>
        <p:nvSpPr>
          <p:cNvPr id="8"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6494"/>
            <a:ext cx="8229600" cy="1143000"/>
          </a:xfrm>
        </p:spPr>
        <p:txBody>
          <a:bodyPr/>
          <a:lstStyle/>
          <a:p>
            <a:pPr algn="l"/>
            <a:r>
              <a:rPr lang="en-US" sz="3200" b="1" dirty="0">
                <a:latin typeface="Arial" panose="020B0604020202020204"/>
                <a:cs typeface="Arial" panose="020B0604020202020204"/>
              </a:rPr>
              <a:t>2</a:t>
            </a:r>
            <a:r>
              <a:rPr lang="en-US" sz="3200" b="1" dirty="0">
                <a:latin typeface="Arial" panose="020B0604020202020204"/>
                <a:cs typeface="Arial" panose="020B0604020202020204"/>
              </a:rPr>
              <a:t>.3 VOT Distribution</a:t>
            </a:r>
            <a:endParaRPr lang="en-US" sz="3200" b="1" dirty="0">
              <a:latin typeface="Arial" panose="020B0604020202020204"/>
              <a:cs typeface="Arial" panose="020B0604020202020204"/>
            </a:endParaRPr>
          </a:p>
        </p:txBody>
      </p:sp>
      <p:sp>
        <p:nvSpPr>
          <p:cNvPr id="3" name="Content Placeholder 2"/>
          <p:cNvSpPr>
            <a:spLocks noGrp="1"/>
          </p:cNvSpPr>
          <p:nvPr>
            <p:ph idx="1"/>
          </p:nvPr>
        </p:nvSpPr>
        <p:spPr>
          <a:xfrm>
            <a:off x="1858506" y="1205907"/>
            <a:ext cx="8458200" cy="973593"/>
          </a:xfrm>
        </p:spPr>
        <p:txBody>
          <a:bodyPr>
            <a:normAutofit/>
          </a:bodyPr>
          <a:lstStyle/>
          <a:p>
            <a:r>
              <a:rPr lang="en-US" sz="2400" dirty="0">
                <a:latin typeface="Arial" panose="020B0604020202020204"/>
                <a:cs typeface="Arial" panose="020B0604020202020204"/>
              </a:rPr>
              <a:t>Assumption:</a:t>
            </a:r>
            <a:endParaRPr lang="en-US" sz="2400" dirty="0">
              <a:latin typeface="Arial" panose="020B0604020202020204"/>
              <a:cs typeface="Arial" panose="020B0604020202020204"/>
            </a:endParaRPr>
          </a:p>
          <a:p>
            <a:pPr lvl="1"/>
            <a:r>
              <a:rPr lang="en-US" sz="2400" dirty="0">
                <a:latin typeface="Arial" panose="020B0604020202020204"/>
                <a:cs typeface="Arial" panose="020B0604020202020204"/>
              </a:rPr>
              <a:t>VOT : 50% of hourly rate (</a:t>
            </a:r>
            <a:r>
              <a:rPr lang="en-US" sz="2400" dirty="0" err="1">
                <a:latin typeface="Arial" panose="020B0604020202020204"/>
                <a:cs typeface="Arial" panose="020B0604020202020204"/>
              </a:rPr>
              <a:t>Concas</a:t>
            </a:r>
            <a:r>
              <a:rPr lang="en-US" sz="2400" dirty="0">
                <a:latin typeface="Arial" panose="020B0604020202020204"/>
                <a:cs typeface="Arial" panose="020B0604020202020204"/>
              </a:rPr>
              <a:t> and </a:t>
            </a:r>
            <a:r>
              <a:rPr lang="en-US" sz="2400" dirty="0" err="1">
                <a:latin typeface="Arial" panose="020B0604020202020204"/>
                <a:cs typeface="Arial" panose="020B0604020202020204"/>
              </a:rPr>
              <a:t>Kolpakov</a:t>
            </a:r>
            <a:r>
              <a:rPr lang="en-US" sz="2400" dirty="0">
                <a:latin typeface="Arial" panose="020B0604020202020204"/>
                <a:cs typeface="Arial" panose="020B0604020202020204"/>
              </a:rPr>
              <a:t>, 2009)</a:t>
            </a:r>
            <a:endParaRPr lang="en-US" sz="2400" dirty="0">
              <a:latin typeface="Arial" panose="020B0604020202020204"/>
              <a:cs typeface="Arial" panose="020B0604020202020204"/>
            </a:endParaRPr>
          </a:p>
        </p:txBody>
      </p:sp>
      <p:pic>
        <p:nvPicPr>
          <p:cNvPr id="4" name="Picture 3"/>
          <p:cNvPicPr/>
          <p:nvPr/>
        </p:nvPicPr>
        <p:blipFill rotWithShape="1">
          <a:blip r:embed="rId1" cstate="print">
            <a:extLst>
              <a:ext uri="{28A0092B-C50C-407E-A947-70E740481C1C}">
                <a14:useLocalDpi xmlns:a14="http://schemas.microsoft.com/office/drawing/2010/main" val="0"/>
              </a:ext>
            </a:extLst>
          </a:blip>
          <a:srcRect l="17628" t="11614" r="1923" b="2340"/>
          <a:stretch>
            <a:fillRect/>
          </a:stretch>
        </p:blipFill>
        <p:spPr bwMode="auto">
          <a:xfrm>
            <a:off x="1828800" y="2497812"/>
            <a:ext cx="8610600" cy="3721158"/>
          </a:xfrm>
          <a:prstGeom prst="rect">
            <a:avLst/>
          </a:prstGeom>
          <a:ln>
            <a:noFill/>
          </a:ln>
        </p:spPr>
      </p:pic>
      <p:sp>
        <p:nvSpPr>
          <p:cNvPr id="5" name="TextBox 4"/>
          <p:cNvSpPr txBox="1"/>
          <p:nvPr/>
        </p:nvSpPr>
        <p:spPr>
          <a:xfrm>
            <a:off x="6400800" y="2664420"/>
            <a:ext cx="3962400" cy="1754326"/>
          </a:xfrm>
          <a:prstGeom prst="rect">
            <a:avLst/>
          </a:prstGeom>
          <a:noFill/>
          <a:ln>
            <a:solidFill>
              <a:schemeClr val="tx1"/>
            </a:solidFill>
          </a:ln>
        </p:spPr>
        <p:txBody>
          <a:bodyPr wrap="square" rtlCol="0">
            <a:spAutoFit/>
          </a:bodyPr>
          <a:lstStyle/>
          <a:p>
            <a:pPr>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 Best fit: Gen. Extreme Value (</a:t>
            </a:r>
            <a:r>
              <a:rPr lang="en-US" b="1" dirty="0" smtClean="0">
                <a:solidFill>
                  <a:srgbClr val="FFC000"/>
                </a:solidFill>
                <a:latin typeface="Times New Roman" panose="02020603050405020304" pitchFamily="18" charset="0"/>
                <a:cs typeface="Times New Roman" panose="02020603050405020304" pitchFamily="18" charset="0"/>
              </a:rPr>
              <a:t>Orange</a:t>
            </a:r>
            <a:r>
              <a:rPr lang="en-US"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 Distribution will be used in </a:t>
            </a:r>
            <a:r>
              <a:rPr lang="en-US" dirty="0" err="1" smtClean="0">
                <a:latin typeface="Times New Roman" panose="02020603050405020304" pitchFamily="18" charset="0"/>
                <a:cs typeface="Times New Roman" panose="02020603050405020304" pitchFamily="18" charset="0"/>
              </a:rPr>
              <a:t>DTALite</a:t>
            </a:r>
            <a:r>
              <a:rPr lang="en-US" dirty="0" smtClean="0">
                <a:latin typeface="Times New Roman" panose="02020603050405020304" pitchFamily="18" charset="0"/>
                <a:cs typeface="Times New Roman" panose="02020603050405020304" pitchFamily="18" charset="0"/>
              </a:rPr>
              <a:t>: Lognormal </a:t>
            </a:r>
            <a:r>
              <a:rPr lang="en-US" b="1" dirty="0" smtClean="0">
                <a:solidFill>
                  <a:schemeClr val="accent1">
                    <a:lumMod val="75000"/>
                  </a:schemeClr>
                </a:solidFill>
                <a:latin typeface="Times New Roman" panose="02020603050405020304" pitchFamily="18" charset="0"/>
                <a:cs typeface="Times New Roman" panose="02020603050405020304" pitchFamily="18" charset="0"/>
              </a:rPr>
              <a:t>(Blue</a:t>
            </a:r>
            <a:r>
              <a:rPr lang="en-US"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 Average VOT: 12 $/hour.</a:t>
            </a:r>
            <a:endParaRPr lang="en-US" dirty="0">
              <a:latin typeface="Times New Roman" panose="02020603050405020304" pitchFamily="18" charset="0"/>
              <a:cs typeface="Times New Roman" panose="02020603050405020304" pitchFamily="18" charset="0"/>
            </a:endParaRPr>
          </a:p>
        </p:txBody>
      </p:sp>
      <p:sp>
        <p:nvSpPr>
          <p:cNvPr id="1026" name="Rectangle 2"/>
          <p:cNvSpPr>
            <a:spLocks noChangeArrowheads="1"/>
          </p:cNvSpPr>
          <p:nvPr/>
        </p:nvSpPr>
        <p:spPr bwMode="auto">
          <a:xfrm>
            <a:off x="1524000" y="-184666"/>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pic>
        <p:nvPicPr>
          <p:cNvPr id="102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494920" y="3594319"/>
            <a:ext cx="3762375" cy="428625"/>
          </a:xfrm>
          <a:prstGeom prst="rect">
            <a:avLst/>
          </a:prstGeom>
          <a:noFill/>
        </p:spPr>
      </p:pic>
      <p:sp>
        <p:nvSpPr>
          <p:cNvPr id="8"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4470"/>
            <a:ext cx="8475663" cy="1013917"/>
          </a:xfrm>
        </p:spPr>
        <p:txBody>
          <a:bodyPr/>
          <a:lstStyle/>
          <a:p>
            <a:pPr algn="l"/>
            <a:r>
              <a:rPr lang="en-US" sz="3200" b="1" dirty="0">
                <a:latin typeface="Arial" panose="020B0604020202020204"/>
                <a:cs typeface="Arial" panose="020B0604020202020204"/>
              </a:rPr>
              <a:t>2</a:t>
            </a:r>
            <a:r>
              <a:rPr lang="en-US" sz="3200" b="1" dirty="0">
                <a:latin typeface="Arial" panose="020B0604020202020204"/>
                <a:cs typeface="Arial" panose="020B0604020202020204"/>
              </a:rPr>
              <a:t>.4 </a:t>
            </a:r>
            <a:r>
              <a:rPr lang="en-US" altLang="zh-CN" sz="3200" b="1" dirty="0">
                <a:latin typeface="Arial" panose="020B0604020202020204"/>
                <a:cs typeface="Arial" panose="020B0604020202020204"/>
              </a:rPr>
              <a:t>Multiple </a:t>
            </a:r>
            <a:r>
              <a:rPr lang="en-US" sz="3200" b="1" dirty="0">
                <a:latin typeface="Arial" panose="020B0604020202020204"/>
                <a:cs typeface="Arial" panose="020B0604020202020204"/>
              </a:rPr>
              <a:t>Traffic </a:t>
            </a:r>
            <a:r>
              <a:rPr lang="en-US" sz="3200" b="1" dirty="0">
                <a:latin typeface="Arial" panose="020B0604020202020204"/>
                <a:cs typeface="Arial" panose="020B0604020202020204"/>
              </a:rPr>
              <a:t>Simulation </a:t>
            </a:r>
            <a:r>
              <a:rPr lang="en-US" sz="3200" b="1" dirty="0">
                <a:latin typeface="Arial" panose="020B0604020202020204"/>
                <a:cs typeface="Arial" panose="020B0604020202020204"/>
              </a:rPr>
              <a:t>Models</a:t>
            </a:r>
            <a:endParaRPr lang="en-US" sz="3200" b="1" dirty="0">
              <a:latin typeface="Arial" panose="020B0604020202020204"/>
              <a:cs typeface="Arial" panose="020B0604020202020204"/>
            </a:endParaRPr>
          </a:p>
        </p:txBody>
      </p:sp>
      <p:sp>
        <p:nvSpPr>
          <p:cNvPr id="3" name="Content Placeholder 2"/>
          <p:cNvSpPr>
            <a:spLocks noGrp="1"/>
          </p:cNvSpPr>
          <p:nvPr>
            <p:ph idx="1"/>
          </p:nvPr>
        </p:nvSpPr>
        <p:spPr>
          <a:xfrm>
            <a:off x="1871663" y="1253680"/>
            <a:ext cx="8686800" cy="2346574"/>
          </a:xfrm>
        </p:spPr>
        <p:txBody>
          <a:bodyPr>
            <a:normAutofit/>
          </a:bodyPr>
          <a:lstStyle/>
          <a:p>
            <a:r>
              <a:rPr lang="en-US" sz="2400" dirty="0">
                <a:latin typeface="Arial" panose="020B0604020202020204"/>
                <a:cs typeface="Arial" panose="020B0604020202020204"/>
              </a:rPr>
              <a:t>BPR travel time functions</a:t>
            </a:r>
            <a:endParaRPr lang="en-US" sz="2400" dirty="0">
              <a:latin typeface="Arial" panose="020B0604020202020204"/>
              <a:cs typeface="Arial" panose="020B0604020202020204"/>
            </a:endParaRPr>
          </a:p>
          <a:p>
            <a:r>
              <a:rPr lang="en-US" sz="2400" dirty="0">
                <a:latin typeface="Arial" panose="020B0604020202020204"/>
                <a:cs typeface="Arial" panose="020B0604020202020204"/>
              </a:rPr>
              <a:t>Point queue (relaxed storage constraints)</a:t>
            </a:r>
            <a:endParaRPr lang="en-US" sz="2400" dirty="0">
              <a:latin typeface="Arial" panose="020B0604020202020204"/>
              <a:cs typeface="Arial" panose="020B0604020202020204"/>
            </a:endParaRPr>
          </a:p>
          <a:p>
            <a:r>
              <a:rPr lang="en-US" sz="2400" dirty="0">
                <a:latin typeface="Arial" panose="020B0604020202020204"/>
                <a:cs typeface="Arial" panose="020B0604020202020204"/>
              </a:rPr>
              <a:t>Spatial queue (similar to DYNASMART-P model)</a:t>
            </a:r>
            <a:endParaRPr lang="en-US" sz="2400" dirty="0">
              <a:latin typeface="Arial" panose="020B0604020202020204"/>
              <a:cs typeface="Arial" panose="020B0604020202020204"/>
            </a:endParaRPr>
          </a:p>
          <a:p>
            <a:r>
              <a:rPr lang="en-US" sz="2400" dirty="0">
                <a:latin typeface="Arial" panose="020B0604020202020204"/>
                <a:cs typeface="Arial" panose="020B0604020202020204"/>
              </a:rPr>
              <a:t>Newell’s model (similar to Cell Transmission Model)</a:t>
            </a:r>
            <a:endParaRPr lang="en-US" sz="2400" dirty="0">
              <a:latin typeface="Arial" panose="020B0604020202020204"/>
              <a:cs typeface="Arial" panose="020B0604020202020204"/>
            </a:endParaRPr>
          </a:p>
          <a:p>
            <a:pPr lvl="1"/>
            <a:r>
              <a:rPr lang="en-US" sz="2400" dirty="0">
                <a:latin typeface="Arial" panose="020B0604020202020204"/>
                <a:cs typeface="Arial" panose="020B0604020202020204"/>
              </a:rPr>
              <a:t>Shockwave propagation</a:t>
            </a:r>
            <a:endParaRPr lang="en-US" sz="2400" dirty="0">
              <a:latin typeface="Arial" panose="020B0604020202020204"/>
              <a:cs typeface="Arial" panose="020B0604020202020204"/>
            </a:endParaRPr>
          </a:p>
        </p:txBody>
      </p:sp>
      <p:sp>
        <p:nvSpPr>
          <p:cNvPr id="4"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22788" y="1734908"/>
            <a:ext cx="3098296" cy="1299432"/>
          </a:xfrm>
        </p:spPr>
        <p:txBody>
          <a:bodyPr/>
          <a:lstStyle/>
          <a:p>
            <a:r>
              <a:rPr lang="en-US" sz="2400" dirty="0">
                <a:latin typeface="Arial" panose="020B0604020202020204"/>
                <a:cs typeface="Arial" panose="020B0604020202020204"/>
              </a:rPr>
              <a:t>Outflow capacity</a:t>
            </a:r>
            <a:endParaRPr lang="en-US" sz="2400" dirty="0">
              <a:latin typeface="Arial" panose="020B0604020202020204"/>
              <a:cs typeface="Arial" panose="020B0604020202020204"/>
            </a:endParaRPr>
          </a:p>
          <a:p>
            <a:r>
              <a:rPr lang="en-US" sz="2400" dirty="0">
                <a:latin typeface="Arial" panose="020B0604020202020204"/>
                <a:cs typeface="Arial" panose="020B0604020202020204"/>
              </a:rPr>
              <a:t>Inflow capacity</a:t>
            </a:r>
            <a:endParaRPr lang="en-US" sz="2400" dirty="0">
              <a:latin typeface="Arial" panose="020B0604020202020204"/>
              <a:cs typeface="Arial" panose="020B0604020202020204"/>
            </a:endParaRPr>
          </a:p>
          <a:p>
            <a:r>
              <a:rPr lang="en-US" sz="2400" dirty="0">
                <a:latin typeface="Arial" panose="020B0604020202020204"/>
                <a:cs typeface="Arial" panose="020B0604020202020204"/>
              </a:rPr>
              <a:t>Storage capacity</a:t>
            </a:r>
            <a:endParaRPr lang="en-US" sz="2400" dirty="0">
              <a:latin typeface="Arial" panose="020B0604020202020204"/>
              <a:cs typeface="Arial" panose="020B0604020202020204"/>
            </a:endParaRPr>
          </a:p>
        </p:txBody>
      </p:sp>
      <p:graphicFrame>
        <p:nvGraphicFramePr>
          <p:cNvPr id="4" name="Object 3"/>
          <p:cNvGraphicFramePr>
            <a:graphicFrameLocks noChangeAspect="1"/>
          </p:cNvGraphicFramePr>
          <p:nvPr/>
        </p:nvGraphicFramePr>
        <p:xfrm>
          <a:off x="2362201" y="3579849"/>
          <a:ext cx="7543800" cy="2123585"/>
        </p:xfrm>
        <a:graphic>
          <a:graphicData uri="http://schemas.openxmlformats.org/presentationml/2006/ole">
            <mc:AlternateContent xmlns:mc="http://schemas.openxmlformats.org/markup-compatibility/2006">
              <mc:Choice xmlns:v="urn:schemas-microsoft-com:vml" Requires="v">
                <p:oleObj spid="_x0000_s23556" name="Visio" r:id="rId1" imgW="6985000" imgH="2159000" progId="Visio.Drawing.11">
                  <p:embed/>
                </p:oleObj>
              </mc:Choice>
              <mc:Fallback>
                <p:oleObj name="Visio" r:id="rId1" imgW="6985000" imgH="2159000" progId="Visio.Drawing.11">
                  <p:embed/>
                  <p:pic>
                    <p:nvPicPr>
                      <p:cNvPr id="0" name="Picture 235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3579849"/>
                        <a:ext cx="7543800" cy="2123585"/>
                      </a:xfrm>
                      <a:prstGeom prst="rect">
                        <a:avLst/>
                      </a:prstGeom>
                      <a:noFill/>
                    </p:spPr>
                  </p:pic>
                </p:oleObj>
              </mc:Fallback>
            </mc:AlternateContent>
          </a:graphicData>
        </a:graphic>
      </p:graphicFrame>
      <p:sp>
        <p:nvSpPr>
          <p:cNvPr id="5" name="Rectangle 4"/>
          <p:cNvSpPr/>
          <p:nvPr/>
        </p:nvSpPr>
        <p:spPr>
          <a:xfrm>
            <a:off x="8839200" y="3997890"/>
            <a:ext cx="533400" cy="13176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9525000" y="4479500"/>
            <a:ext cx="609600" cy="4572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804652" y="3997889"/>
            <a:ext cx="533400" cy="130523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686800" y="3122649"/>
            <a:ext cx="1143000" cy="830997"/>
          </a:xfrm>
          <a:prstGeom prst="rect">
            <a:avLst/>
          </a:prstGeom>
          <a:noFill/>
        </p:spPr>
        <p:txBody>
          <a:bodyPr wrap="square" rtlCol="0">
            <a:spAutoFit/>
          </a:bodyPr>
          <a:lstStyle/>
          <a:p>
            <a:r>
              <a:rPr lang="en-US" sz="2400" dirty="0"/>
              <a:t>Exit Queue</a:t>
            </a:r>
            <a:endParaRPr lang="en-US" sz="2400" dirty="0"/>
          </a:p>
        </p:txBody>
      </p:sp>
      <p:sp>
        <p:nvSpPr>
          <p:cNvPr id="10" name="TextBox 9"/>
          <p:cNvSpPr txBox="1"/>
          <p:nvPr/>
        </p:nvSpPr>
        <p:spPr>
          <a:xfrm>
            <a:off x="9348020" y="4951449"/>
            <a:ext cx="1526815" cy="830997"/>
          </a:xfrm>
          <a:prstGeom prst="rect">
            <a:avLst/>
          </a:prstGeom>
          <a:noFill/>
        </p:spPr>
        <p:txBody>
          <a:bodyPr wrap="square" rtlCol="0">
            <a:spAutoFit/>
          </a:bodyPr>
          <a:lstStyle/>
          <a:p>
            <a:r>
              <a:rPr lang="en-US" sz="2400" dirty="0"/>
              <a:t>Outflow Capacity</a:t>
            </a:r>
            <a:endParaRPr lang="en-US" sz="2400" dirty="0"/>
          </a:p>
        </p:txBody>
      </p:sp>
      <p:sp>
        <p:nvSpPr>
          <p:cNvPr id="12" name="Right Arrow 11"/>
          <p:cNvSpPr/>
          <p:nvPr/>
        </p:nvSpPr>
        <p:spPr>
          <a:xfrm>
            <a:off x="2057400" y="4479500"/>
            <a:ext cx="609600" cy="4572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484760" y="4875249"/>
            <a:ext cx="1737852" cy="830997"/>
          </a:xfrm>
          <a:prstGeom prst="rect">
            <a:avLst/>
          </a:prstGeom>
          <a:noFill/>
        </p:spPr>
        <p:txBody>
          <a:bodyPr wrap="square" rtlCol="0">
            <a:spAutoFit/>
          </a:bodyPr>
          <a:lstStyle/>
          <a:p>
            <a:r>
              <a:rPr lang="en-US" sz="2400" dirty="0"/>
              <a:t>Inflow Capacity</a:t>
            </a:r>
            <a:endParaRPr lang="en-US" sz="2400" dirty="0"/>
          </a:p>
        </p:txBody>
      </p:sp>
      <p:sp>
        <p:nvSpPr>
          <p:cNvPr id="14" name="TextBox 13"/>
          <p:cNvSpPr txBox="1"/>
          <p:nvPr/>
        </p:nvSpPr>
        <p:spPr>
          <a:xfrm>
            <a:off x="1600200" y="3434652"/>
            <a:ext cx="1923081" cy="830997"/>
          </a:xfrm>
          <a:prstGeom prst="rect">
            <a:avLst/>
          </a:prstGeom>
          <a:noFill/>
        </p:spPr>
        <p:txBody>
          <a:bodyPr wrap="square" rtlCol="0">
            <a:spAutoFit/>
          </a:bodyPr>
          <a:lstStyle/>
          <a:p>
            <a:r>
              <a:rPr lang="en-US" sz="2400" dirty="0"/>
              <a:t>Entrance List</a:t>
            </a:r>
            <a:endParaRPr lang="en-US" sz="2400" dirty="0"/>
          </a:p>
        </p:txBody>
      </p:sp>
      <p:sp>
        <p:nvSpPr>
          <p:cNvPr id="15" name="Left Brace 14"/>
          <p:cNvSpPr/>
          <p:nvPr/>
        </p:nvSpPr>
        <p:spPr>
          <a:xfrm rot="16200000">
            <a:off x="5796381" y="2442029"/>
            <a:ext cx="587565" cy="6564874"/>
          </a:xfrm>
          <a:prstGeom prst="leftBrace">
            <a:avLst>
              <a:gd name="adj1" fmla="val 8333"/>
              <a:gd name="adj2" fmla="val 50244"/>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4724400" y="6013784"/>
            <a:ext cx="2743200" cy="461665"/>
          </a:xfrm>
          <a:prstGeom prst="rect">
            <a:avLst/>
          </a:prstGeom>
          <a:noFill/>
        </p:spPr>
        <p:txBody>
          <a:bodyPr wrap="square" rtlCol="0">
            <a:spAutoFit/>
          </a:bodyPr>
          <a:lstStyle/>
          <a:p>
            <a:pPr algn="ctr"/>
            <a:r>
              <a:rPr lang="en-US" sz="2400" dirty="0"/>
              <a:t>Storage Capacity</a:t>
            </a:r>
            <a:endParaRPr lang="en-US" sz="2400" dirty="0"/>
          </a:p>
        </p:txBody>
      </p:sp>
      <p:sp>
        <p:nvSpPr>
          <p:cNvPr id="1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8" name="矩形 7"/>
          <p:cNvSpPr/>
          <p:nvPr/>
        </p:nvSpPr>
        <p:spPr>
          <a:xfrm>
            <a:off x="1790195" y="1228779"/>
            <a:ext cx="6686446" cy="461665"/>
          </a:xfrm>
          <a:prstGeom prst="rect">
            <a:avLst/>
          </a:prstGeom>
        </p:spPr>
        <p:txBody>
          <a:bodyPr wrap="none">
            <a:spAutoFit/>
          </a:bodyPr>
          <a:lstStyle/>
          <a:p>
            <a:pPr marL="342900" indent="-342900">
              <a:spcBef>
                <a:spcPct val="20000"/>
              </a:spcBef>
              <a:buFont typeface="Arial" panose="020B0604020202020204" pitchFamily="34" charset="0"/>
              <a:buChar char="•"/>
            </a:pPr>
            <a:r>
              <a:rPr lang="zh-CN" altLang="en-US" sz="2400" b="1" dirty="0">
                <a:latin typeface="Arial" panose="020B0604020202020204"/>
                <a:cs typeface="Arial" panose="020B0604020202020204"/>
              </a:rPr>
              <a:t>Newell’s simplified kinematic wave model</a:t>
            </a:r>
            <a:endParaRPr lang="zh-CN" altLang="en-US" sz="2400" b="1" dirty="0">
              <a:latin typeface="Arial" panose="020B0604020202020204"/>
              <a:cs typeface="Arial" panose="020B0604020202020204"/>
            </a:endParaRPr>
          </a:p>
        </p:txBody>
      </p:sp>
      <p:sp>
        <p:nvSpPr>
          <p:cNvPr id="18" name="Title 1"/>
          <p:cNvSpPr txBox="1"/>
          <p:nvPr/>
        </p:nvSpPr>
        <p:spPr bwMode="auto">
          <a:xfrm>
            <a:off x="1524000" y="24470"/>
            <a:ext cx="8475663" cy="1013917"/>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a:latin typeface="Arial" panose="020B0604020202020204"/>
                <a:cs typeface="Arial" panose="020B0604020202020204"/>
              </a:rPr>
              <a:t>2.4 </a:t>
            </a:r>
            <a:r>
              <a:rPr lang="en-US" altLang="zh-CN" sz="3200" b="1">
                <a:latin typeface="Arial" panose="020B0604020202020204"/>
                <a:cs typeface="Arial" panose="020B0604020202020204"/>
              </a:rPr>
              <a:t>Multiple </a:t>
            </a:r>
            <a:r>
              <a:rPr lang="en-US" sz="3200" b="1">
                <a:latin typeface="Arial" panose="020B0604020202020204"/>
                <a:cs typeface="Arial" panose="020B0604020202020204"/>
              </a:rPr>
              <a:t>Traffic Simulation Models</a:t>
            </a:r>
            <a:endParaRPr lang="en-US" sz="3200" b="1" dirty="0">
              <a:latin typeface="Arial" panose="020B0604020202020204"/>
              <a:cs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p:bldP spid="10" grpId="0"/>
      <p:bldP spid="12" grpId="0" animBg="1"/>
      <p:bldP spid="13" grpId="0"/>
      <p:bldP spid="14" grpId="0"/>
      <p:bldP spid="15" grpId="0" animBg="1"/>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7663" y="1869213"/>
            <a:ext cx="8382000" cy="1044470"/>
          </a:xfrm>
        </p:spPr>
        <p:txBody>
          <a:bodyPr/>
          <a:lstStyle/>
          <a:p>
            <a:pPr lvl="1"/>
            <a:r>
              <a:rPr lang="en-US" sz="2400" dirty="0">
                <a:latin typeface="Arial" panose="020B0604020202020204"/>
                <a:cs typeface="Arial" panose="020B0604020202020204"/>
              </a:rPr>
              <a:t>Triangular flow-density relationship</a:t>
            </a:r>
            <a:endParaRPr lang="en-US" sz="2400" dirty="0">
              <a:latin typeface="Arial" panose="020B0604020202020204"/>
              <a:cs typeface="Arial" panose="020B0604020202020204"/>
            </a:endParaRPr>
          </a:p>
          <a:p>
            <a:pPr lvl="1"/>
            <a:r>
              <a:rPr lang="en-US" sz="2400" dirty="0">
                <a:latin typeface="Arial" panose="020B0604020202020204"/>
                <a:cs typeface="Arial" panose="020B0604020202020204"/>
              </a:rPr>
              <a:t>Free flow speed, jam density, backward wave speed</a:t>
            </a:r>
            <a:endParaRPr lang="en-US" sz="2400" dirty="0">
              <a:latin typeface="Arial" panose="020B0604020202020204"/>
              <a:cs typeface="Arial" panose="020B0604020202020204"/>
            </a:endParaRPr>
          </a:p>
        </p:txBody>
      </p:sp>
      <p:graphicFrame>
        <p:nvGraphicFramePr>
          <p:cNvPr id="7" name="Chart 6"/>
          <p:cNvGraphicFramePr/>
          <p:nvPr/>
        </p:nvGraphicFramePr>
        <p:xfrm>
          <a:off x="1752600" y="3121619"/>
          <a:ext cx="4572000" cy="304800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9" name="Chart 8"/>
          <p:cNvGraphicFramePr/>
          <p:nvPr/>
        </p:nvGraphicFramePr>
        <p:xfrm>
          <a:off x="5943600" y="3121619"/>
          <a:ext cx="4572000" cy="3048000"/>
        </p:xfrm>
        <a:graphic>
          <a:graphicData uri="http://schemas.openxmlformats.org/drawingml/2006/chart">
            <c:chart xmlns:c="http://schemas.openxmlformats.org/drawingml/2006/chart" xmlns:r="http://schemas.openxmlformats.org/officeDocument/2006/relationships" r:id="rId2"/>
          </a:graphicData>
        </a:graphic>
      </p:graphicFrame>
      <p:sp>
        <p:nvSpPr>
          <p:cNvPr id="6"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8" name="Title 1"/>
          <p:cNvSpPr>
            <a:spLocks noGrp="1"/>
          </p:cNvSpPr>
          <p:nvPr>
            <p:ph type="title"/>
          </p:nvPr>
        </p:nvSpPr>
        <p:spPr>
          <a:xfrm>
            <a:off x="1524000" y="24470"/>
            <a:ext cx="8475663" cy="1013917"/>
          </a:xfrm>
        </p:spPr>
        <p:txBody>
          <a:bodyPr/>
          <a:lstStyle/>
          <a:p>
            <a:pPr algn="l"/>
            <a:r>
              <a:rPr lang="en-US" sz="3200" b="1" dirty="0">
                <a:latin typeface="Arial" panose="020B0604020202020204"/>
                <a:cs typeface="Arial" panose="020B0604020202020204"/>
              </a:rPr>
              <a:t>2</a:t>
            </a:r>
            <a:r>
              <a:rPr lang="en-US" sz="3200" b="1" dirty="0">
                <a:latin typeface="Arial" panose="020B0604020202020204"/>
                <a:cs typeface="Arial" panose="020B0604020202020204"/>
              </a:rPr>
              <a:t>.4 </a:t>
            </a:r>
            <a:r>
              <a:rPr lang="en-US" altLang="zh-CN" sz="3200" b="1" dirty="0">
                <a:latin typeface="Arial" panose="020B0604020202020204"/>
                <a:cs typeface="Arial" panose="020B0604020202020204"/>
              </a:rPr>
              <a:t>Multiple </a:t>
            </a:r>
            <a:r>
              <a:rPr lang="en-US" sz="3200" b="1" dirty="0">
                <a:latin typeface="Arial" panose="020B0604020202020204"/>
                <a:cs typeface="Arial" panose="020B0604020202020204"/>
              </a:rPr>
              <a:t>Traffic </a:t>
            </a:r>
            <a:r>
              <a:rPr lang="en-US" sz="3200" b="1" dirty="0">
                <a:latin typeface="Arial" panose="020B0604020202020204"/>
                <a:cs typeface="Arial" panose="020B0604020202020204"/>
              </a:rPr>
              <a:t>Simulation </a:t>
            </a:r>
            <a:r>
              <a:rPr lang="en-US" sz="3200" b="1" dirty="0">
                <a:latin typeface="Arial" panose="020B0604020202020204"/>
                <a:cs typeface="Arial" panose="020B0604020202020204"/>
              </a:rPr>
              <a:t>Models</a:t>
            </a:r>
            <a:endParaRPr lang="en-US" sz="3200" b="1" dirty="0">
              <a:latin typeface="Arial" panose="020B0604020202020204"/>
              <a:cs typeface="Arial" panose="020B0604020202020204"/>
            </a:endParaRPr>
          </a:p>
        </p:txBody>
      </p:sp>
      <p:sp>
        <p:nvSpPr>
          <p:cNvPr id="10" name="矩形 9"/>
          <p:cNvSpPr/>
          <p:nvPr/>
        </p:nvSpPr>
        <p:spPr>
          <a:xfrm>
            <a:off x="1790195" y="1228779"/>
            <a:ext cx="6686446" cy="461665"/>
          </a:xfrm>
          <a:prstGeom prst="rect">
            <a:avLst/>
          </a:prstGeom>
        </p:spPr>
        <p:txBody>
          <a:bodyPr wrap="none">
            <a:spAutoFit/>
          </a:bodyPr>
          <a:lstStyle/>
          <a:p>
            <a:pPr marL="342900" indent="-342900">
              <a:spcBef>
                <a:spcPct val="20000"/>
              </a:spcBef>
              <a:buFont typeface="Arial" panose="020B0604020202020204" pitchFamily="34" charset="0"/>
              <a:buChar char="•"/>
            </a:pPr>
            <a:r>
              <a:rPr lang="zh-CN" altLang="en-US" sz="2400" b="1" dirty="0">
                <a:latin typeface="Arial" panose="020B0604020202020204"/>
                <a:cs typeface="Arial" panose="020B0604020202020204"/>
              </a:rPr>
              <a:t>Newell’s simplified kinematic wave model</a:t>
            </a:r>
            <a:endParaRPr lang="zh-CN" altLang="en-US" sz="2400" b="1"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0195" y="1775466"/>
            <a:ext cx="6438254" cy="789596"/>
          </a:xfrm>
        </p:spPr>
        <p:txBody>
          <a:bodyPr/>
          <a:lstStyle/>
          <a:p>
            <a:pPr lvl="1"/>
            <a:r>
              <a:rPr lang="en-US" sz="2400" dirty="0">
                <a:latin typeface="Arial" panose="020B0604020202020204"/>
                <a:cs typeface="Arial" panose="020B0604020202020204"/>
              </a:rPr>
              <a:t>Inflow capacity = outflow capacity</a:t>
            </a:r>
            <a:endParaRPr lang="en-US" sz="2400" dirty="0">
              <a:latin typeface="Arial" panose="020B0604020202020204"/>
              <a:cs typeface="Arial" panose="020B0604020202020204"/>
            </a:endParaRPr>
          </a:p>
        </p:txBody>
      </p:sp>
      <p:graphicFrame>
        <p:nvGraphicFramePr>
          <p:cNvPr id="6" name="Object 5"/>
          <p:cNvGraphicFramePr>
            <a:graphicFrameLocks noChangeAspect="1"/>
          </p:cNvGraphicFramePr>
          <p:nvPr/>
        </p:nvGraphicFramePr>
        <p:xfrm>
          <a:off x="2362201" y="3302433"/>
          <a:ext cx="7543800" cy="2123585"/>
        </p:xfrm>
        <a:graphic>
          <a:graphicData uri="http://schemas.openxmlformats.org/presentationml/2006/ole">
            <mc:AlternateContent xmlns:mc="http://schemas.openxmlformats.org/markup-compatibility/2006">
              <mc:Choice xmlns:v="urn:schemas-microsoft-com:vml" Requires="v">
                <p:oleObj spid="_x0000_s24580" name="Visio" r:id="rId1" imgW="6985000" imgH="2159000" progId="Visio.Drawing.11">
                  <p:embed/>
                </p:oleObj>
              </mc:Choice>
              <mc:Fallback>
                <p:oleObj name="Visio" r:id="rId1" imgW="6985000" imgH="2159000" progId="Visio.Drawing.11">
                  <p:embed/>
                  <p:pic>
                    <p:nvPicPr>
                      <p:cNvPr id="0" name="Picture 245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3302433"/>
                        <a:ext cx="7543800" cy="2123585"/>
                      </a:xfrm>
                      <a:prstGeom prst="rect">
                        <a:avLst/>
                      </a:prstGeom>
                      <a:noFill/>
                    </p:spPr>
                  </p:pic>
                </p:oleObj>
              </mc:Fallback>
            </mc:AlternateContent>
          </a:graphicData>
        </a:graphic>
      </p:graphicFrame>
      <p:sp>
        <p:nvSpPr>
          <p:cNvPr id="8" name="Rectangle 7"/>
          <p:cNvSpPr/>
          <p:nvPr/>
        </p:nvSpPr>
        <p:spPr>
          <a:xfrm>
            <a:off x="8839200" y="3720474"/>
            <a:ext cx="533400" cy="13176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9525000" y="4202084"/>
            <a:ext cx="609600" cy="4572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804652" y="3720473"/>
            <a:ext cx="533400" cy="130523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9348020" y="4674033"/>
            <a:ext cx="1507575" cy="830997"/>
          </a:xfrm>
          <a:prstGeom prst="rect">
            <a:avLst/>
          </a:prstGeom>
          <a:noFill/>
        </p:spPr>
        <p:txBody>
          <a:bodyPr wrap="square" rtlCol="0">
            <a:spAutoFit/>
          </a:bodyPr>
          <a:lstStyle/>
          <a:p>
            <a:r>
              <a:rPr lang="en-US" sz="2400" dirty="0"/>
              <a:t>Outflow Capacity</a:t>
            </a:r>
            <a:endParaRPr lang="en-US" sz="2400" dirty="0"/>
          </a:p>
        </p:txBody>
      </p:sp>
      <p:sp>
        <p:nvSpPr>
          <p:cNvPr id="14" name="Right Arrow 13"/>
          <p:cNvSpPr/>
          <p:nvPr/>
        </p:nvSpPr>
        <p:spPr>
          <a:xfrm>
            <a:off x="2057400" y="4202084"/>
            <a:ext cx="609600" cy="457200"/>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600200" y="4597833"/>
            <a:ext cx="1463032" cy="830997"/>
          </a:xfrm>
          <a:prstGeom prst="rect">
            <a:avLst/>
          </a:prstGeom>
          <a:noFill/>
        </p:spPr>
        <p:txBody>
          <a:bodyPr wrap="square" rtlCol="0">
            <a:spAutoFit/>
          </a:bodyPr>
          <a:lstStyle/>
          <a:p>
            <a:r>
              <a:rPr lang="en-US" sz="2400" dirty="0"/>
              <a:t>Inflow Capacity</a:t>
            </a:r>
            <a:endParaRPr lang="en-US" sz="2400" dirty="0"/>
          </a:p>
        </p:txBody>
      </p:sp>
      <p:sp>
        <p:nvSpPr>
          <p:cNvPr id="4" name="Right Arrow 3"/>
          <p:cNvSpPr/>
          <p:nvPr/>
        </p:nvSpPr>
        <p:spPr>
          <a:xfrm rot="10800000">
            <a:off x="3733800" y="3168113"/>
            <a:ext cx="4648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p:cNvSpPr>
            <a:spLocks noGrp="1"/>
          </p:cNvSpPr>
          <p:nvPr>
            <p:ph type="title"/>
          </p:nvPr>
        </p:nvSpPr>
        <p:spPr>
          <a:xfrm>
            <a:off x="1524000" y="0"/>
            <a:ext cx="8229600" cy="1143000"/>
          </a:xfrm>
        </p:spPr>
        <p:txBody>
          <a:bodyPr/>
          <a:lstStyle/>
          <a:p>
            <a:pPr algn="l"/>
            <a:r>
              <a:rPr lang="en-US" altLang="zh-CN" sz="3200" b="1" dirty="0">
                <a:latin typeface="Arial" panose="020B0604020202020204"/>
                <a:cs typeface="Arial" panose="020B0604020202020204"/>
              </a:rPr>
              <a:t>2.4 </a:t>
            </a:r>
            <a:r>
              <a:rPr lang="en-US" altLang="zh-CN" sz="3200" b="1" dirty="0" err="1">
                <a:latin typeface="Arial" panose="020B0604020202020204"/>
                <a:cs typeface="Arial" panose="020B0604020202020204"/>
              </a:rPr>
              <a:t>MultipleTraffic</a:t>
            </a:r>
            <a:r>
              <a:rPr lang="en-US" altLang="zh-CN" sz="3200" b="1" dirty="0">
                <a:latin typeface="Arial" panose="020B0604020202020204"/>
                <a:cs typeface="Arial" panose="020B0604020202020204"/>
              </a:rPr>
              <a:t> Simulation Models</a:t>
            </a:r>
            <a:endParaRPr lang="en-US" sz="3400" b="1" dirty="0">
              <a:latin typeface="Arial" panose="020B0604020202020204"/>
              <a:cs typeface="Arial" panose="020B0604020202020204"/>
            </a:endParaRPr>
          </a:p>
        </p:txBody>
      </p:sp>
      <p:sp>
        <p:nvSpPr>
          <p:cNvPr id="1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8" name="矩形 17"/>
          <p:cNvSpPr/>
          <p:nvPr/>
        </p:nvSpPr>
        <p:spPr>
          <a:xfrm>
            <a:off x="1790195" y="1228779"/>
            <a:ext cx="3348994" cy="461665"/>
          </a:xfrm>
          <a:prstGeom prst="rect">
            <a:avLst/>
          </a:prstGeom>
        </p:spPr>
        <p:txBody>
          <a:bodyPr wrap="none">
            <a:spAutoFit/>
          </a:bodyPr>
          <a:lstStyle/>
          <a:p>
            <a:pPr marL="342900" indent="-342900">
              <a:spcBef>
                <a:spcPct val="20000"/>
              </a:spcBef>
              <a:buFont typeface="Arial" panose="020B0604020202020204" pitchFamily="34" charset="0"/>
              <a:buChar char="•"/>
            </a:pPr>
            <a:r>
              <a:rPr lang="en-US" altLang="zh-CN" sz="2400" b="1" dirty="0">
                <a:latin typeface="Arial" panose="020B0604020202020204"/>
                <a:cs typeface="Arial" panose="020B0604020202020204"/>
              </a:rPr>
              <a:t>Queue propagation</a:t>
            </a:r>
            <a:endParaRPr lang="en-US" altLang="zh-CN" sz="2400" b="1"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0863" y="999050"/>
            <a:ext cx="8458201" cy="1470025"/>
          </a:xfrm>
        </p:spPr>
        <p:txBody>
          <a:bodyPr>
            <a:normAutofit/>
          </a:bodyPr>
          <a:lstStyle/>
          <a:p>
            <a:r>
              <a:rPr lang="en-US" sz="3600" b="1" dirty="0">
                <a:latin typeface="Arial" panose="020B0604020202020204"/>
                <a:cs typeface="Arial" panose="020B0604020202020204"/>
              </a:rPr>
              <a:t>Module 1</a:t>
            </a:r>
            <a:br>
              <a:rPr lang="en-US" sz="3600" b="1" dirty="0">
                <a:latin typeface="Arial" panose="020B0604020202020204"/>
                <a:cs typeface="Arial" panose="020B0604020202020204"/>
              </a:rPr>
            </a:br>
            <a:r>
              <a:rPr lang="en-US" altLang="zh-CN" sz="3600" b="1" dirty="0">
                <a:latin typeface="Arial" panose="020B0604020202020204"/>
                <a:cs typeface="Arial" panose="020B0604020202020204"/>
              </a:rPr>
              <a:t> Introduction to </a:t>
            </a:r>
            <a:r>
              <a:rPr lang="en-US" sz="3600" b="1" dirty="0" err="1">
                <a:latin typeface="Arial" panose="020B0604020202020204"/>
                <a:cs typeface="Arial" panose="020B0604020202020204"/>
              </a:rPr>
              <a:t>DTALite</a:t>
            </a:r>
            <a:r>
              <a:rPr lang="en-US" sz="3600" b="1" dirty="0">
                <a:latin typeface="Arial" panose="020B0604020202020204"/>
                <a:cs typeface="Arial" panose="020B0604020202020204"/>
              </a:rPr>
              <a:t>/</a:t>
            </a:r>
            <a:r>
              <a:rPr lang="en-US" sz="3600" b="1" dirty="0" err="1">
                <a:latin typeface="Arial" panose="020B0604020202020204"/>
                <a:cs typeface="Arial" panose="020B0604020202020204"/>
              </a:rPr>
              <a:t>NeXTA</a:t>
            </a:r>
            <a:endParaRPr lang="en-US" sz="3600" b="1" dirty="0">
              <a:latin typeface="Arial" panose="020B0604020202020204"/>
              <a:cs typeface="Arial" panose="020B0604020202020204"/>
            </a:endParaRPr>
          </a:p>
        </p:txBody>
      </p:sp>
      <p:sp>
        <p:nvSpPr>
          <p:cNvPr id="3" name="Subtitle 2"/>
          <p:cNvSpPr>
            <a:spLocks noGrp="1"/>
          </p:cNvSpPr>
          <p:nvPr>
            <p:ph type="subTitle" idx="1"/>
          </p:nvPr>
        </p:nvSpPr>
        <p:spPr>
          <a:xfrm>
            <a:off x="2997764" y="3101602"/>
            <a:ext cx="6073400" cy="1812332"/>
          </a:xfrm>
        </p:spPr>
        <p:txBody>
          <a:bodyPr>
            <a:normAutofit/>
          </a:bodyPr>
          <a:lstStyle/>
          <a:p>
            <a:pPr algn="l"/>
            <a:r>
              <a:rPr lang="en-US" sz="2400" dirty="0">
                <a:solidFill>
                  <a:schemeClr val="tx1"/>
                </a:solidFill>
                <a:latin typeface="Arial" panose="020B0604020202020204"/>
                <a:cs typeface="Arial" panose="020B0604020202020204"/>
              </a:rPr>
              <a:t>1.1 Project Objective and Motivations</a:t>
            </a:r>
            <a:endParaRPr lang="en-US" sz="2400" dirty="0">
              <a:solidFill>
                <a:schemeClr val="tx1"/>
              </a:solidFill>
              <a:latin typeface="Arial" panose="020B0604020202020204"/>
              <a:cs typeface="Arial" panose="020B0604020202020204"/>
            </a:endParaRPr>
          </a:p>
          <a:p>
            <a:pPr algn="l"/>
            <a:r>
              <a:rPr lang="en-US" altLang="zh-CN" sz="2400" dirty="0">
                <a:solidFill>
                  <a:schemeClr val="tx1"/>
                </a:solidFill>
                <a:latin typeface="Arial" panose="020B0604020202020204"/>
                <a:cs typeface="Arial" panose="020B0604020202020204"/>
              </a:rPr>
              <a:t>1.2 What </a:t>
            </a:r>
            <a:r>
              <a:rPr lang="en-US" altLang="zh-CN" sz="2400" dirty="0" err="1">
                <a:solidFill>
                  <a:schemeClr val="tx1"/>
                </a:solidFill>
                <a:latin typeface="Arial" panose="020B0604020202020204"/>
                <a:cs typeface="Arial" panose="020B0604020202020204"/>
              </a:rPr>
              <a:t>NeXTA</a:t>
            </a:r>
            <a:r>
              <a:rPr lang="en-US" altLang="zh-CN" sz="2400" dirty="0">
                <a:solidFill>
                  <a:schemeClr val="tx1"/>
                </a:solidFill>
                <a:latin typeface="Arial" panose="020B0604020202020204"/>
                <a:cs typeface="Arial" panose="020B0604020202020204"/>
              </a:rPr>
              <a:t>/</a:t>
            </a:r>
            <a:r>
              <a:rPr lang="en-US" altLang="zh-CN" sz="2400" dirty="0" err="1">
                <a:solidFill>
                  <a:schemeClr val="tx1"/>
                </a:solidFill>
                <a:latin typeface="Arial" panose="020B0604020202020204"/>
                <a:cs typeface="Arial" panose="020B0604020202020204"/>
              </a:rPr>
              <a:t>DTALite</a:t>
            </a:r>
            <a:r>
              <a:rPr lang="en-US" altLang="zh-CN" sz="2400" dirty="0">
                <a:solidFill>
                  <a:schemeClr val="tx1"/>
                </a:solidFill>
                <a:latin typeface="Arial" panose="020B0604020202020204"/>
                <a:cs typeface="Arial" panose="020B0604020202020204"/>
              </a:rPr>
              <a:t> Can </a:t>
            </a:r>
            <a:r>
              <a:rPr lang="en-US" altLang="zh-CN" sz="2400" dirty="0">
                <a:solidFill>
                  <a:schemeClr val="tx1"/>
                </a:solidFill>
                <a:latin typeface="Arial" panose="020B0604020202020204"/>
                <a:cs typeface="Arial" panose="020B0604020202020204"/>
              </a:rPr>
              <a:t>Do</a:t>
            </a:r>
            <a:endParaRPr lang="en-US" altLang="zh-CN" sz="2400" dirty="0">
              <a:solidFill>
                <a:schemeClr val="tx1"/>
              </a:solidFill>
              <a:latin typeface="Arial" panose="020B0604020202020204"/>
              <a:cs typeface="Arial" panose="020B0604020202020204"/>
            </a:endParaRPr>
          </a:p>
          <a:p>
            <a:pPr algn="l"/>
            <a:r>
              <a:rPr lang="en-US" sz="2400" dirty="0">
                <a:solidFill>
                  <a:schemeClr val="tx1"/>
                </a:solidFill>
                <a:latin typeface="Arial" panose="020B0604020202020204"/>
                <a:cs typeface="Arial" panose="020B0604020202020204"/>
              </a:rPr>
              <a:t>1.3 Open-source </a:t>
            </a:r>
            <a:r>
              <a:rPr lang="en-US" sz="2400" dirty="0">
                <a:solidFill>
                  <a:schemeClr val="tx1"/>
                </a:solidFill>
                <a:latin typeface="Arial" panose="020B0604020202020204"/>
                <a:cs typeface="Arial" panose="020B0604020202020204"/>
              </a:rPr>
              <a:t>Free Software Package </a:t>
            </a:r>
            <a:endParaRPr lang="en-US" sz="2400" dirty="0">
              <a:solidFill>
                <a:schemeClr val="tx1"/>
              </a:solidFill>
              <a:latin typeface="Arial" panose="020B0604020202020204"/>
              <a:cs typeface="Arial" panose="020B0604020202020204"/>
            </a:endParaRPr>
          </a:p>
        </p:txBody>
      </p:sp>
      <p:sp>
        <p:nvSpPr>
          <p:cNvPr id="5" name="Slide Number Placeholder 7"/>
          <p:cNvSpPr>
            <a:spLocks noGrp="1"/>
          </p:cNvSpPr>
          <p:nvPr>
            <p:ph type="sldNum" sz="quarter" idx="10"/>
          </p:nvPr>
        </p:nvSpPr>
        <p:spPr bwMode="auto">
          <a:xfrm>
            <a:off x="9999663" y="6483351"/>
            <a:ext cx="558800" cy="365125"/>
          </a:xfrm>
          <a:noFill/>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1752600" y="3637851"/>
          <a:ext cx="4114800" cy="1566237"/>
        </p:xfrm>
        <a:graphic>
          <a:graphicData uri="http://schemas.openxmlformats.org/presentationml/2006/ole">
            <mc:AlternateContent xmlns:mc="http://schemas.openxmlformats.org/markup-compatibility/2006">
              <mc:Choice xmlns:v="urn:schemas-microsoft-com:vml" Requires="v">
                <p:oleObj spid="_x0000_s25606" name="Visio" r:id="rId1" imgW="6985000" imgH="2159000" progId="Visio.Drawing.11">
                  <p:embed/>
                </p:oleObj>
              </mc:Choice>
              <mc:Fallback>
                <p:oleObj name="Visio" r:id="rId1" imgW="6985000" imgH="2159000" progId="Visio.Drawing.11">
                  <p:embed/>
                  <p:pic>
                    <p:nvPicPr>
                      <p:cNvPr id="0" name="Picture 256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637851"/>
                        <a:ext cx="4114800" cy="1566237"/>
                      </a:xfrm>
                      <a:prstGeom prst="rect">
                        <a:avLst/>
                      </a:prstGeom>
                      <a:noFill/>
                    </p:spPr>
                  </p:pic>
                </p:oleObj>
              </mc:Fallback>
            </mc:AlternateContent>
          </a:graphicData>
        </a:graphic>
      </p:graphicFrame>
      <p:sp>
        <p:nvSpPr>
          <p:cNvPr id="7" name="Flowchart: Connector 6"/>
          <p:cNvSpPr/>
          <p:nvPr/>
        </p:nvSpPr>
        <p:spPr>
          <a:xfrm>
            <a:off x="5562600" y="3809165"/>
            <a:ext cx="1066800" cy="114300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Object 7"/>
          <p:cNvGraphicFramePr>
            <a:graphicFrameLocks noChangeAspect="1"/>
          </p:cNvGraphicFramePr>
          <p:nvPr/>
        </p:nvGraphicFramePr>
        <p:xfrm>
          <a:off x="6400800" y="3749634"/>
          <a:ext cx="4114800" cy="1566863"/>
        </p:xfrm>
        <a:graphic>
          <a:graphicData uri="http://schemas.openxmlformats.org/presentationml/2006/ole">
            <mc:AlternateContent xmlns:mc="http://schemas.openxmlformats.org/markup-compatibility/2006">
              <mc:Choice xmlns:v="urn:schemas-microsoft-com:vml" Requires="v">
                <p:oleObj spid="_x0000_s25607" name="Visio" r:id="rId3" imgW="6985000" imgH="2159000" progId="Visio.Drawing.11">
                  <p:embed/>
                </p:oleObj>
              </mc:Choice>
              <mc:Fallback>
                <p:oleObj name="Visio" r:id="rId3" imgW="6985000" imgH="2159000" progId="Visio.Drawing.11">
                  <p:embed/>
                  <p:pic>
                    <p:nvPicPr>
                      <p:cNvPr id="0" name="Picture 256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3749634"/>
                        <a:ext cx="4114800" cy="1566863"/>
                      </a:xfrm>
                      <a:prstGeom prst="rect">
                        <a:avLst/>
                      </a:prstGeom>
                      <a:noFill/>
                    </p:spPr>
                  </p:pic>
                </p:oleObj>
              </mc:Fallback>
            </mc:AlternateContent>
          </a:graphicData>
        </a:graphic>
      </p:graphicFrame>
      <p:sp>
        <p:nvSpPr>
          <p:cNvPr id="9" name="Rectangle 8"/>
          <p:cNvSpPr/>
          <p:nvPr/>
        </p:nvSpPr>
        <p:spPr>
          <a:xfrm>
            <a:off x="5105400" y="3936983"/>
            <a:ext cx="457200" cy="9601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644148" y="4052500"/>
            <a:ext cx="457200" cy="786668"/>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87704" y="4191008"/>
            <a:ext cx="838200" cy="400110"/>
          </a:xfrm>
          <a:prstGeom prst="rect">
            <a:avLst/>
          </a:prstGeom>
          <a:noFill/>
        </p:spPr>
        <p:txBody>
          <a:bodyPr wrap="square" rtlCol="0">
            <a:spAutoFit/>
          </a:bodyPr>
          <a:lstStyle/>
          <a:p>
            <a:pPr algn="ctr"/>
            <a:r>
              <a:rPr lang="en-US" sz="2000" dirty="0"/>
              <a:t>Node</a:t>
            </a:r>
            <a:endParaRPr lang="en-US" sz="2000" dirty="0"/>
          </a:p>
        </p:txBody>
      </p:sp>
      <p:sp>
        <p:nvSpPr>
          <p:cNvPr id="12" name="Circular Arrow 11"/>
          <p:cNvSpPr/>
          <p:nvPr/>
        </p:nvSpPr>
        <p:spPr>
          <a:xfrm>
            <a:off x="5105400" y="2780465"/>
            <a:ext cx="1905000" cy="1851597"/>
          </a:xfrm>
          <a:prstGeom prst="circularArrow">
            <a:avLst>
              <a:gd name="adj1" fmla="val 12485"/>
              <a:gd name="adj2" fmla="val 1057058"/>
              <a:gd name="adj3" fmla="val 20742567"/>
              <a:gd name="adj4" fmla="val 10800000"/>
              <a:gd name="adj5" fmla="val 125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6872748" y="2631753"/>
            <a:ext cx="1356852" cy="830997"/>
          </a:xfrm>
          <a:prstGeom prst="rect">
            <a:avLst/>
          </a:prstGeom>
          <a:noFill/>
        </p:spPr>
        <p:txBody>
          <a:bodyPr wrap="square" rtlCol="0">
            <a:spAutoFit/>
          </a:bodyPr>
          <a:lstStyle/>
          <a:p>
            <a:r>
              <a:rPr lang="en-US" sz="2400" dirty="0"/>
              <a:t>Node Transfer</a:t>
            </a:r>
            <a:endParaRPr lang="en-US" sz="2400" dirty="0"/>
          </a:p>
        </p:txBody>
      </p:sp>
      <p:sp>
        <p:nvSpPr>
          <p:cNvPr id="14" name="TextBox 13"/>
          <p:cNvSpPr txBox="1"/>
          <p:nvPr/>
        </p:nvSpPr>
        <p:spPr>
          <a:xfrm>
            <a:off x="1790196" y="5020906"/>
            <a:ext cx="3772405" cy="461665"/>
          </a:xfrm>
          <a:prstGeom prst="rect">
            <a:avLst/>
          </a:prstGeom>
          <a:noFill/>
        </p:spPr>
        <p:txBody>
          <a:bodyPr wrap="square" rtlCol="0">
            <a:spAutoFit/>
          </a:bodyPr>
          <a:lstStyle/>
          <a:p>
            <a:pPr algn="r"/>
            <a:r>
              <a:rPr lang="en-US" sz="2400" dirty="0"/>
              <a:t>Check Outflow Capacity</a:t>
            </a:r>
            <a:endParaRPr lang="en-US" sz="2400" dirty="0"/>
          </a:p>
        </p:txBody>
      </p:sp>
      <p:sp>
        <p:nvSpPr>
          <p:cNvPr id="15" name="TextBox 14"/>
          <p:cNvSpPr txBox="1"/>
          <p:nvPr/>
        </p:nvSpPr>
        <p:spPr>
          <a:xfrm>
            <a:off x="6847334" y="5020906"/>
            <a:ext cx="3549446" cy="830997"/>
          </a:xfrm>
          <a:prstGeom prst="rect">
            <a:avLst/>
          </a:prstGeom>
          <a:noFill/>
        </p:spPr>
        <p:txBody>
          <a:bodyPr wrap="square" rtlCol="0">
            <a:spAutoFit/>
          </a:bodyPr>
          <a:lstStyle/>
          <a:p>
            <a:r>
              <a:rPr lang="en-US" sz="2400" dirty="0"/>
              <a:t>Check Inflow Capacity</a:t>
            </a:r>
            <a:endParaRPr lang="en-US" sz="2400" dirty="0"/>
          </a:p>
          <a:p>
            <a:r>
              <a:rPr lang="en-US" sz="2400" dirty="0"/>
              <a:t>Check Storage Capacity</a:t>
            </a:r>
            <a:endParaRPr lang="en-US" sz="2400" dirty="0"/>
          </a:p>
        </p:txBody>
      </p:sp>
      <p:sp>
        <p:nvSpPr>
          <p:cNvPr id="16"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7" name="Title 1"/>
          <p:cNvSpPr>
            <a:spLocks noGrp="1"/>
          </p:cNvSpPr>
          <p:nvPr>
            <p:ph type="title"/>
          </p:nvPr>
        </p:nvSpPr>
        <p:spPr>
          <a:xfrm>
            <a:off x="1524000" y="24470"/>
            <a:ext cx="8475663" cy="1013917"/>
          </a:xfrm>
        </p:spPr>
        <p:txBody>
          <a:bodyPr/>
          <a:lstStyle/>
          <a:p>
            <a:pPr algn="l"/>
            <a:r>
              <a:rPr lang="en-US" sz="3200" b="1" dirty="0">
                <a:latin typeface="Arial" panose="020B0604020202020204"/>
                <a:cs typeface="Arial" panose="020B0604020202020204"/>
              </a:rPr>
              <a:t>2</a:t>
            </a:r>
            <a:r>
              <a:rPr lang="en-US" sz="3200" b="1" dirty="0">
                <a:latin typeface="Arial" panose="020B0604020202020204"/>
                <a:cs typeface="Arial" panose="020B0604020202020204"/>
              </a:rPr>
              <a:t>.4 </a:t>
            </a:r>
            <a:r>
              <a:rPr lang="en-US" altLang="zh-CN" sz="3200" b="1" dirty="0">
                <a:latin typeface="Arial" panose="020B0604020202020204"/>
                <a:cs typeface="Arial" panose="020B0604020202020204"/>
              </a:rPr>
              <a:t>Multiple </a:t>
            </a:r>
            <a:r>
              <a:rPr lang="en-US" sz="3200" b="1" dirty="0">
                <a:latin typeface="Arial" panose="020B0604020202020204"/>
                <a:cs typeface="Arial" panose="020B0604020202020204"/>
              </a:rPr>
              <a:t>Traffic </a:t>
            </a:r>
            <a:r>
              <a:rPr lang="en-US" sz="3200" b="1" dirty="0">
                <a:latin typeface="Arial" panose="020B0604020202020204"/>
                <a:cs typeface="Arial" panose="020B0604020202020204"/>
              </a:rPr>
              <a:t>Simulation </a:t>
            </a:r>
            <a:r>
              <a:rPr lang="en-US" sz="3200" b="1" dirty="0">
                <a:latin typeface="Arial" panose="020B0604020202020204"/>
                <a:cs typeface="Arial" panose="020B0604020202020204"/>
              </a:rPr>
              <a:t>Models</a:t>
            </a:r>
            <a:endParaRPr lang="en-US" sz="3200" b="1" dirty="0">
              <a:latin typeface="Arial" panose="020B0604020202020204"/>
              <a:cs typeface="Arial" panose="020B0604020202020204"/>
            </a:endParaRPr>
          </a:p>
        </p:txBody>
      </p:sp>
      <p:sp>
        <p:nvSpPr>
          <p:cNvPr id="18" name="矩形 17"/>
          <p:cNvSpPr/>
          <p:nvPr/>
        </p:nvSpPr>
        <p:spPr>
          <a:xfrm>
            <a:off x="1790195" y="1228779"/>
            <a:ext cx="2533066" cy="461665"/>
          </a:xfrm>
          <a:prstGeom prst="rect">
            <a:avLst/>
          </a:prstGeom>
        </p:spPr>
        <p:txBody>
          <a:bodyPr wrap="none">
            <a:spAutoFit/>
          </a:bodyPr>
          <a:lstStyle/>
          <a:p>
            <a:pPr marL="342900" indent="-342900">
              <a:spcBef>
                <a:spcPct val="20000"/>
              </a:spcBef>
              <a:buFont typeface="Arial" panose="020B0604020202020204" pitchFamily="34" charset="0"/>
              <a:buChar char="•"/>
            </a:pPr>
            <a:r>
              <a:rPr lang="en-US" altLang="zh-CN" sz="2400" b="1" dirty="0">
                <a:latin typeface="Arial" panose="020B0604020202020204"/>
                <a:cs typeface="Arial" panose="020B0604020202020204"/>
              </a:rPr>
              <a:t>Node transfer</a:t>
            </a:r>
            <a:endParaRPr lang="en-US" altLang="zh-CN" sz="2400" b="1" dirty="0">
              <a:latin typeface="Arial" panose="020B0604020202020204"/>
              <a:cs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nvGraphicFramePr>
        <p:xfrm>
          <a:off x="1600201" y="3832226"/>
          <a:ext cx="7051675" cy="2720975"/>
        </p:xfrm>
        <a:graphic>
          <a:graphicData uri="http://schemas.openxmlformats.org/presentationml/2006/ole">
            <mc:AlternateContent xmlns:mc="http://schemas.openxmlformats.org/markup-compatibility/2006">
              <mc:Choice xmlns:v="urn:schemas-microsoft-com:vml" Requires="v">
                <p:oleObj spid="_x0000_s26628" name="Visio" r:id="rId1" imgW="6794500" imgH="2717800" progId="Visio.Drawing.11">
                  <p:embed/>
                </p:oleObj>
              </mc:Choice>
              <mc:Fallback>
                <p:oleObj name="Visio" r:id="rId1" imgW="6794500" imgH="2717800" progId="Visio.Drawing.11">
                  <p:embed/>
                  <p:pic>
                    <p:nvPicPr>
                      <p:cNvPr id="0" name="Picture 266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1" y="3832226"/>
                        <a:ext cx="7051675" cy="2720975"/>
                      </a:xfrm>
                      <a:prstGeom prst="rect">
                        <a:avLst/>
                      </a:prstGeom>
                      <a:noFill/>
                    </p:spPr>
                  </p:pic>
                </p:oleObj>
              </mc:Fallback>
            </mc:AlternateContent>
          </a:graphicData>
        </a:graphic>
      </p:graphicFrame>
      <p:sp>
        <p:nvSpPr>
          <p:cNvPr id="6" name="Content Placeholder 5"/>
          <p:cNvSpPr>
            <a:spLocks noGrp="1"/>
          </p:cNvSpPr>
          <p:nvPr>
            <p:ph idx="1"/>
          </p:nvPr>
        </p:nvSpPr>
        <p:spPr>
          <a:xfrm>
            <a:off x="1647030" y="1690443"/>
            <a:ext cx="8229600" cy="910798"/>
          </a:xfrm>
        </p:spPr>
        <p:txBody>
          <a:bodyPr/>
          <a:lstStyle/>
          <a:p>
            <a:pPr lvl="1"/>
            <a:r>
              <a:rPr lang="en-US" sz="2400" dirty="0">
                <a:latin typeface="Arial" panose="020B0604020202020204"/>
                <a:cs typeface="Arial" panose="020B0604020202020204"/>
              </a:rPr>
              <a:t>Distribute inflow capacity to upstream links</a:t>
            </a:r>
            <a:endParaRPr lang="en-US" sz="2400" dirty="0">
              <a:latin typeface="Arial" panose="020B0604020202020204"/>
              <a:cs typeface="Arial" panose="020B0604020202020204"/>
            </a:endParaRPr>
          </a:p>
          <a:p>
            <a:pPr lvl="1"/>
            <a:r>
              <a:rPr lang="en-US" sz="2400" dirty="0">
                <a:latin typeface="Arial" panose="020B0604020202020204"/>
                <a:cs typeface="Arial" panose="020B0604020202020204"/>
              </a:rPr>
              <a:t>Lane &amp; demand-based methods</a:t>
            </a:r>
            <a:endParaRPr lang="en-US" sz="2400" dirty="0">
              <a:latin typeface="Arial" panose="020B0604020202020204"/>
              <a:cs typeface="Arial" panose="020B0604020202020204"/>
            </a:endParaRPr>
          </a:p>
        </p:txBody>
      </p:sp>
      <p:sp>
        <p:nvSpPr>
          <p:cNvPr id="9" name="Oval 8"/>
          <p:cNvSpPr/>
          <p:nvPr/>
        </p:nvSpPr>
        <p:spPr>
          <a:xfrm>
            <a:off x="5943600" y="3962400"/>
            <a:ext cx="914400" cy="1447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Node</a:t>
            </a:r>
            <a:endParaRPr lang="en-US" sz="1500" dirty="0">
              <a:solidFill>
                <a:schemeClr val="tx1"/>
              </a:solidFill>
            </a:endParaRPr>
          </a:p>
        </p:txBody>
      </p:sp>
      <p:sp>
        <p:nvSpPr>
          <p:cNvPr id="10" name="Rectangle 9"/>
          <p:cNvSpPr/>
          <p:nvPr/>
        </p:nvSpPr>
        <p:spPr>
          <a:xfrm>
            <a:off x="6934200" y="3962400"/>
            <a:ext cx="1447800" cy="14478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458200" y="4270802"/>
            <a:ext cx="2133600" cy="1200329"/>
          </a:xfrm>
          <a:prstGeom prst="rect">
            <a:avLst/>
          </a:prstGeom>
          <a:noFill/>
        </p:spPr>
        <p:txBody>
          <a:bodyPr wrap="square" rtlCol="0">
            <a:spAutoFit/>
          </a:bodyPr>
          <a:lstStyle/>
          <a:p>
            <a:r>
              <a:rPr lang="en-US" sz="2400" dirty="0"/>
              <a:t>Available Inflow Capacity</a:t>
            </a:r>
            <a:endParaRPr lang="en-US" sz="2400" dirty="0"/>
          </a:p>
        </p:txBody>
      </p:sp>
      <p:sp>
        <p:nvSpPr>
          <p:cNvPr id="12" name="Circular Arrow 11"/>
          <p:cNvSpPr/>
          <p:nvPr/>
        </p:nvSpPr>
        <p:spPr>
          <a:xfrm rot="9958319">
            <a:off x="6038850" y="4929126"/>
            <a:ext cx="1485900" cy="1465881"/>
          </a:xfrm>
          <a:prstGeom prst="circular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ircular Arrow 16"/>
          <p:cNvSpPr/>
          <p:nvPr/>
        </p:nvSpPr>
        <p:spPr>
          <a:xfrm rot="21442770" flipH="1">
            <a:off x="5407483" y="3013722"/>
            <a:ext cx="1871275" cy="1636946"/>
          </a:xfrm>
          <a:prstGeom prst="circularArrow">
            <a:avLst>
              <a:gd name="adj1" fmla="val 12500"/>
              <a:gd name="adj2" fmla="val 1142319"/>
              <a:gd name="adj3" fmla="val 20457681"/>
              <a:gd name="adj4" fmla="val 10855623"/>
              <a:gd name="adj5" fmla="val 125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tangle 17"/>
          <p:cNvSpPr/>
          <p:nvPr/>
        </p:nvSpPr>
        <p:spPr>
          <a:xfrm rot="19604435">
            <a:off x="4645893" y="5626088"/>
            <a:ext cx="1676400" cy="50911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05001" y="3962400"/>
            <a:ext cx="4009341" cy="14478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953000" y="2971800"/>
            <a:ext cx="914400" cy="523220"/>
          </a:xfrm>
          <a:prstGeom prst="rect">
            <a:avLst/>
          </a:prstGeom>
          <a:noFill/>
        </p:spPr>
        <p:txBody>
          <a:bodyPr wrap="square" rtlCol="0">
            <a:spAutoFit/>
          </a:bodyPr>
          <a:lstStyle/>
          <a:p>
            <a:r>
              <a:rPr lang="en-US" sz="2800" dirty="0"/>
              <a:t>80%</a:t>
            </a:r>
            <a:endParaRPr lang="en-US" sz="2800" dirty="0"/>
          </a:p>
        </p:txBody>
      </p:sp>
      <p:sp>
        <p:nvSpPr>
          <p:cNvPr id="21" name="TextBox 20"/>
          <p:cNvSpPr txBox="1"/>
          <p:nvPr/>
        </p:nvSpPr>
        <p:spPr>
          <a:xfrm>
            <a:off x="5638800" y="6030017"/>
            <a:ext cx="914400" cy="523220"/>
          </a:xfrm>
          <a:prstGeom prst="rect">
            <a:avLst/>
          </a:prstGeom>
          <a:noFill/>
        </p:spPr>
        <p:txBody>
          <a:bodyPr wrap="square" rtlCol="0">
            <a:spAutoFit/>
          </a:bodyPr>
          <a:lstStyle/>
          <a:p>
            <a:r>
              <a:rPr lang="en-US" sz="2800" dirty="0"/>
              <a:t>2</a:t>
            </a:r>
            <a:r>
              <a:rPr lang="en-US" sz="2800" dirty="0"/>
              <a:t>0%</a:t>
            </a:r>
            <a:endParaRPr lang="en-US" sz="2800" dirty="0"/>
          </a:p>
        </p:txBody>
      </p:sp>
      <p:sp>
        <p:nvSpPr>
          <p:cNvPr id="14"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6" name="Title 1"/>
          <p:cNvSpPr txBox="1"/>
          <p:nvPr/>
        </p:nvSpPr>
        <p:spPr bwMode="auto">
          <a:xfrm>
            <a:off x="1524000" y="24470"/>
            <a:ext cx="8475663" cy="1013917"/>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a:latin typeface="Arial" panose="020B0604020202020204"/>
                <a:cs typeface="Arial" panose="020B0604020202020204"/>
              </a:rPr>
              <a:t>2.4 </a:t>
            </a:r>
            <a:r>
              <a:rPr lang="en-US" altLang="zh-CN" sz="3200" b="1">
                <a:latin typeface="Arial" panose="020B0604020202020204"/>
                <a:cs typeface="Arial" panose="020B0604020202020204"/>
              </a:rPr>
              <a:t>Multiple </a:t>
            </a:r>
            <a:r>
              <a:rPr lang="en-US" sz="3200" b="1">
                <a:latin typeface="Arial" panose="020B0604020202020204"/>
                <a:cs typeface="Arial" panose="020B0604020202020204"/>
              </a:rPr>
              <a:t>Traffic Simulation Models</a:t>
            </a:r>
            <a:endParaRPr lang="en-US" sz="3200" b="1" dirty="0">
              <a:latin typeface="Arial" panose="020B0604020202020204"/>
              <a:cs typeface="Arial" panose="020B0604020202020204"/>
            </a:endParaRPr>
          </a:p>
        </p:txBody>
      </p:sp>
      <p:sp>
        <p:nvSpPr>
          <p:cNvPr id="22" name="矩形 21"/>
          <p:cNvSpPr/>
          <p:nvPr/>
        </p:nvSpPr>
        <p:spPr>
          <a:xfrm>
            <a:off x="1790195" y="1228779"/>
            <a:ext cx="2582758" cy="461665"/>
          </a:xfrm>
          <a:prstGeom prst="rect">
            <a:avLst/>
          </a:prstGeom>
        </p:spPr>
        <p:txBody>
          <a:bodyPr wrap="none">
            <a:spAutoFit/>
          </a:bodyPr>
          <a:lstStyle/>
          <a:p>
            <a:pPr marL="342900" indent="-342900">
              <a:spcBef>
                <a:spcPct val="20000"/>
              </a:spcBef>
              <a:buFont typeface="Arial" panose="020B0604020202020204" pitchFamily="34" charset="0"/>
              <a:buChar char="•"/>
            </a:pPr>
            <a:r>
              <a:rPr lang="en-US" altLang="zh-CN" sz="2400" b="1" dirty="0">
                <a:latin typeface="Arial" panose="020B0604020202020204"/>
                <a:cs typeface="Arial" panose="020B0604020202020204"/>
              </a:rPr>
              <a:t>Merge Models</a:t>
            </a:r>
            <a:endParaRPr lang="en-US" altLang="zh-CN" sz="2400" b="1" dirty="0">
              <a:latin typeface="Arial" panose="020B0604020202020204"/>
              <a:cs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7" grpId="0" animBg="1"/>
      <p:bldP spid="18" grpId="0" animBg="1"/>
      <p:bldP spid="19" grpId="0" animBg="1"/>
      <p:bldP spid="20" grpId="0"/>
      <p:bldP spid="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0195" y="1689958"/>
            <a:ext cx="8229600" cy="1402977"/>
          </a:xfrm>
        </p:spPr>
        <p:txBody>
          <a:bodyPr/>
          <a:lstStyle/>
          <a:p>
            <a:pPr lvl="1"/>
            <a:r>
              <a:rPr lang="en-US" sz="2400" dirty="0">
                <a:latin typeface="Arial" panose="020B0604020202020204"/>
                <a:cs typeface="Arial" panose="020B0604020202020204"/>
              </a:rPr>
              <a:t>Different conditions by lane</a:t>
            </a:r>
            <a:endParaRPr lang="en-US" sz="2400" dirty="0">
              <a:latin typeface="Arial" panose="020B0604020202020204"/>
              <a:cs typeface="Arial" panose="020B0604020202020204"/>
            </a:endParaRPr>
          </a:p>
          <a:p>
            <a:pPr lvl="1"/>
            <a:r>
              <a:rPr lang="en-US" sz="2400" dirty="0">
                <a:latin typeface="Arial" panose="020B0604020202020204"/>
                <a:cs typeface="Arial" panose="020B0604020202020204"/>
              </a:rPr>
              <a:t>First-In-First-Out (FIFO) constraint</a:t>
            </a:r>
            <a:endParaRPr lang="en-US" sz="2400" dirty="0">
              <a:latin typeface="Arial" panose="020B0604020202020204"/>
              <a:cs typeface="Arial" panose="020B0604020202020204"/>
            </a:endParaRPr>
          </a:p>
          <a:p>
            <a:pPr lvl="1"/>
            <a:r>
              <a:rPr lang="en-US" sz="2400" dirty="0">
                <a:latin typeface="Arial" panose="020B0604020202020204"/>
                <a:cs typeface="Arial" panose="020B0604020202020204"/>
              </a:rPr>
              <a:t>Relaxation to prevent extreme bottlenecks</a:t>
            </a:r>
            <a:endParaRPr lang="en-US" sz="2400" dirty="0">
              <a:latin typeface="Arial" panose="020B0604020202020204"/>
              <a:cs typeface="Arial" panose="020B0604020202020204"/>
            </a:endParaRPr>
          </a:p>
        </p:txBody>
      </p:sp>
      <p:graphicFrame>
        <p:nvGraphicFramePr>
          <p:cNvPr id="4" name="Object 3"/>
          <p:cNvGraphicFramePr>
            <a:graphicFrameLocks noChangeAspect="1"/>
          </p:cNvGraphicFramePr>
          <p:nvPr/>
        </p:nvGraphicFramePr>
        <p:xfrm>
          <a:off x="2603500" y="3759200"/>
          <a:ext cx="6921500" cy="2717800"/>
        </p:xfrm>
        <a:graphic>
          <a:graphicData uri="http://schemas.openxmlformats.org/presentationml/2006/ole">
            <mc:AlternateContent xmlns:mc="http://schemas.openxmlformats.org/markup-compatibility/2006">
              <mc:Choice xmlns:v="urn:schemas-microsoft-com:vml" Requires="v">
                <p:oleObj spid="_x0000_s27652" name="Visio" r:id="rId1" imgW="6769100" imgH="2654300" progId="Visio.Drawing.11">
                  <p:embed/>
                </p:oleObj>
              </mc:Choice>
              <mc:Fallback>
                <p:oleObj name="Visio" r:id="rId1" imgW="6769100" imgH="2654300" progId="Visio.Drawing.11">
                  <p:embed/>
                  <p:pic>
                    <p:nvPicPr>
                      <p:cNvPr id="0" name="Picture 276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500" y="3759200"/>
                        <a:ext cx="6921500" cy="2717800"/>
                      </a:xfrm>
                      <a:prstGeom prst="rect">
                        <a:avLst/>
                      </a:prstGeom>
                      <a:noFill/>
                      <a:ln>
                        <a:noFill/>
                      </a:ln>
                      <a:effectLst/>
                    </p:spPr>
                  </p:pic>
                </p:oleObj>
              </mc:Fallback>
            </mc:AlternateContent>
          </a:graphicData>
        </a:graphic>
      </p:graphicFrame>
      <p:sp>
        <p:nvSpPr>
          <p:cNvPr id="6" name="Oval 5"/>
          <p:cNvSpPr/>
          <p:nvPr/>
        </p:nvSpPr>
        <p:spPr>
          <a:xfrm>
            <a:off x="6858000" y="4023102"/>
            <a:ext cx="990600" cy="132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Node</a:t>
            </a:r>
            <a:endParaRPr lang="en-US" sz="1600" dirty="0">
              <a:solidFill>
                <a:schemeClr val="tx1"/>
              </a:solidFill>
            </a:endParaRPr>
          </a:p>
        </p:txBody>
      </p:sp>
      <p:sp>
        <p:nvSpPr>
          <p:cNvPr id="5" name="Rectangle 4"/>
          <p:cNvSpPr/>
          <p:nvPr/>
        </p:nvSpPr>
        <p:spPr>
          <a:xfrm>
            <a:off x="3733800" y="4967748"/>
            <a:ext cx="3200400" cy="39725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9" name="Title 1"/>
          <p:cNvSpPr txBox="1"/>
          <p:nvPr/>
        </p:nvSpPr>
        <p:spPr bwMode="auto">
          <a:xfrm>
            <a:off x="1524000" y="24470"/>
            <a:ext cx="8475663" cy="1013917"/>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a:latin typeface="Arial" panose="020B0604020202020204"/>
                <a:cs typeface="Arial" panose="020B0604020202020204"/>
              </a:rPr>
              <a:t>2.4 </a:t>
            </a:r>
            <a:r>
              <a:rPr lang="en-US" altLang="zh-CN" sz="3200" b="1">
                <a:latin typeface="Arial" panose="020B0604020202020204"/>
                <a:cs typeface="Arial" panose="020B0604020202020204"/>
              </a:rPr>
              <a:t>Multiple </a:t>
            </a:r>
            <a:r>
              <a:rPr lang="en-US" sz="3200" b="1">
                <a:latin typeface="Arial" panose="020B0604020202020204"/>
                <a:cs typeface="Arial" panose="020B0604020202020204"/>
              </a:rPr>
              <a:t>Traffic Simulation Models</a:t>
            </a:r>
            <a:endParaRPr lang="en-US" sz="3200" b="1" dirty="0">
              <a:latin typeface="Arial" panose="020B0604020202020204"/>
              <a:cs typeface="Arial" panose="020B0604020202020204"/>
            </a:endParaRPr>
          </a:p>
        </p:txBody>
      </p:sp>
      <p:sp>
        <p:nvSpPr>
          <p:cNvPr id="10" name="矩形 9"/>
          <p:cNvSpPr/>
          <p:nvPr/>
        </p:nvSpPr>
        <p:spPr>
          <a:xfrm>
            <a:off x="1790195" y="1228779"/>
            <a:ext cx="2805576" cy="461665"/>
          </a:xfrm>
          <a:prstGeom prst="rect">
            <a:avLst/>
          </a:prstGeom>
        </p:spPr>
        <p:txBody>
          <a:bodyPr wrap="none">
            <a:spAutoFit/>
          </a:bodyPr>
          <a:lstStyle/>
          <a:p>
            <a:pPr marL="342900" indent="-342900">
              <a:spcBef>
                <a:spcPct val="20000"/>
              </a:spcBef>
              <a:buFont typeface="Arial" panose="020B0604020202020204" pitchFamily="34" charset="0"/>
              <a:buChar char="•"/>
            </a:pPr>
            <a:r>
              <a:rPr lang="en-US" altLang="zh-CN" sz="2400" b="1" dirty="0">
                <a:latin typeface="Arial" panose="020B0604020202020204"/>
                <a:cs typeface="Arial" panose="020B0604020202020204"/>
              </a:rPr>
              <a:t>Diverge Models</a:t>
            </a:r>
            <a:endParaRPr lang="en-US" altLang="zh-CN" sz="2400" b="1"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4001" y="1690444"/>
            <a:ext cx="9034463" cy="1499461"/>
          </a:xfrm>
        </p:spPr>
        <p:txBody>
          <a:bodyPr>
            <a:normAutofit/>
          </a:bodyPr>
          <a:lstStyle/>
          <a:p>
            <a:pPr lvl="1"/>
            <a:r>
              <a:rPr lang="en-US" dirty="0">
                <a:latin typeface="Arial" panose="020B0604020202020204"/>
                <a:cs typeface="Arial" panose="020B0604020202020204"/>
              </a:rPr>
              <a:t>Effective green time, saturation flow rate, movement-based capacity</a:t>
            </a:r>
            <a:endParaRPr lang="en-US" dirty="0">
              <a:latin typeface="Arial" panose="020B0604020202020204"/>
              <a:cs typeface="Arial" panose="020B0604020202020204"/>
            </a:endParaRPr>
          </a:p>
          <a:p>
            <a:pPr lvl="1"/>
            <a:r>
              <a:rPr lang="en-US" dirty="0">
                <a:latin typeface="Arial" panose="020B0604020202020204"/>
                <a:cs typeface="Arial" panose="020B0604020202020204"/>
              </a:rPr>
              <a:t>Relaxed inflow constraints</a:t>
            </a:r>
            <a:endParaRPr lang="en-US" dirty="0">
              <a:latin typeface="Arial" panose="020B0604020202020204"/>
              <a:cs typeface="Arial" panose="020B0604020202020204"/>
            </a:endParaRPr>
          </a:p>
        </p:txBody>
      </p:sp>
      <p:graphicFrame>
        <p:nvGraphicFramePr>
          <p:cNvPr id="6" name="Content Placeholder 5"/>
          <p:cNvGraphicFramePr>
            <a:graphicFrameLocks noGrp="1" noChangeAspect="1"/>
          </p:cNvGraphicFramePr>
          <p:nvPr>
            <p:ph sz="half" idx="2"/>
          </p:nvPr>
        </p:nvGraphicFramePr>
        <p:xfrm>
          <a:off x="4265383" y="2945444"/>
          <a:ext cx="3644684" cy="3941935"/>
        </p:xfrm>
        <a:graphic>
          <a:graphicData uri="http://schemas.openxmlformats.org/presentationml/2006/ole">
            <mc:AlternateContent xmlns:mc="http://schemas.openxmlformats.org/markup-compatibility/2006">
              <mc:Choice xmlns:v="urn:schemas-microsoft-com:vml" Requires="v">
                <p:oleObj spid="_x0000_s28676" name="Visio" r:id="rId1" imgW="5181600" imgH="5600700" progId="Visio.Drawing.11">
                  <p:embed/>
                </p:oleObj>
              </mc:Choice>
              <mc:Fallback>
                <p:oleObj name="Visio" r:id="rId1" imgW="5181600" imgH="5600700" progId="Visio.Drawing.11">
                  <p:embed/>
                  <p:pic>
                    <p:nvPicPr>
                      <p:cNvPr id="0" name="Picture 28675"/>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5383" y="2945444"/>
                        <a:ext cx="3644684" cy="3941935"/>
                      </a:xfrm>
                      <a:prstGeom prst="rect">
                        <a:avLst/>
                      </a:prstGeom>
                      <a:noFill/>
                    </p:spPr>
                  </p:pic>
                </p:oleObj>
              </mc:Fallback>
            </mc:AlternateContent>
          </a:graphicData>
        </a:graphic>
      </p:graphicFrame>
      <p:sp>
        <p:nvSpPr>
          <p:cNvPr id="5"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8" name="Title 1"/>
          <p:cNvSpPr txBox="1"/>
          <p:nvPr/>
        </p:nvSpPr>
        <p:spPr bwMode="auto">
          <a:xfrm>
            <a:off x="1524000" y="24470"/>
            <a:ext cx="8475663" cy="1013917"/>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a:latin typeface="Arial" panose="020B0604020202020204"/>
                <a:cs typeface="Arial" panose="020B0604020202020204"/>
              </a:rPr>
              <a:t>2.4 </a:t>
            </a:r>
            <a:r>
              <a:rPr lang="en-US" altLang="zh-CN" sz="3200" b="1">
                <a:latin typeface="Arial" panose="020B0604020202020204"/>
                <a:cs typeface="Arial" panose="020B0604020202020204"/>
              </a:rPr>
              <a:t>Multiple </a:t>
            </a:r>
            <a:r>
              <a:rPr lang="en-US" sz="3200" b="1">
                <a:latin typeface="Arial" panose="020B0604020202020204"/>
                <a:cs typeface="Arial" panose="020B0604020202020204"/>
              </a:rPr>
              <a:t>Traffic Simulation Models</a:t>
            </a:r>
            <a:endParaRPr lang="en-US" sz="3200" b="1" dirty="0">
              <a:latin typeface="Arial" panose="020B0604020202020204"/>
              <a:cs typeface="Arial" panose="020B0604020202020204"/>
            </a:endParaRPr>
          </a:p>
        </p:txBody>
      </p:sp>
      <p:sp>
        <p:nvSpPr>
          <p:cNvPr id="9" name="矩形 8"/>
          <p:cNvSpPr/>
          <p:nvPr/>
        </p:nvSpPr>
        <p:spPr>
          <a:xfrm>
            <a:off x="1790196" y="1228779"/>
            <a:ext cx="4051109" cy="461665"/>
          </a:xfrm>
          <a:prstGeom prst="rect">
            <a:avLst/>
          </a:prstGeom>
        </p:spPr>
        <p:txBody>
          <a:bodyPr wrap="none">
            <a:spAutoFit/>
          </a:bodyPr>
          <a:lstStyle/>
          <a:p>
            <a:pPr marL="342900" indent="-342900">
              <a:spcBef>
                <a:spcPct val="20000"/>
              </a:spcBef>
              <a:buFont typeface="Arial" panose="020B0604020202020204" pitchFamily="34" charset="0"/>
              <a:buChar char="•"/>
            </a:pPr>
            <a:r>
              <a:rPr lang="en-US" altLang="zh-CN" sz="2400" b="1" dirty="0">
                <a:latin typeface="Arial" panose="020B0604020202020204"/>
                <a:cs typeface="Arial" panose="020B0604020202020204"/>
              </a:rPr>
              <a:t>Signalized Intersections</a:t>
            </a:r>
            <a:endParaRPr lang="en-US" altLang="zh-CN" sz="2400" b="1"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1267" y="1720905"/>
            <a:ext cx="8686801" cy="1359976"/>
          </a:xfrm>
        </p:spPr>
        <p:txBody>
          <a:bodyPr/>
          <a:lstStyle/>
          <a:p>
            <a:pPr lvl="1">
              <a:tabLst>
                <a:tab pos="1489075" algn="l"/>
              </a:tabLst>
            </a:pPr>
            <a:r>
              <a:rPr lang="en-US" sz="2400" dirty="0">
                <a:latin typeface="Arial" panose="020B0604020202020204"/>
                <a:cs typeface="Arial" panose="020B0604020202020204"/>
              </a:rPr>
              <a:t>Input:  Average hourly capacity, cycle time, offset at node</a:t>
            </a:r>
            <a:endParaRPr lang="en-US" sz="2400" dirty="0">
              <a:latin typeface="Arial" panose="020B0604020202020204"/>
              <a:cs typeface="Arial" panose="020B0604020202020204"/>
            </a:endParaRPr>
          </a:p>
          <a:p>
            <a:pPr lvl="1">
              <a:tabLst>
                <a:tab pos="1828800" algn="l"/>
              </a:tabLst>
            </a:pPr>
            <a:r>
              <a:rPr lang="en-US" sz="2400" dirty="0">
                <a:latin typeface="Arial" panose="020B0604020202020204"/>
                <a:cs typeface="Arial" panose="020B0604020202020204"/>
              </a:rPr>
              <a:t>Output:  Effective green time per cycle(capacity/saturation flow rates)</a:t>
            </a:r>
            <a:endParaRPr lang="en-US" sz="2400" dirty="0">
              <a:latin typeface="Arial" panose="020B0604020202020204"/>
              <a:cs typeface="Arial" panose="020B0604020202020204"/>
            </a:endParaRPr>
          </a:p>
          <a:p>
            <a:pPr lvl="1"/>
            <a:endParaRPr lang="en-US" sz="2400" dirty="0">
              <a:latin typeface="Arial" panose="020B0604020202020204"/>
              <a:cs typeface="Arial" panose="020B0604020202020204"/>
            </a:endParaRPr>
          </a:p>
          <a:p>
            <a:pPr lvl="1"/>
            <a:endParaRPr lang="en-US" sz="2400" dirty="0">
              <a:latin typeface="Arial" panose="020B0604020202020204"/>
              <a:cs typeface="Arial" panose="020B0604020202020204"/>
            </a:endParaRPr>
          </a:p>
          <a:p>
            <a:endParaRPr lang="en-US" sz="2400" dirty="0">
              <a:latin typeface="Arial" panose="020B0604020202020204"/>
              <a:cs typeface="Arial" panose="020B0604020202020204"/>
            </a:endParaRPr>
          </a:p>
        </p:txBody>
      </p:sp>
      <p:pic>
        <p:nvPicPr>
          <p:cNvPr id="21509" name="Picture 2" descr="http://www3.math.tu-berlin.de/coga/pics/signal_wait.jpg"/>
          <p:cNvPicPr>
            <a:picLocks noChangeAspect="1" noChangeArrowheads="1"/>
          </p:cNvPicPr>
          <p:nvPr/>
        </p:nvPicPr>
        <p:blipFill>
          <a:blip r:embed="rId1" cstate="print"/>
          <a:srcRect/>
          <a:stretch>
            <a:fillRect/>
          </a:stretch>
        </p:blipFill>
        <p:spPr bwMode="auto">
          <a:xfrm>
            <a:off x="2861266" y="3467100"/>
            <a:ext cx="6809625" cy="2592737"/>
          </a:xfrm>
          <a:prstGeom prst="rect">
            <a:avLst/>
          </a:prstGeom>
          <a:noFill/>
          <a:ln w="9525">
            <a:noFill/>
            <a:miter lim="800000"/>
            <a:headEnd/>
            <a:tailEnd/>
          </a:ln>
        </p:spPr>
      </p:pic>
      <p:sp>
        <p:nvSpPr>
          <p:cNvPr id="6"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8" name="Title 1"/>
          <p:cNvSpPr txBox="1"/>
          <p:nvPr/>
        </p:nvSpPr>
        <p:spPr bwMode="auto">
          <a:xfrm>
            <a:off x="1524000" y="24470"/>
            <a:ext cx="8475663" cy="1013917"/>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2.4 </a:t>
            </a:r>
            <a:r>
              <a:rPr lang="en-US" altLang="zh-CN" sz="3200" b="1" dirty="0">
                <a:latin typeface="Arial" panose="020B0604020202020204"/>
                <a:cs typeface="Arial" panose="020B0604020202020204"/>
              </a:rPr>
              <a:t>Multiple </a:t>
            </a:r>
            <a:r>
              <a:rPr lang="en-US" sz="3200" b="1" dirty="0">
                <a:latin typeface="Arial" panose="020B0604020202020204"/>
                <a:cs typeface="Arial" panose="020B0604020202020204"/>
              </a:rPr>
              <a:t>Traffic Simulation Models</a:t>
            </a:r>
            <a:endParaRPr lang="en-US" sz="3200" b="1" dirty="0">
              <a:latin typeface="Arial" panose="020B0604020202020204"/>
              <a:cs typeface="Arial" panose="020B0604020202020204"/>
            </a:endParaRPr>
          </a:p>
        </p:txBody>
      </p:sp>
      <p:sp>
        <p:nvSpPr>
          <p:cNvPr id="9" name="矩形 8"/>
          <p:cNvSpPr/>
          <p:nvPr/>
        </p:nvSpPr>
        <p:spPr>
          <a:xfrm>
            <a:off x="1790195" y="1228779"/>
            <a:ext cx="5275034" cy="461665"/>
          </a:xfrm>
          <a:prstGeom prst="rect">
            <a:avLst/>
          </a:prstGeom>
        </p:spPr>
        <p:txBody>
          <a:bodyPr wrap="none">
            <a:spAutoFit/>
          </a:bodyPr>
          <a:lstStyle/>
          <a:p>
            <a:pPr marL="342900" indent="-342900">
              <a:spcBef>
                <a:spcPct val="20000"/>
              </a:spcBef>
              <a:buFont typeface="Arial" panose="020B0604020202020204" pitchFamily="34" charset="0"/>
              <a:buChar char="•"/>
            </a:pPr>
            <a:r>
              <a:rPr lang="en-US" altLang="zh-CN" sz="2400" b="1" dirty="0">
                <a:latin typeface="Arial" panose="020B0604020202020204"/>
                <a:cs typeface="Arial" panose="020B0604020202020204"/>
              </a:rPr>
              <a:t>Signal Timing &amp; Hourly Capacity</a:t>
            </a:r>
            <a:endParaRPr lang="en-US" altLang="zh-CN" sz="2400" b="1" dirty="0">
              <a:latin typeface="Arial" panose="020B0604020202020204"/>
              <a:cs typeface="Arial" panose="020B0604020202020204"/>
            </a:endParaRPr>
          </a:p>
        </p:txBody>
      </p:sp>
    </p:spTree>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6900" y="945396"/>
            <a:ext cx="8458201" cy="1538206"/>
          </a:xfrm>
        </p:spPr>
        <p:txBody>
          <a:bodyPr>
            <a:normAutofit/>
          </a:bodyPr>
          <a:lstStyle/>
          <a:p>
            <a:r>
              <a:rPr lang="en-US" sz="3600" b="1" dirty="0">
                <a:latin typeface="Arial" panose="020B0604020202020204"/>
                <a:cs typeface="Arial" panose="020B0604020202020204"/>
              </a:rPr>
              <a:t>Module 3</a:t>
            </a:r>
            <a:br>
              <a:rPr lang="en-US" sz="3600" b="1" dirty="0">
                <a:latin typeface="Arial" panose="020B0604020202020204"/>
                <a:cs typeface="Arial" panose="020B0604020202020204"/>
              </a:rPr>
            </a:br>
            <a:r>
              <a:rPr lang="en-US" sz="3600" b="1" dirty="0">
                <a:latin typeface="Arial" panose="020B0604020202020204"/>
                <a:cs typeface="Arial" panose="020B0604020202020204"/>
              </a:rPr>
              <a:t>Visualization Features in </a:t>
            </a:r>
            <a:r>
              <a:rPr lang="en-US" sz="3600" b="1" dirty="0" err="1">
                <a:latin typeface="Arial" panose="020B0604020202020204"/>
                <a:cs typeface="Arial" panose="020B0604020202020204"/>
              </a:rPr>
              <a:t>NeXTA</a:t>
            </a:r>
            <a:r>
              <a:rPr lang="en-US" sz="3600" b="1" dirty="0">
                <a:latin typeface="Arial" panose="020B0604020202020204"/>
                <a:cs typeface="Arial" panose="020B0604020202020204"/>
              </a:rPr>
              <a:t> </a:t>
            </a:r>
            <a:endParaRPr lang="en-US" sz="3600" b="1" dirty="0">
              <a:latin typeface="Arial" panose="020B0604020202020204"/>
              <a:cs typeface="Arial" panose="020B0604020202020204"/>
            </a:endParaRPr>
          </a:p>
        </p:txBody>
      </p:sp>
      <p:sp>
        <p:nvSpPr>
          <p:cNvPr id="3" name="Subtitle 2"/>
          <p:cNvSpPr>
            <a:spLocks noGrp="1"/>
          </p:cNvSpPr>
          <p:nvPr>
            <p:ph type="subTitle" idx="1"/>
          </p:nvPr>
        </p:nvSpPr>
        <p:spPr>
          <a:xfrm>
            <a:off x="2767739" y="3099096"/>
            <a:ext cx="7231925" cy="2768761"/>
          </a:xfrm>
        </p:spPr>
        <p:txBody>
          <a:bodyPr>
            <a:noAutofit/>
          </a:bodyPr>
          <a:lstStyle/>
          <a:p>
            <a:pPr algn="l"/>
            <a:r>
              <a:rPr lang="en-US" sz="2400" dirty="0">
                <a:solidFill>
                  <a:schemeClr val="tx1"/>
                </a:solidFill>
                <a:latin typeface="Arial" panose="020B0604020202020204"/>
                <a:cs typeface="Arial" panose="020B0604020202020204"/>
              </a:rPr>
              <a:t>3.1 Basic </a:t>
            </a:r>
            <a:r>
              <a:rPr lang="en-US" sz="2400" dirty="0">
                <a:solidFill>
                  <a:schemeClr val="tx1"/>
                </a:solidFill>
                <a:latin typeface="Arial" panose="020B0604020202020204"/>
                <a:cs typeface="Arial" panose="020B0604020202020204"/>
              </a:rPr>
              <a:t>GUI features </a:t>
            </a:r>
            <a:endParaRPr lang="en-US" sz="2400" dirty="0">
              <a:solidFill>
                <a:schemeClr val="tx1"/>
              </a:solidFill>
              <a:latin typeface="Arial" panose="020B0604020202020204"/>
              <a:cs typeface="Arial" panose="020B0604020202020204"/>
            </a:endParaRPr>
          </a:p>
          <a:p>
            <a:pPr algn="l"/>
            <a:r>
              <a:rPr lang="en-US" sz="2400" dirty="0">
                <a:solidFill>
                  <a:schemeClr val="tx1"/>
                </a:solidFill>
                <a:latin typeface="Arial" panose="020B0604020202020204"/>
                <a:cs typeface="Arial" panose="020B0604020202020204"/>
              </a:rPr>
              <a:t>3.2</a:t>
            </a:r>
            <a:r>
              <a:rPr lang="en-US" sz="2400" dirty="0">
                <a:solidFill>
                  <a:schemeClr val="tx1"/>
                </a:solidFill>
                <a:latin typeface="Arial" panose="020B0604020202020204"/>
                <a:cs typeface="Arial" panose="020B0604020202020204"/>
              </a:rPr>
              <a:t>	</a:t>
            </a:r>
            <a:r>
              <a:rPr lang="en-US" sz="2400" dirty="0">
                <a:solidFill>
                  <a:schemeClr val="tx1"/>
                </a:solidFill>
                <a:latin typeface="Arial" panose="020B0604020202020204"/>
                <a:cs typeface="Arial" panose="020B0604020202020204"/>
              </a:rPr>
              <a:t> View/Edit </a:t>
            </a:r>
            <a:r>
              <a:rPr lang="en-US" sz="2400" dirty="0">
                <a:solidFill>
                  <a:schemeClr val="tx1"/>
                </a:solidFill>
                <a:latin typeface="Arial" panose="020B0604020202020204"/>
                <a:cs typeface="Arial" panose="020B0604020202020204"/>
              </a:rPr>
              <a:t>data files in NEXTA’s “project”  menu</a:t>
            </a:r>
            <a:endParaRPr lang="en-US" sz="2400" dirty="0">
              <a:solidFill>
                <a:schemeClr val="tx1"/>
              </a:solidFill>
              <a:latin typeface="Arial" panose="020B0604020202020204"/>
              <a:cs typeface="Arial" panose="020B0604020202020204"/>
            </a:endParaRPr>
          </a:p>
          <a:p>
            <a:pPr algn="l"/>
            <a:r>
              <a:rPr lang="en-US" sz="2400" dirty="0">
                <a:solidFill>
                  <a:schemeClr val="tx1"/>
                </a:solidFill>
                <a:latin typeface="Arial" panose="020B0604020202020204"/>
                <a:cs typeface="Arial" panose="020B0604020202020204"/>
              </a:rPr>
              <a:t>3.3</a:t>
            </a:r>
            <a:r>
              <a:rPr lang="en-US" sz="2400" dirty="0">
                <a:solidFill>
                  <a:schemeClr val="tx1"/>
                </a:solidFill>
                <a:latin typeface="Arial" panose="020B0604020202020204"/>
                <a:cs typeface="Arial" panose="020B0604020202020204"/>
              </a:rPr>
              <a:t>	</a:t>
            </a:r>
            <a:r>
              <a:rPr lang="en-US" sz="2400" dirty="0">
                <a:solidFill>
                  <a:schemeClr val="tx1"/>
                </a:solidFill>
                <a:latin typeface="Arial" panose="020B0604020202020204"/>
                <a:cs typeface="Arial" panose="020B0604020202020204"/>
              </a:rPr>
              <a:t> Integration </a:t>
            </a:r>
            <a:r>
              <a:rPr lang="en-US" sz="2400" dirty="0">
                <a:solidFill>
                  <a:schemeClr val="tx1"/>
                </a:solidFill>
                <a:latin typeface="Arial" panose="020B0604020202020204"/>
                <a:cs typeface="Arial" panose="020B0604020202020204"/>
              </a:rPr>
              <a:t>with assignment model</a:t>
            </a:r>
            <a:endParaRPr lang="en-US" sz="2400" dirty="0">
              <a:solidFill>
                <a:schemeClr val="tx1"/>
              </a:solidFill>
              <a:latin typeface="Arial" panose="020B0604020202020204"/>
              <a:cs typeface="Arial" panose="020B0604020202020204"/>
            </a:endParaRPr>
          </a:p>
          <a:p>
            <a:pPr algn="l"/>
            <a:r>
              <a:rPr lang="en-US" sz="2400" dirty="0">
                <a:solidFill>
                  <a:schemeClr val="tx1"/>
                </a:solidFill>
                <a:latin typeface="Arial" panose="020B0604020202020204"/>
                <a:cs typeface="Arial" panose="020B0604020202020204"/>
              </a:rPr>
              <a:t>3.4  Advanced </a:t>
            </a:r>
            <a:r>
              <a:rPr lang="en-US" sz="2400" dirty="0">
                <a:solidFill>
                  <a:schemeClr val="tx1"/>
                </a:solidFill>
                <a:latin typeface="Arial" panose="020B0604020202020204"/>
                <a:cs typeface="Arial" panose="020B0604020202020204"/>
              </a:rPr>
              <a:t>visualization functions of NEXTA</a:t>
            </a:r>
            <a:endParaRPr lang="en-US" sz="2400" dirty="0">
              <a:solidFill>
                <a:schemeClr val="tx1"/>
              </a:solidFill>
              <a:latin typeface="Arial" panose="020B0604020202020204"/>
              <a:cs typeface="Arial" panose="020B0604020202020204"/>
            </a:endParaRPr>
          </a:p>
          <a:p>
            <a:pPr algn="l"/>
            <a:r>
              <a:rPr lang="en-US" sz="2400" dirty="0">
                <a:solidFill>
                  <a:schemeClr val="tx1"/>
                </a:solidFill>
                <a:latin typeface="Arial" panose="020B0604020202020204"/>
                <a:cs typeface="Arial" panose="020B0604020202020204"/>
              </a:rPr>
              <a:t>3.5 MOE related </a:t>
            </a:r>
            <a:r>
              <a:rPr lang="en-US" sz="2400" dirty="0">
                <a:solidFill>
                  <a:schemeClr val="tx1"/>
                </a:solidFill>
                <a:latin typeface="Arial" panose="020B0604020202020204"/>
                <a:cs typeface="Arial" panose="020B0604020202020204"/>
              </a:rPr>
              <a:t>display</a:t>
            </a:r>
            <a:endParaRPr lang="en-US" sz="2400" dirty="0">
              <a:solidFill>
                <a:schemeClr val="tx1"/>
              </a:solidFill>
              <a:latin typeface="Arial" panose="020B0604020202020204"/>
              <a:cs typeface="Arial" panose="020B0604020202020204"/>
            </a:endParaRPr>
          </a:p>
          <a:p>
            <a:pPr algn="l"/>
            <a:r>
              <a:rPr lang="en-US" sz="2400" dirty="0">
                <a:solidFill>
                  <a:schemeClr val="tx1"/>
                </a:solidFill>
                <a:latin typeface="Arial" panose="020B0604020202020204"/>
                <a:cs typeface="Arial" panose="020B0604020202020204"/>
              </a:rPr>
              <a:t>3.6 Data </a:t>
            </a:r>
            <a:r>
              <a:rPr lang="en-US" sz="2400" dirty="0">
                <a:solidFill>
                  <a:schemeClr val="tx1"/>
                </a:solidFill>
                <a:latin typeface="Arial" panose="020B0604020202020204"/>
                <a:cs typeface="Arial" panose="020B0604020202020204"/>
              </a:rPr>
              <a:t>exporting to Google Earth /GIS package</a:t>
            </a:r>
            <a:endParaRPr lang="en-US" sz="2400" dirty="0">
              <a:solidFill>
                <a:schemeClr val="tx1"/>
              </a:solidFill>
              <a:latin typeface="Arial" panose="020B0604020202020204"/>
              <a:cs typeface="Arial" panose="020B0604020202020204"/>
            </a:endParaRPr>
          </a:p>
        </p:txBody>
      </p:sp>
      <p:sp>
        <p:nvSpPr>
          <p:cNvPr id="5" name="Slide Number Placeholder 7"/>
          <p:cNvSpPr>
            <a:spLocks noGrp="1"/>
          </p:cNvSpPr>
          <p:nvPr>
            <p:ph type="sldNum" sz="quarter" idx="10"/>
          </p:nvPr>
        </p:nvSpPr>
        <p:spPr bwMode="auto">
          <a:xfrm>
            <a:off x="9999663" y="6483351"/>
            <a:ext cx="558800" cy="365125"/>
          </a:xfrm>
          <a:noFill/>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5ED9B224-F6ED-4B00-A163-C617FF633513}" type="slidenum">
              <a:rPr lang="en-US" altLang="en-US" smtClean="0"/>
            </a:fld>
            <a:endParaRPr lang="en-US" altLang="en-US" dirty="0"/>
          </a:p>
        </p:txBody>
      </p:sp>
      <p:sp>
        <p:nvSpPr>
          <p:cNvPr id="6" name="Title 1"/>
          <p:cNvSpPr txBox="1"/>
          <p:nvPr/>
        </p:nvSpPr>
        <p:spPr bwMode="auto">
          <a:xfrm>
            <a:off x="1524000" y="24470"/>
            <a:ext cx="8475663" cy="1013917"/>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3.1 Basic GUI features </a:t>
            </a:r>
            <a:endParaRPr lang="en-US" sz="3200" b="1" dirty="0">
              <a:latin typeface="Arial" panose="020B0604020202020204"/>
              <a:cs typeface="Arial" panose="020B0604020202020204"/>
            </a:endParaRPr>
          </a:p>
        </p:txBody>
      </p:sp>
      <p:sp>
        <p:nvSpPr>
          <p:cNvPr id="9" name="矩形 8"/>
          <p:cNvSpPr/>
          <p:nvPr/>
        </p:nvSpPr>
        <p:spPr>
          <a:xfrm>
            <a:off x="1960870" y="1038387"/>
            <a:ext cx="8070958" cy="1274195"/>
          </a:xfrm>
          <a:prstGeom prst="rect">
            <a:avLst/>
          </a:prstGeom>
        </p:spPr>
        <p:txBody>
          <a:bodyPr wrap="square">
            <a:spAutoFit/>
          </a:bodyPr>
          <a:lstStyle/>
          <a:p>
            <a:pPr marL="342900" indent="-342900">
              <a:spcBef>
                <a:spcPct val="20000"/>
              </a:spcBef>
              <a:buFont typeface="Arial" panose="020B0604020202020204" pitchFamily="34" charset="0"/>
              <a:buChar char="•"/>
            </a:pPr>
            <a:r>
              <a:rPr lang="zh-CN" altLang="en-US" sz="2400" dirty="0">
                <a:latin typeface="Arial" panose="020B0604020202020204"/>
                <a:cs typeface="Arial" panose="020B0604020202020204"/>
              </a:rPr>
              <a:t>Turn </a:t>
            </a:r>
            <a:r>
              <a:rPr lang="zh-CN" altLang="en-US" sz="2400" dirty="0">
                <a:latin typeface="Arial" panose="020B0604020202020204"/>
                <a:cs typeface="Arial" panose="020B0604020202020204"/>
              </a:rPr>
              <a:t>on and off GIS layers; Move around, select node and links; Toolbars for editing networks</a:t>
            </a:r>
            <a:endParaRPr lang="zh-CN" altLang="en-US" sz="2400" dirty="0">
              <a:latin typeface="Arial" panose="020B0604020202020204"/>
              <a:cs typeface="Arial" panose="020B0604020202020204"/>
            </a:endParaRPr>
          </a:p>
          <a:p>
            <a:pPr marL="342900" indent="-342900">
              <a:spcBef>
                <a:spcPct val="20000"/>
              </a:spcBef>
              <a:buFont typeface="Arial" panose="020B0604020202020204" pitchFamily="34" charset="0"/>
              <a:buChar char="•"/>
            </a:pPr>
            <a:r>
              <a:rPr lang="zh-CN" altLang="en-US" sz="2400" dirty="0">
                <a:latin typeface="Arial" panose="020B0604020202020204"/>
                <a:cs typeface="Arial" panose="020B0604020202020204"/>
              </a:rPr>
              <a:t>Open </a:t>
            </a:r>
            <a:r>
              <a:rPr lang="zh-CN" altLang="en-US" sz="2400" dirty="0">
                <a:latin typeface="Arial" panose="020B0604020202020204"/>
                <a:cs typeface="Arial" panose="020B0604020202020204"/>
              </a:rPr>
              <a:t>project folder (CSV file format)</a:t>
            </a:r>
            <a:endParaRPr lang="zh-CN" altLang="en-US" sz="2400" dirty="0">
              <a:latin typeface="Arial" panose="020B0604020202020204"/>
              <a:cs typeface="Arial" panose="020B0604020202020204"/>
            </a:endParaRPr>
          </a:p>
        </p:txBody>
      </p:sp>
      <p:pic>
        <p:nvPicPr>
          <p:cNvPr id="2" name="图片 1"/>
          <p:cNvPicPr>
            <a:picLocks noChangeAspect="1"/>
          </p:cNvPicPr>
          <p:nvPr/>
        </p:nvPicPr>
        <p:blipFill>
          <a:blip r:embed="rId1"/>
          <a:stretch>
            <a:fillRect/>
          </a:stretch>
        </p:blipFill>
        <p:spPr>
          <a:xfrm>
            <a:off x="2306486" y="2402746"/>
            <a:ext cx="5817289" cy="4241894"/>
          </a:xfrm>
          <a:prstGeom prst="rect">
            <a:avLst/>
          </a:prstGeom>
        </p:spPr>
      </p:pic>
      <p:pic>
        <p:nvPicPr>
          <p:cNvPr id="3" name="图片 2"/>
          <p:cNvPicPr>
            <a:picLocks noChangeAspect="1"/>
          </p:cNvPicPr>
          <p:nvPr/>
        </p:nvPicPr>
        <p:blipFill>
          <a:blip r:embed="rId2"/>
          <a:stretch>
            <a:fillRect/>
          </a:stretch>
        </p:blipFill>
        <p:spPr>
          <a:xfrm>
            <a:off x="8296373" y="2433227"/>
            <a:ext cx="2063976" cy="3388453"/>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5ED9B224-F6ED-4B00-A163-C617FF633513}" type="slidenum">
              <a:rPr lang="en-US" altLang="en-US" smtClean="0"/>
            </a:fld>
            <a:endParaRPr lang="en-US" altLang="en-US" dirty="0"/>
          </a:p>
        </p:txBody>
      </p:sp>
      <p:sp>
        <p:nvSpPr>
          <p:cNvPr id="6" name="Title 1"/>
          <p:cNvSpPr txBox="1"/>
          <p:nvPr/>
        </p:nvSpPr>
        <p:spPr bwMode="auto">
          <a:xfrm>
            <a:off x="1524000" y="24470"/>
            <a:ext cx="8475663" cy="1013917"/>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3.1 Basic GUI features </a:t>
            </a:r>
            <a:endParaRPr lang="en-US" sz="3200" b="1" dirty="0">
              <a:latin typeface="Arial" panose="020B0604020202020204"/>
              <a:cs typeface="Arial" panose="020B0604020202020204"/>
            </a:endParaRPr>
          </a:p>
        </p:txBody>
      </p:sp>
      <p:sp>
        <p:nvSpPr>
          <p:cNvPr id="9" name="矩形 8"/>
          <p:cNvSpPr/>
          <p:nvPr/>
        </p:nvSpPr>
        <p:spPr>
          <a:xfrm>
            <a:off x="1960870" y="1038387"/>
            <a:ext cx="8070958" cy="1274195"/>
          </a:xfrm>
          <a:prstGeom prst="rect">
            <a:avLst/>
          </a:prstGeom>
        </p:spPr>
        <p:txBody>
          <a:bodyPr wrap="square">
            <a:spAutoFit/>
          </a:bodyPr>
          <a:lstStyle/>
          <a:p>
            <a:pPr marL="342900" indent="-342900">
              <a:spcBef>
                <a:spcPct val="20000"/>
              </a:spcBef>
              <a:buFont typeface="Arial" panose="020B0604020202020204" pitchFamily="34" charset="0"/>
              <a:buChar char="•"/>
            </a:pPr>
            <a:r>
              <a:rPr lang="zh-CN" altLang="en-US" sz="2400" dirty="0">
                <a:latin typeface="Arial" panose="020B0604020202020204"/>
                <a:cs typeface="Arial" panose="020B0604020202020204"/>
              </a:rPr>
              <a:t>Turn </a:t>
            </a:r>
            <a:r>
              <a:rPr lang="zh-CN" altLang="en-US" sz="2400" dirty="0">
                <a:latin typeface="Arial" panose="020B0604020202020204"/>
                <a:cs typeface="Arial" panose="020B0604020202020204"/>
              </a:rPr>
              <a:t>on and off GIS layers; Move around, select node and links; Toolbars for editing networks</a:t>
            </a:r>
            <a:endParaRPr lang="zh-CN" altLang="en-US" sz="2400" dirty="0">
              <a:latin typeface="Arial" panose="020B0604020202020204"/>
              <a:cs typeface="Arial" panose="020B0604020202020204"/>
            </a:endParaRPr>
          </a:p>
          <a:p>
            <a:pPr marL="342900" indent="-342900">
              <a:spcBef>
                <a:spcPct val="20000"/>
              </a:spcBef>
              <a:buFont typeface="Arial" panose="020B0604020202020204" pitchFamily="34" charset="0"/>
              <a:buChar char="•"/>
            </a:pPr>
            <a:r>
              <a:rPr lang="zh-CN" altLang="en-US" sz="2400" dirty="0">
                <a:latin typeface="Arial" panose="020B0604020202020204"/>
                <a:cs typeface="Arial" panose="020B0604020202020204"/>
              </a:rPr>
              <a:t>Open </a:t>
            </a:r>
            <a:r>
              <a:rPr lang="zh-CN" altLang="en-US" sz="2400" dirty="0">
                <a:latin typeface="Arial" panose="020B0604020202020204"/>
                <a:cs typeface="Arial" panose="020B0604020202020204"/>
              </a:rPr>
              <a:t>project folder (CSV file format)</a:t>
            </a:r>
            <a:endParaRPr lang="zh-CN" altLang="en-US" sz="2400" dirty="0">
              <a:latin typeface="Arial" panose="020B0604020202020204"/>
              <a:cs typeface="Arial" panose="020B0604020202020204"/>
            </a:endParaRPr>
          </a:p>
        </p:txBody>
      </p:sp>
      <p:pic>
        <p:nvPicPr>
          <p:cNvPr id="3" name="图片 2"/>
          <p:cNvPicPr>
            <a:picLocks noChangeAspect="1"/>
          </p:cNvPicPr>
          <p:nvPr/>
        </p:nvPicPr>
        <p:blipFill>
          <a:blip r:embed="rId1"/>
          <a:stretch>
            <a:fillRect/>
          </a:stretch>
        </p:blipFill>
        <p:spPr>
          <a:xfrm>
            <a:off x="2387304" y="2328080"/>
            <a:ext cx="6746365" cy="4285005"/>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5ED9B224-F6ED-4B00-A163-C617FF633513}" type="slidenum">
              <a:rPr lang="en-US" altLang="en-US" smtClean="0"/>
            </a:fld>
            <a:endParaRPr lang="en-US" altLang="en-US" dirty="0"/>
          </a:p>
        </p:txBody>
      </p:sp>
      <p:sp>
        <p:nvSpPr>
          <p:cNvPr id="6" name="Title 1"/>
          <p:cNvSpPr txBox="1"/>
          <p:nvPr/>
        </p:nvSpPr>
        <p:spPr bwMode="auto">
          <a:xfrm>
            <a:off x="1523999" y="24470"/>
            <a:ext cx="8983580" cy="1018268"/>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3.2 View/Edit data files in </a:t>
            </a:r>
            <a:r>
              <a:rPr lang="en-US" sz="3200" b="1" dirty="0">
                <a:latin typeface="Arial" panose="020B0604020202020204"/>
                <a:cs typeface="Arial" panose="020B0604020202020204"/>
              </a:rPr>
              <a:t>“</a:t>
            </a:r>
            <a:r>
              <a:rPr lang="en-US" sz="3200" b="1" dirty="0">
                <a:latin typeface="Arial" panose="020B0604020202020204"/>
                <a:cs typeface="Arial" panose="020B0604020202020204"/>
              </a:rPr>
              <a:t>project”  menu</a:t>
            </a:r>
            <a:endParaRPr lang="en-US" sz="3200" b="1" dirty="0">
              <a:latin typeface="Arial" panose="020B0604020202020204"/>
              <a:cs typeface="Arial" panose="020B0604020202020204"/>
            </a:endParaRPr>
          </a:p>
        </p:txBody>
      </p:sp>
      <p:sp>
        <p:nvSpPr>
          <p:cNvPr id="7" name="矩形 6"/>
          <p:cNvSpPr/>
          <p:nvPr/>
        </p:nvSpPr>
        <p:spPr>
          <a:xfrm>
            <a:off x="2007174" y="980747"/>
            <a:ext cx="4743606" cy="1348061"/>
          </a:xfrm>
          <a:prstGeom prst="rect">
            <a:avLst/>
          </a:prstGeom>
        </p:spPr>
        <p:txBody>
          <a:bodyPr wrap="none">
            <a:spAutoFit/>
          </a:bodyPr>
          <a:lstStyle/>
          <a:p>
            <a:pPr marL="342900" indent="-342900">
              <a:spcBef>
                <a:spcPct val="20000"/>
              </a:spcBef>
              <a:buFont typeface="Arial" panose="020B0604020202020204" pitchFamily="34" charset="0"/>
              <a:buChar char="•"/>
            </a:pPr>
            <a:r>
              <a:rPr lang="en-US" altLang="zh-CN" sz="2400" dirty="0">
                <a:latin typeface="Arial" panose="020B0604020202020204"/>
                <a:cs typeface="Arial" panose="020B0604020202020204"/>
              </a:rPr>
              <a:t>Node/link/zone/activity </a:t>
            </a:r>
            <a:r>
              <a:rPr lang="en-US" altLang="zh-CN" sz="2400" dirty="0">
                <a:latin typeface="Arial" panose="020B0604020202020204"/>
                <a:cs typeface="Arial" panose="020B0604020202020204"/>
              </a:rPr>
              <a:t>location</a:t>
            </a:r>
            <a:endParaRPr lang="en-US" altLang="zh-CN" sz="2400" dirty="0">
              <a:latin typeface="Arial" panose="020B0604020202020204"/>
              <a:cs typeface="Arial" panose="020B0604020202020204"/>
            </a:endParaRPr>
          </a:p>
          <a:p>
            <a:pPr marL="342900" indent="-342900">
              <a:spcBef>
                <a:spcPct val="20000"/>
              </a:spcBef>
              <a:buFont typeface="Arial" panose="020B0604020202020204" pitchFamily="34" charset="0"/>
              <a:buChar char="•"/>
            </a:pPr>
            <a:r>
              <a:rPr lang="en-US" altLang="zh-CN" sz="2400" dirty="0">
                <a:latin typeface="Arial" panose="020B0604020202020204"/>
                <a:cs typeface="Arial" panose="020B0604020202020204"/>
              </a:rPr>
              <a:t>Demand </a:t>
            </a:r>
            <a:r>
              <a:rPr lang="en-US" altLang="zh-CN" sz="2400" dirty="0">
                <a:latin typeface="Arial" panose="020B0604020202020204"/>
                <a:cs typeface="Arial" panose="020B0604020202020204"/>
              </a:rPr>
              <a:t>meta database</a:t>
            </a:r>
            <a:endParaRPr lang="en-US" altLang="zh-CN" sz="2400" dirty="0">
              <a:latin typeface="Arial" panose="020B0604020202020204"/>
              <a:cs typeface="Arial" panose="020B0604020202020204"/>
            </a:endParaRPr>
          </a:p>
          <a:p>
            <a:pPr marL="342900" indent="-342900">
              <a:spcBef>
                <a:spcPct val="20000"/>
              </a:spcBef>
              <a:buFont typeface="Arial" panose="020B0604020202020204" pitchFamily="34" charset="0"/>
              <a:buChar char="•"/>
            </a:pPr>
            <a:r>
              <a:rPr lang="en-US" altLang="zh-CN" sz="2400" dirty="0">
                <a:latin typeface="Arial" panose="020B0604020202020204"/>
                <a:cs typeface="Arial" panose="020B0604020202020204"/>
              </a:rPr>
              <a:t>Scenario </a:t>
            </a:r>
            <a:r>
              <a:rPr lang="en-US" altLang="zh-CN" sz="2400" dirty="0">
                <a:latin typeface="Arial" panose="020B0604020202020204"/>
                <a:cs typeface="Arial" panose="020B0604020202020204"/>
              </a:rPr>
              <a:t>files</a:t>
            </a:r>
            <a:endParaRPr lang="en-US" altLang="zh-CN" sz="2400" dirty="0">
              <a:latin typeface="Arial" panose="020B0604020202020204"/>
              <a:cs typeface="Arial" panose="020B0604020202020204"/>
            </a:endParaRPr>
          </a:p>
        </p:txBody>
      </p:sp>
      <p:pic>
        <p:nvPicPr>
          <p:cNvPr id="3" name="图片 2"/>
          <p:cNvPicPr>
            <a:picLocks noChangeAspect="1"/>
          </p:cNvPicPr>
          <p:nvPr/>
        </p:nvPicPr>
        <p:blipFill>
          <a:blip r:embed="rId1"/>
          <a:stretch>
            <a:fillRect/>
          </a:stretch>
        </p:blipFill>
        <p:spPr>
          <a:xfrm>
            <a:off x="2300270" y="2495127"/>
            <a:ext cx="7121073" cy="3794441"/>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5ED9B224-F6ED-4B00-A163-C617FF633513}" type="slidenum">
              <a:rPr lang="en-US" altLang="en-US" smtClean="0"/>
            </a:fld>
            <a:endParaRPr lang="en-US" altLang="en-US" dirty="0"/>
          </a:p>
        </p:txBody>
      </p:sp>
      <p:sp>
        <p:nvSpPr>
          <p:cNvPr id="6" name="Title 1"/>
          <p:cNvSpPr txBox="1"/>
          <p:nvPr/>
        </p:nvSpPr>
        <p:spPr bwMode="auto">
          <a:xfrm>
            <a:off x="1524000" y="24470"/>
            <a:ext cx="8475663" cy="1013917"/>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3.3 Integration with assignment model</a:t>
            </a:r>
            <a:endParaRPr lang="en-US" sz="3200" b="1" dirty="0">
              <a:latin typeface="Arial" panose="020B0604020202020204"/>
              <a:cs typeface="Arial" panose="020B0604020202020204"/>
            </a:endParaRPr>
          </a:p>
        </p:txBody>
      </p:sp>
      <p:sp>
        <p:nvSpPr>
          <p:cNvPr id="7" name="矩形 6"/>
          <p:cNvSpPr/>
          <p:nvPr/>
        </p:nvSpPr>
        <p:spPr>
          <a:xfrm>
            <a:off x="1790195" y="1228779"/>
            <a:ext cx="4158190" cy="904863"/>
          </a:xfrm>
          <a:prstGeom prst="rect">
            <a:avLst/>
          </a:prstGeom>
        </p:spPr>
        <p:txBody>
          <a:bodyPr wrap="none">
            <a:spAutoFit/>
          </a:bodyPr>
          <a:lstStyle/>
          <a:p>
            <a:pPr marL="342900" indent="-342900">
              <a:spcBef>
                <a:spcPct val="20000"/>
              </a:spcBef>
              <a:buFont typeface="Arial" panose="020B0604020202020204" pitchFamily="34" charset="0"/>
              <a:buChar char="•"/>
            </a:pPr>
            <a:r>
              <a:rPr lang="en-US" altLang="zh-CN" sz="2400" dirty="0">
                <a:latin typeface="Arial" panose="020B0604020202020204"/>
                <a:cs typeface="Arial" panose="020B0604020202020204"/>
              </a:rPr>
              <a:t>Traffic flow </a:t>
            </a:r>
            <a:r>
              <a:rPr lang="en-US" altLang="zh-CN" sz="2400" dirty="0">
                <a:latin typeface="Arial" panose="020B0604020202020204"/>
                <a:cs typeface="Arial" panose="020B0604020202020204"/>
              </a:rPr>
              <a:t>model</a:t>
            </a:r>
            <a:endParaRPr lang="en-US" altLang="zh-CN" sz="2400" dirty="0">
              <a:latin typeface="Arial" panose="020B0604020202020204"/>
              <a:cs typeface="Arial" panose="020B0604020202020204"/>
            </a:endParaRPr>
          </a:p>
          <a:p>
            <a:pPr marL="342900" indent="-342900">
              <a:spcBef>
                <a:spcPct val="20000"/>
              </a:spcBef>
              <a:buFont typeface="Arial" panose="020B0604020202020204" pitchFamily="34" charset="0"/>
              <a:buChar char="•"/>
            </a:pPr>
            <a:r>
              <a:rPr lang="en-US" altLang="zh-CN" sz="2400" dirty="0">
                <a:latin typeface="Arial" panose="020B0604020202020204"/>
                <a:cs typeface="Arial" panose="020B0604020202020204"/>
              </a:rPr>
              <a:t>Traffic Assignment </a:t>
            </a:r>
            <a:r>
              <a:rPr lang="en-US" altLang="zh-CN" sz="2400" dirty="0">
                <a:latin typeface="Arial" panose="020B0604020202020204"/>
                <a:cs typeface="Arial" panose="020B0604020202020204"/>
              </a:rPr>
              <a:t>method</a:t>
            </a:r>
            <a:endParaRPr lang="en-US" altLang="zh-CN" sz="2400" dirty="0">
              <a:latin typeface="Arial" panose="020B0604020202020204"/>
              <a:cs typeface="Arial" panose="020B0604020202020204"/>
            </a:endParaRPr>
          </a:p>
        </p:txBody>
      </p:sp>
      <p:pic>
        <p:nvPicPr>
          <p:cNvPr id="3" name="图片 2"/>
          <p:cNvPicPr>
            <a:picLocks noChangeAspect="1"/>
          </p:cNvPicPr>
          <p:nvPr/>
        </p:nvPicPr>
        <p:blipFill>
          <a:blip r:embed="rId1"/>
          <a:stretch>
            <a:fillRect/>
          </a:stretch>
        </p:blipFill>
        <p:spPr>
          <a:xfrm>
            <a:off x="2103949" y="2488770"/>
            <a:ext cx="7984102" cy="309062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Mesoscopic</a:t>
            </a:r>
            <a:r>
              <a:rPr lang="en-US" dirty="0" smtClean="0"/>
              <a:t> Traffic Simulation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1" cstate="print"/>
          <a:srcRect/>
          <a:stretch>
            <a:fillRect/>
          </a:stretch>
        </p:blipFill>
        <p:spPr bwMode="auto">
          <a:xfrm>
            <a:off x="4191000" y="1752601"/>
            <a:ext cx="3416300" cy="453051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5ED9B224-F6ED-4B00-A163-C617FF633513}" type="slidenum">
              <a:rPr lang="en-US" altLang="en-US" smtClean="0"/>
            </a:fld>
            <a:endParaRPr lang="en-US" altLang="en-US" dirty="0"/>
          </a:p>
        </p:txBody>
      </p:sp>
      <p:sp>
        <p:nvSpPr>
          <p:cNvPr id="6" name="Title 1"/>
          <p:cNvSpPr txBox="1"/>
          <p:nvPr/>
        </p:nvSpPr>
        <p:spPr bwMode="auto">
          <a:xfrm>
            <a:off x="1490283" y="8428"/>
            <a:ext cx="9216274" cy="1013917"/>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3.4 Advanced </a:t>
            </a:r>
            <a:r>
              <a:rPr lang="en-US" sz="3200" b="1" dirty="0">
                <a:latin typeface="Arial" panose="020B0604020202020204"/>
                <a:cs typeface="Arial" panose="020B0604020202020204"/>
              </a:rPr>
              <a:t>visualization functions of </a:t>
            </a:r>
            <a:r>
              <a:rPr lang="en-US" sz="3200" b="1" dirty="0" err="1">
                <a:latin typeface="Arial" panose="020B0604020202020204"/>
                <a:cs typeface="Arial" panose="020B0604020202020204"/>
              </a:rPr>
              <a:t>NeXTA</a:t>
            </a:r>
            <a:endParaRPr lang="en-US" sz="3200" b="1" dirty="0">
              <a:latin typeface="Arial" panose="020B0604020202020204"/>
              <a:cs typeface="Arial" panose="020B0604020202020204"/>
            </a:endParaRPr>
          </a:p>
        </p:txBody>
      </p:sp>
      <p:sp>
        <p:nvSpPr>
          <p:cNvPr id="7" name="矩形 6"/>
          <p:cNvSpPr/>
          <p:nvPr/>
        </p:nvSpPr>
        <p:spPr>
          <a:xfrm>
            <a:off x="1790196" y="1228779"/>
            <a:ext cx="8384859" cy="1348061"/>
          </a:xfrm>
          <a:prstGeom prst="rect">
            <a:avLst/>
          </a:prstGeom>
        </p:spPr>
        <p:txBody>
          <a:bodyPr wrap="none">
            <a:spAutoFit/>
          </a:bodyPr>
          <a:lstStyle/>
          <a:p>
            <a:pPr marL="342900" indent="-342900">
              <a:spcBef>
                <a:spcPct val="20000"/>
              </a:spcBef>
              <a:buFont typeface="Arial" panose="020B0604020202020204" pitchFamily="34" charset="0"/>
              <a:buChar char="•"/>
            </a:pPr>
            <a:r>
              <a:rPr lang="en-US" altLang="zh-CN" sz="2400" dirty="0">
                <a:latin typeface="Arial" panose="020B0604020202020204"/>
                <a:cs typeface="Arial" panose="020B0604020202020204"/>
              </a:rPr>
              <a:t>24-hour </a:t>
            </a:r>
            <a:r>
              <a:rPr lang="en-US" altLang="zh-CN" sz="2400" dirty="0">
                <a:latin typeface="Arial" panose="020B0604020202020204"/>
                <a:cs typeface="Arial" panose="020B0604020202020204"/>
              </a:rPr>
              <a:t>Time control/Clock bar</a:t>
            </a:r>
            <a:endParaRPr lang="en-US" altLang="zh-CN" sz="2400" dirty="0">
              <a:latin typeface="Arial" panose="020B0604020202020204"/>
              <a:cs typeface="Arial" panose="020B0604020202020204"/>
            </a:endParaRPr>
          </a:p>
          <a:p>
            <a:pPr marL="342900" indent="-342900">
              <a:spcBef>
                <a:spcPct val="20000"/>
              </a:spcBef>
              <a:buFont typeface="Arial" panose="020B0604020202020204" pitchFamily="34" charset="0"/>
              <a:buChar char="•"/>
            </a:pPr>
            <a:r>
              <a:rPr lang="en-US" altLang="zh-CN" sz="2400" dirty="0">
                <a:latin typeface="Arial" panose="020B0604020202020204"/>
                <a:cs typeface="Arial" panose="020B0604020202020204"/>
              </a:rPr>
              <a:t>Volume </a:t>
            </a:r>
            <a:r>
              <a:rPr lang="en-US" altLang="zh-CN" sz="2400" dirty="0">
                <a:latin typeface="Arial" panose="020B0604020202020204"/>
                <a:cs typeface="Arial" panose="020B0604020202020204"/>
              </a:rPr>
              <a:t>(bandwidth), density, speed</a:t>
            </a:r>
            <a:endParaRPr lang="en-US" altLang="zh-CN" sz="2400" dirty="0">
              <a:latin typeface="Arial" panose="020B0604020202020204"/>
              <a:cs typeface="Arial" panose="020B0604020202020204"/>
            </a:endParaRPr>
          </a:p>
          <a:p>
            <a:pPr marL="342900" indent="-342900">
              <a:spcBef>
                <a:spcPct val="20000"/>
              </a:spcBef>
              <a:buFont typeface="Arial" panose="020B0604020202020204" pitchFamily="34" charset="0"/>
              <a:buChar char="•"/>
            </a:pPr>
            <a:r>
              <a:rPr lang="en-US" altLang="zh-CN" sz="2400" dirty="0">
                <a:latin typeface="Arial" panose="020B0604020202020204"/>
                <a:cs typeface="Arial" panose="020B0604020202020204"/>
              </a:rPr>
              <a:t>Animation </a:t>
            </a:r>
            <a:r>
              <a:rPr lang="en-US" altLang="zh-CN" sz="2400" dirty="0">
                <a:latin typeface="Arial" panose="020B0604020202020204"/>
                <a:cs typeface="Arial" panose="020B0604020202020204"/>
              </a:rPr>
              <a:t>and queue: (turn off node layer and bandwidth)</a:t>
            </a:r>
            <a:endParaRPr lang="en-US" altLang="zh-CN" sz="2400" dirty="0">
              <a:latin typeface="Arial" panose="020B0604020202020204"/>
              <a:cs typeface="Arial" panose="020B0604020202020204"/>
            </a:endParaRPr>
          </a:p>
        </p:txBody>
      </p:sp>
      <p:pic>
        <p:nvPicPr>
          <p:cNvPr id="2" name="图片 1"/>
          <p:cNvPicPr>
            <a:picLocks noChangeAspect="1"/>
          </p:cNvPicPr>
          <p:nvPr/>
        </p:nvPicPr>
        <p:blipFill>
          <a:blip r:embed="rId1"/>
          <a:stretch>
            <a:fillRect/>
          </a:stretch>
        </p:blipFill>
        <p:spPr>
          <a:xfrm>
            <a:off x="1790196" y="2710660"/>
            <a:ext cx="8651379" cy="756440"/>
          </a:xfrm>
          <a:prstGeom prst="rect">
            <a:avLst/>
          </a:prstGeom>
        </p:spPr>
      </p:pic>
      <p:pic>
        <p:nvPicPr>
          <p:cNvPr id="5" name="图片 4"/>
          <p:cNvPicPr>
            <a:picLocks noChangeAspect="1"/>
          </p:cNvPicPr>
          <p:nvPr/>
        </p:nvPicPr>
        <p:blipFill>
          <a:blip r:embed="rId2"/>
          <a:stretch>
            <a:fillRect/>
          </a:stretch>
        </p:blipFill>
        <p:spPr>
          <a:xfrm>
            <a:off x="1681710" y="3868538"/>
            <a:ext cx="3072137" cy="2424646"/>
          </a:xfrm>
          <a:prstGeom prst="rect">
            <a:avLst/>
          </a:prstGeom>
        </p:spPr>
      </p:pic>
      <p:pic>
        <p:nvPicPr>
          <p:cNvPr id="8" name="图片 7"/>
          <p:cNvPicPr>
            <a:picLocks noChangeAspect="1"/>
          </p:cNvPicPr>
          <p:nvPr/>
        </p:nvPicPr>
        <p:blipFill>
          <a:blip r:embed="rId3"/>
          <a:stretch>
            <a:fillRect/>
          </a:stretch>
        </p:blipFill>
        <p:spPr>
          <a:xfrm>
            <a:off x="4836828" y="3868539"/>
            <a:ext cx="2760195" cy="2430683"/>
          </a:xfrm>
          <a:prstGeom prst="rect">
            <a:avLst/>
          </a:prstGeom>
        </p:spPr>
      </p:pic>
      <p:pic>
        <p:nvPicPr>
          <p:cNvPr id="9" name="图片 8"/>
          <p:cNvPicPr>
            <a:picLocks noChangeAspect="1"/>
          </p:cNvPicPr>
          <p:nvPr/>
        </p:nvPicPr>
        <p:blipFill>
          <a:blip r:embed="rId4"/>
          <a:stretch>
            <a:fillRect/>
          </a:stretch>
        </p:blipFill>
        <p:spPr>
          <a:xfrm>
            <a:off x="7663327" y="3868539"/>
            <a:ext cx="2888250" cy="2424646"/>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5ED9B224-F6ED-4B00-A163-C617FF633513}" type="slidenum">
              <a:rPr lang="en-US" altLang="en-US" smtClean="0"/>
            </a:fld>
            <a:endParaRPr lang="en-US" altLang="en-US" dirty="0"/>
          </a:p>
        </p:txBody>
      </p:sp>
      <p:sp>
        <p:nvSpPr>
          <p:cNvPr id="6" name="Title 1"/>
          <p:cNvSpPr txBox="1"/>
          <p:nvPr/>
        </p:nvSpPr>
        <p:spPr bwMode="auto">
          <a:xfrm>
            <a:off x="1490283" y="8428"/>
            <a:ext cx="9216274" cy="1013917"/>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3.4 Advanced </a:t>
            </a:r>
            <a:r>
              <a:rPr lang="en-US" sz="3200" b="1" dirty="0">
                <a:latin typeface="Arial" panose="020B0604020202020204"/>
                <a:cs typeface="Arial" panose="020B0604020202020204"/>
              </a:rPr>
              <a:t>visualization functions of </a:t>
            </a:r>
            <a:r>
              <a:rPr lang="en-US" sz="3200" b="1" dirty="0" err="1">
                <a:latin typeface="Arial" panose="020B0604020202020204"/>
                <a:cs typeface="Arial" panose="020B0604020202020204"/>
              </a:rPr>
              <a:t>NeXTA</a:t>
            </a:r>
            <a:endParaRPr lang="en-US" sz="3200" b="1" dirty="0">
              <a:latin typeface="Arial" panose="020B0604020202020204"/>
              <a:cs typeface="Arial" panose="020B0604020202020204"/>
            </a:endParaRPr>
          </a:p>
        </p:txBody>
      </p:sp>
      <p:sp>
        <p:nvSpPr>
          <p:cNvPr id="7" name="矩形 6"/>
          <p:cNvSpPr/>
          <p:nvPr/>
        </p:nvSpPr>
        <p:spPr>
          <a:xfrm>
            <a:off x="1790196" y="1228779"/>
            <a:ext cx="8384859" cy="1348061"/>
          </a:xfrm>
          <a:prstGeom prst="rect">
            <a:avLst/>
          </a:prstGeom>
        </p:spPr>
        <p:txBody>
          <a:bodyPr wrap="none">
            <a:spAutoFit/>
          </a:bodyPr>
          <a:lstStyle/>
          <a:p>
            <a:pPr marL="342900" indent="-342900">
              <a:spcBef>
                <a:spcPct val="20000"/>
              </a:spcBef>
              <a:buFont typeface="Arial" panose="020B0604020202020204" pitchFamily="34" charset="0"/>
              <a:buChar char="•"/>
            </a:pPr>
            <a:r>
              <a:rPr lang="en-US" altLang="zh-CN" sz="2400" dirty="0">
                <a:latin typeface="Arial" panose="020B0604020202020204"/>
                <a:cs typeface="Arial" panose="020B0604020202020204"/>
              </a:rPr>
              <a:t>24-hour </a:t>
            </a:r>
            <a:r>
              <a:rPr lang="en-US" altLang="zh-CN" sz="2400" dirty="0">
                <a:latin typeface="Arial" panose="020B0604020202020204"/>
                <a:cs typeface="Arial" panose="020B0604020202020204"/>
              </a:rPr>
              <a:t>Time control/Clock bar</a:t>
            </a:r>
            <a:endParaRPr lang="en-US" altLang="zh-CN" sz="2400" dirty="0">
              <a:latin typeface="Arial" panose="020B0604020202020204"/>
              <a:cs typeface="Arial" panose="020B0604020202020204"/>
            </a:endParaRPr>
          </a:p>
          <a:p>
            <a:pPr marL="342900" indent="-342900">
              <a:spcBef>
                <a:spcPct val="20000"/>
              </a:spcBef>
              <a:buFont typeface="Arial" panose="020B0604020202020204" pitchFamily="34" charset="0"/>
              <a:buChar char="•"/>
            </a:pPr>
            <a:r>
              <a:rPr lang="en-US" altLang="zh-CN" sz="2400" dirty="0">
                <a:latin typeface="Arial" panose="020B0604020202020204"/>
                <a:cs typeface="Arial" panose="020B0604020202020204"/>
              </a:rPr>
              <a:t>Volume </a:t>
            </a:r>
            <a:r>
              <a:rPr lang="en-US" altLang="zh-CN" sz="2400" dirty="0">
                <a:latin typeface="Arial" panose="020B0604020202020204"/>
                <a:cs typeface="Arial" panose="020B0604020202020204"/>
              </a:rPr>
              <a:t>(bandwidth), density, speed</a:t>
            </a:r>
            <a:endParaRPr lang="en-US" altLang="zh-CN" sz="2400" dirty="0">
              <a:latin typeface="Arial" panose="020B0604020202020204"/>
              <a:cs typeface="Arial" panose="020B0604020202020204"/>
            </a:endParaRPr>
          </a:p>
          <a:p>
            <a:pPr marL="342900" indent="-342900">
              <a:spcBef>
                <a:spcPct val="20000"/>
              </a:spcBef>
              <a:buFont typeface="Arial" panose="020B0604020202020204" pitchFamily="34" charset="0"/>
              <a:buChar char="•"/>
            </a:pPr>
            <a:r>
              <a:rPr lang="en-US" altLang="zh-CN" sz="2400" dirty="0">
                <a:latin typeface="Arial" panose="020B0604020202020204"/>
                <a:cs typeface="Arial" panose="020B0604020202020204"/>
              </a:rPr>
              <a:t>Animation </a:t>
            </a:r>
            <a:r>
              <a:rPr lang="en-US" altLang="zh-CN" sz="2400" dirty="0">
                <a:latin typeface="Arial" panose="020B0604020202020204"/>
                <a:cs typeface="Arial" panose="020B0604020202020204"/>
              </a:rPr>
              <a:t>and queue: (turn off node layer and bandwidth)</a:t>
            </a:r>
            <a:endParaRPr lang="en-US" altLang="zh-CN" sz="2400" dirty="0">
              <a:latin typeface="Arial" panose="020B0604020202020204"/>
              <a:cs typeface="Arial" panose="020B0604020202020204"/>
            </a:endParaRPr>
          </a:p>
        </p:txBody>
      </p:sp>
      <p:pic>
        <p:nvPicPr>
          <p:cNvPr id="3" name="图片 2"/>
          <p:cNvPicPr>
            <a:picLocks noChangeAspect="1"/>
          </p:cNvPicPr>
          <p:nvPr/>
        </p:nvPicPr>
        <p:blipFill>
          <a:blip r:embed="rId1"/>
          <a:stretch>
            <a:fillRect/>
          </a:stretch>
        </p:blipFill>
        <p:spPr>
          <a:xfrm>
            <a:off x="6044582" y="2701301"/>
            <a:ext cx="4090018" cy="3668701"/>
          </a:xfrm>
          <a:prstGeom prst="rect">
            <a:avLst/>
          </a:prstGeom>
        </p:spPr>
      </p:pic>
      <p:pic>
        <p:nvPicPr>
          <p:cNvPr id="10" name="图片 9"/>
          <p:cNvPicPr>
            <a:picLocks noChangeAspect="1"/>
          </p:cNvPicPr>
          <p:nvPr/>
        </p:nvPicPr>
        <p:blipFill>
          <a:blip r:embed="rId2"/>
          <a:stretch>
            <a:fillRect/>
          </a:stretch>
        </p:blipFill>
        <p:spPr>
          <a:xfrm>
            <a:off x="1790760" y="2701301"/>
            <a:ext cx="4191865" cy="3654447"/>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5ED9B224-F6ED-4B00-A163-C617FF633513}" type="slidenum">
              <a:rPr lang="en-US" altLang="en-US" smtClean="0"/>
            </a:fld>
            <a:endParaRPr lang="en-US" altLang="en-US" dirty="0"/>
          </a:p>
        </p:txBody>
      </p:sp>
      <p:sp>
        <p:nvSpPr>
          <p:cNvPr id="6" name="Title 1"/>
          <p:cNvSpPr txBox="1"/>
          <p:nvPr/>
        </p:nvSpPr>
        <p:spPr bwMode="auto">
          <a:xfrm>
            <a:off x="1524000" y="24470"/>
            <a:ext cx="8475663" cy="1013917"/>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3.5 MOE related display</a:t>
            </a:r>
            <a:endParaRPr lang="en-US" sz="3200" b="1" dirty="0">
              <a:latin typeface="Arial" panose="020B0604020202020204"/>
              <a:cs typeface="Arial" panose="020B0604020202020204"/>
            </a:endParaRPr>
          </a:p>
        </p:txBody>
      </p:sp>
      <p:sp>
        <p:nvSpPr>
          <p:cNvPr id="7" name="矩形 6"/>
          <p:cNvSpPr/>
          <p:nvPr/>
        </p:nvSpPr>
        <p:spPr>
          <a:xfrm>
            <a:off x="1790196" y="1228779"/>
            <a:ext cx="4519827" cy="1348061"/>
          </a:xfrm>
          <a:prstGeom prst="rect">
            <a:avLst/>
          </a:prstGeom>
        </p:spPr>
        <p:txBody>
          <a:bodyPr wrap="none">
            <a:spAutoFit/>
          </a:bodyPr>
          <a:lstStyle/>
          <a:p>
            <a:pPr marL="342900" indent="-342900">
              <a:spcBef>
                <a:spcPct val="20000"/>
              </a:spcBef>
              <a:buFont typeface="Arial" panose="020B0604020202020204" pitchFamily="34" charset="0"/>
              <a:buChar char="•"/>
            </a:pPr>
            <a:r>
              <a:rPr lang="en-US" altLang="zh-CN" sz="2400" dirty="0">
                <a:latin typeface="Arial" panose="020B0604020202020204"/>
                <a:cs typeface="Arial" panose="020B0604020202020204"/>
              </a:rPr>
              <a:t>Link-related display</a:t>
            </a:r>
            <a:endParaRPr lang="en-US" altLang="zh-CN" sz="2400" dirty="0">
              <a:latin typeface="Arial" panose="020B0604020202020204"/>
              <a:cs typeface="Arial" panose="020B0604020202020204"/>
            </a:endParaRPr>
          </a:p>
          <a:p>
            <a:pPr marL="342900" indent="-342900">
              <a:spcBef>
                <a:spcPct val="20000"/>
              </a:spcBef>
              <a:buFont typeface="Arial" panose="020B0604020202020204" pitchFamily="34" charset="0"/>
              <a:buChar char="•"/>
            </a:pPr>
            <a:r>
              <a:rPr lang="en-US" altLang="zh-CN" sz="2400" dirty="0">
                <a:latin typeface="Arial" panose="020B0604020202020204"/>
                <a:cs typeface="Arial" panose="020B0604020202020204"/>
              </a:rPr>
              <a:t>Path-related </a:t>
            </a:r>
            <a:r>
              <a:rPr lang="en-US" altLang="zh-CN" sz="2400" dirty="0">
                <a:latin typeface="Arial" panose="020B0604020202020204"/>
                <a:cs typeface="Arial" panose="020B0604020202020204"/>
              </a:rPr>
              <a:t>display</a:t>
            </a:r>
            <a:endParaRPr lang="en-US" altLang="zh-CN" sz="2400" dirty="0">
              <a:latin typeface="Arial" panose="020B0604020202020204"/>
              <a:cs typeface="Arial" panose="020B0604020202020204"/>
            </a:endParaRPr>
          </a:p>
          <a:p>
            <a:pPr marL="342900" indent="-342900">
              <a:spcBef>
                <a:spcPct val="20000"/>
              </a:spcBef>
              <a:buFont typeface="Arial" panose="020B0604020202020204" pitchFamily="34" charset="0"/>
              <a:buChar char="•"/>
            </a:pPr>
            <a:r>
              <a:rPr lang="en-US" altLang="zh-CN" sz="2400" dirty="0">
                <a:latin typeface="Arial" panose="020B0604020202020204"/>
                <a:cs typeface="Arial" panose="020B0604020202020204"/>
              </a:rPr>
              <a:t>Vehicle and Summary Charts</a:t>
            </a:r>
            <a:endParaRPr lang="en-US" altLang="zh-CN" sz="2400" dirty="0">
              <a:latin typeface="Arial" panose="020B0604020202020204"/>
              <a:cs typeface="Arial" panose="020B0604020202020204"/>
            </a:endParaRPr>
          </a:p>
        </p:txBody>
      </p:sp>
      <p:pic>
        <p:nvPicPr>
          <p:cNvPr id="5" name="图片 4"/>
          <p:cNvPicPr>
            <a:picLocks noChangeAspect="1"/>
          </p:cNvPicPr>
          <p:nvPr/>
        </p:nvPicPr>
        <p:blipFill>
          <a:blip r:embed="rId1"/>
          <a:stretch>
            <a:fillRect/>
          </a:stretch>
        </p:blipFill>
        <p:spPr>
          <a:xfrm>
            <a:off x="2293620" y="2647535"/>
            <a:ext cx="7296755" cy="3846929"/>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6960904" y="4955381"/>
            <a:ext cx="3595608" cy="1731709"/>
          </a:xfrm>
          <a:prstGeom prst="rect">
            <a:avLst/>
          </a:prstGeom>
        </p:spPr>
      </p:pic>
      <p:sp>
        <p:nvSpPr>
          <p:cNvPr id="4" name="灯片编号占位符 3"/>
          <p:cNvSpPr>
            <a:spLocks noGrp="1"/>
          </p:cNvSpPr>
          <p:nvPr>
            <p:ph type="sldNum" sz="quarter" idx="4"/>
          </p:nvPr>
        </p:nvSpPr>
        <p:spPr/>
        <p:txBody>
          <a:bodyPr/>
          <a:lstStyle/>
          <a:p>
            <a:fld id="{5ED9B224-F6ED-4B00-A163-C617FF633513}" type="slidenum">
              <a:rPr lang="en-US" altLang="en-US" smtClean="0"/>
            </a:fld>
            <a:endParaRPr lang="en-US" altLang="en-US" dirty="0"/>
          </a:p>
        </p:txBody>
      </p:sp>
      <p:sp>
        <p:nvSpPr>
          <p:cNvPr id="6" name="Title 1"/>
          <p:cNvSpPr txBox="1"/>
          <p:nvPr/>
        </p:nvSpPr>
        <p:spPr bwMode="auto">
          <a:xfrm>
            <a:off x="1524000" y="24470"/>
            <a:ext cx="8475663" cy="1013917"/>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3.5 MOE related display</a:t>
            </a:r>
            <a:endParaRPr lang="en-US" sz="3200" b="1" dirty="0">
              <a:latin typeface="Arial" panose="020B0604020202020204"/>
              <a:cs typeface="Arial" panose="020B0604020202020204"/>
            </a:endParaRPr>
          </a:p>
        </p:txBody>
      </p:sp>
      <p:sp>
        <p:nvSpPr>
          <p:cNvPr id="7" name="矩形 6"/>
          <p:cNvSpPr/>
          <p:nvPr/>
        </p:nvSpPr>
        <p:spPr>
          <a:xfrm>
            <a:off x="1790196" y="1228779"/>
            <a:ext cx="4519827" cy="1348061"/>
          </a:xfrm>
          <a:prstGeom prst="rect">
            <a:avLst/>
          </a:prstGeom>
        </p:spPr>
        <p:txBody>
          <a:bodyPr wrap="none">
            <a:spAutoFit/>
          </a:bodyPr>
          <a:lstStyle/>
          <a:p>
            <a:pPr marL="342900" indent="-342900">
              <a:spcBef>
                <a:spcPct val="20000"/>
              </a:spcBef>
              <a:buFont typeface="Arial" panose="020B0604020202020204" pitchFamily="34" charset="0"/>
              <a:buChar char="•"/>
            </a:pPr>
            <a:r>
              <a:rPr lang="en-US" altLang="zh-CN" sz="2400" dirty="0">
                <a:latin typeface="Arial" panose="020B0604020202020204"/>
                <a:cs typeface="Arial" panose="020B0604020202020204"/>
              </a:rPr>
              <a:t>Link-related display</a:t>
            </a:r>
            <a:endParaRPr lang="en-US" altLang="zh-CN" sz="2400" dirty="0">
              <a:latin typeface="Arial" panose="020B0604020202020204"/>
              <a:cs typeface="Arial" panose="020B0604020202020204"/>
            </a:endParaRPr>
          </a:p>
          <a:p>
            <a:pPr marL="342900" indent="-342900">
              <a:spcBef>
                <a:spcPct val="20000"/>
              </a:spcBef>
              <a:buFont typeface="Arial" panose="020B0604020202020204" pitchFamily="34" charset="0"/>
              <a:buChar char="•"/>
            </a:pPr>
            <a:r>
              <a:rPr lang="en-US" altLang="zh-CN" sz="2400" dirty="0">
                <a:latin typeface="Arial" panose="020B0604020202020204"/>
                <a:cs typeface="Arial" panose="020B0604020202020204"/>
              </a:rPr>
              <a:t>Path-related </a:t>
            </a:r>
            <a:r>
              <a:rPr lang="en-US" altLang="zh-CN" sz="2400" dirty="0">
                <a:latin typeface="Arial" panose="020B0604020202020204"/>
                <a:cs typeface="Arial" panose="020B0604020202020204"/>
              </a:rPr>
              <a:t>display</a:t>
            </a:r>
            <a:endParaRPr lang="en-US" altLang="zh-CN" sz="2400" dirty="0">
              <a:latin typeface="Arial" panose="020B0604020202020204"/>
              <a:cs typeface="Arial" panose="020B0604020202020204"/>
            </a:endParaRPr>
          </a:p>
          <a:p>
            <a:pPr marL="342900" indent="-342900">
              <a:spcBef>
                <a:spcPct val="20000"/>
              </a:spcBef>
              <a:buFont typeface="Arial" panose="020B0604020202020204" pitchFamily="34" charset="0"/>
              <a:buChar char="•"/>
            </a:pPr>
            <a:r>
              <a:rPr lang="en-US" altLang="zh-CN" sz="2400" dirty="0">
                <a:latin typeface="Arial" panose="020B0604020202020204"/>
                <a:cs typeface="Arial" panose="020B0604020202020204"/>
              </a:rPr>
              <a:t>Vehicle and Summary Charts</a:t>
            </a:r>
            <a:endParaRPr lang="en-US" altLang="zh-CN" sz="2400" dirty="0">
              <a:latin typeface="Arial" panose="020B0604020202020204"/>
              <a:cs typeface="Arial" panose="020B0604020202020204"/>
            </a:endParaRPr>
          </a:p>
        </p:txBody>
      </p:sp>
      <p:pic>
        <p:nvPicPr>
          <p:cNvPr id="2" name="图片 1"/>
          <p:cNvPicPr>
            <a:picLocks noChangeAspect="1"/>
          </p:cNvPicPr>
          <p:nvPr/>
        </p:nvPicPr>
        <p:blipFill>
          <a:blip r:embed="rId2"/>
          <a:stretch>
            <a:fillRect/>
          </a:stretch>
        </p:blipFill>
        <p:spPr>
          <a:xfrm>
            <a:off x="6960904" y="1699073"/>
            <a:ext cx="3599594" cy="1744215"/>
          </a:xfrm>
          <a:prstGeom prst="rect">
            <a:avLst/>
          </a:prstGeom>
        </p:spPr>
      </p:pic>
      <p:pic>
        <p:nvPicPr>
          <p:cNvPr id="3" name="图片 2"/>
          <p:cNvPicPr>
            <a:picLocks noChangeAspect="1"/>
          </p:cNvPicPr>
          <p:nvPr/>
        </p:nvPicPr>
        <p:blipFill>
          <a:blip r:embed="rId3"/>
          <a:stretch>
            <a:fillRect/>
          </a:stretch>
        </p:blipFill>
        <p:spPr>
          <a:xfrm>
            <a:off x="1790195" y="2994184"/>
            <a:ext cx="5177297" cy="2675097"/>
          </a:xfrm>
          <a:prstGeom prst="rect">
            <a:avLst/>
          </a:prstGeom>
        </p:spPr>
      </p:pic>
      <p:pic>
        <p:nvPicPr>
          <p:cNvPr id="5" name="图片 4"/>
          <p:cNvPicPr>
            <a:picLocks noChangeAspect="1"/>
          </p:cNvPicPr>
          <p:nvPr/>
        </p:nvPicPr>
        <p:blipFill>
          <a:blip r:embed="rId4"/>
          <a:stretch>
            <a:fillRect/>
          </a:stretch>
        </p:blipFill>
        <p:spPr>
          <a:xfrm>
            <a:off x="6960905" y="3322320"/>
            <a:ext cx="3488929" cy="1633060"/>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5ED9B224-F6ED-4B00-A163-C617FF633513}" type="slidenum">
              <a:rPr lang="en-US" altLang="en-US" smtClean="0"/>
            </a:fld>
            <a:endParaRPr lang="en-US" altLang="en-US" dirty="0"/>
          </a:p>
        </p:txBody>
      </p:sp>
      <p:sp>
        <p:nvSpPr>
          <p:cNvPr id="6" name="Title 1"/>
          <p:cNvSpPr txBox="1"/>
          <p:nvPr/>
        </p:nvSpPr>
        <p:spPr bwMode="auto">
          <a:xfrm>
            <a:off x="1524000" y="24470"/>
            <a:ext cx="8475663" cy="1013917"/>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3.5 MOE related display</a:t>
            </a:r>
            <a:endParaRPr lang="en-US" sz="3200" b="1" dirty="0">
              <a:latin typeface="Arial" panose="020B0604020202020204"/>
              <a:cs typeface="Arial" panose="020B0604020202020204"/>
            </a:endParaRPr>
          </a:p>
        </p:txBody>
      </p:sp>
      <p:sp>
        <p:nvSpPr>
          <p:cNvPr id="7" name="矩形 6"/>
          <p:cNvSpPr/>
          <p:nvPr/>
        </p:nvSpPr>
        <p:spPr>
          <a:xfrm>
            <a:off x="1790196" y="1228779"/>
            <a:ext cx="4519827" cy="1348061"/>
          </a:xfrm>
          <a:prstGeom prst="rect">
            <a:avLst/>
          </a:prstGeom>
        </p:spPr>
        <p:txBody>
          <a:bodyPr wrap="none">
            <a:spAutoFit/>
          </a:bodyPr>
          <a:lstStyle/>
          <a:p>
            <a:pPr marL="342900" indent="-342900">
              <a:spcBef>
                <a:spcPct val="20000"/>
              </a:spcBef>
              <a:buFont typeface="Arial" panose="020B0604020202020204" pitchFamily="34" charset="0"/>
              <a:buChar char="•"/>
            </a:pPr>
            <a:r>
              <a:rPr lang="en-US" altLang="zh-CN" sz="2400" dirty="0">
                <a:latin typeface="Arial" panose="020B0604020202020204"/>
                <a:cs typeface="Arial" panose="020B0604020202020204"/>
              </a:rPr>
              <a:t>Link-related display</a:t>
            </a:r>
            <a:endParaRPr lang="en-US" altLang="zh-CN" sz="2400" dirty="0">
              <a:latin typeface="Arial" panose="020B0604020202020204"/>
              <a:cs typeface="Arial" panose="020B0604020202020204"/>
            </a:endParaRPr>
          </a:p>
          <a:p>
            <a:pPr marL="342900" indent="-342900">
              <a:spcBef>
                <a:spcPct val="20000"/>
              </a:spcBef>
              <a:buFont typeface="Arial" panose="020B0604020202020204" pitchFamily="34" charset="0"/>
              <a:buChar char="•"/>
            </a:pPr>
            <a:r>
              <a:rPr lang="en-US" altLang="zh-CN" sz="2400" dirty="0">
                <a:latin typeface="Arial" panose="020B0604020202020204"/>
                <a:cs typeface="Arial" panose="020B0604020202020204"/>
              </a:rPr>
              <a:t>Path-related </a:t>
            </a:r>
            <a:r>
              <a:rPr lang="en-US" altLang="zh-CN" sz="2400" dirty="0">
                <a:latin typeface="Arial" panose="020B0604020202020204"/>
                <a:cs typeface="Arial" panose="020B0604020202020204"/>
              </a:rPr>
              <a:t>display</a:t>
            </a:r>
            <a:endParaRPr lang="en-US" altLang="zh-CN" sz="2400" dirty="0">
              <a:latin typeface="Arial" panose="020B0604020202020204"/>
              <a:cs typeface="Arial" panose="020B0604020202020204"/>
            </a:endParaRPr>
          </a:p>
          <a:p>
            <a:pPr marL="342900" indent="-342900">
              <a:spcBef>
                <a:spcPct val="20000"/>
              </a:spcBef>
              <a:buFont typeface="Arial" panose="020B0604020202020204" pitchFamily="34" charset="0"/>
              <a:buChar char="•"/>
            </a:pPr>
            <a:r>
              <a:rPr lang="en-US" altLang="zh-CN" sz="2400" dirty="0">
                <a:latin typeface="Arial" panose="020B0604020202020204"/>
                <a:cs typeface="Arial" panose="020B0604020202020204"/>
              </a:rPr>
              <a:t>Vehicle and Summary Charts</a:t>
            </a:r>
            <a:endParaRPr lang="en-US" altLang="zh-CN" sz="2400" dirty="0">
              <a:latin typeface="Arial" panose="020B0604020202020204"/>
              <a:cs typeface="Arial" panose="020B0604020202020204"/>
            </a:endParaRPr>
          </a:p>
        </p:txBody>
      </p:sp>
      <p:pic>
        <p:nvPicPr>
          <p:cNvPr id="9" name="图片 8"/>
          <p:cNvPicPr>
            <a:picLocks noChangeAspect="1"/>
          </p:cNvPicPr>
          <p:nvPr/>
        </p:nvPicPr>
        <p:blipFill>
          <a:blip r:embed="rId1"/>
          <a:stretch>
            <a:fillRect/>
          </a:stretch>
        </p:blipFill>
        <p:spPr>
          <a:xfrm>
            <a:off x="2136457" y="2592080"/>
            <a:ext cx="7389814" cy="4098281"/>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5ED9B224-F6ED-4B00-A163-C617FF633513}" type="slidenum">
              <a:rPr lang="en-US" altLang="en-US" smtClean="0"/>
            </a:fld>
            <a:endParaRPr lang="en-US" altLang="en-US" dirty="0"/>
          </a:p>
        </p:txBody>
      </p:sp>
      <p:sp>
        <p:nvSpPr>
          <p:cNvPr id="6" name="Title 1"/>
          <p:cNvSpPr txBox="1"/>
          <p:nvPr/>
        </p:nvSpPr>
        <p:spPr bwMode="auto">
          <a:xfrm>
            <a:off x="1524000" y="24470"/>
            <a:ext cx="8475663" cy="1013917"/>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3.5 </a:t>
            </a:r>
            <a:r>
              <a:rPr lang="en-US" sz="3200" b="1" dirty="0">
                <a:latin typeface="Arial" panose="020B0604020202020204"/>
                <a:cs typeface="Arial" panose="020B0604020202020204"/>
              </a:rPr>
              <a:t>MOE-related </a:t>
            </a:r>
            <a:r>
              <a:rPr lang="en-US" sz="3200" b="1" dirty="0">
                <a:latin typeface="Arial" panose="020B0604020202020204"/>
                <a:cs typeface="Arial" panose="020B0604020202020204"/>
              </a:rPr>
              <a:t>display</a:t>
            </a:r>
            <a:endParaRPr lang="en-US" sz="3200" b="1" dirty="0">
              <a:latin typeface="Arial" panose="020B0604020202020204"/>
              <a:cs typeface="Arial" panose="020B0604020202020204"/>
            </a:endParaRPr>
          </a:p>
        </p:txBody>
      </p:sp>
      <p:sp>
        <p:nvSpPr>
          <p:cNvPr id="7" name="矩形 6"/>
          <p:cNvSpPr/>
          <p:nvPr/>
        </p:nvSpPr>
        <p:spPr>
          <a:xfrm>
            <a:off x="1790196" y="1228779"/>
            <a:ext cx="4519827" cy="1348061"/>
          </a:xfrm>
          <a:prstGeom prst="rect">
            <a:avLst/>
          </a:prstGeom>
        </p:spPr>
        <p:txBody>
          <a:bodyPr wrap="none">
            <a:spAutoFit/>
          </a:bodyPr>
          <a:lstStyle/>
          <a:p>
            <a:pPr marL="342900" indent="-342900">
              <a:spcBef>
                <a:spcPct val="20000"/>
              </a:spcBef>
              <a:buFont typeface="Arial" panose="020B0604020202020204" pitchFamily="34" charset="0"/>
              <a:buChar char="•"/>
            </a:pPr>
            <a:r>
              <a:rPr lang="en-US" altLang="zh-CN" sz="2400" dirty="0">
                <a:latin typeface="Arial" panose="020B0604020202020204"/>
                <a:cs typeface="Arial" panose="020B0604020202020204"/>
              </a:rPr>
              <a:t>Link-related display</a:t>
            </a:r>
            <a:endParaRPr lang="en-US" altLang="zh-CN" sz="2400" dirty="0">
              <a:latin typeface="Arial" panose="020B0604020202020204"/>
              <a:cs typeface="Arial" panose="020B0604020202020204"/>
            </a:endParaRPr>
          </a:p>
          <a:p>
            <a:pPr marL="342900" indent="-342900">
              <a:spcBef>
                <a:spcPct val="20000"/>
              </a:spcBef>
              <a:buFont typeface="Arial" panose="020B0604020202020204" pitchFamily="34" charset="0"/>
              <a:buChar char="•"/>
            </a:pPr>
            <a:r>
              <a:rPr lang="en-US" altLang="zh-CN" sz="2400" dirty="0">
                <a:latin typeface="Arial" panose="020B0604020202020204"/>
                <a:cs typeface="Arial" panose="020B0604020202020204"/>
              </a:rPr>
              <a:t>Path-related </a:t>
            </a:r>
            <a:r>
              <a:rPr lang="en-US" altLang="zh-CN" sz="2400" dirty="0">
                <a:latin typeface="Arial" panose="020B0604020202020204"/>
                <a:cs typeface="Arial" panose="020B0604020202020204"/>
              </a:rPr>
              <a:t>display</a:t>
            </a:r>
            <a:endParaRPr lang="en-US" altLang="zh-CN" sz="2400" dirty="0">
              <a:latin typeface="Arial" panose="020B0604020202020204"/>
              <a:cs typeface="Arial" panose="020B0604020202020204"/>
            </a:endParaRPr>
          </a:p>
          <a:p>
            <a:pPr marL="342900" indent="-342900">
              <a:spcBef>
                <a:spcPct val="20000"/>
              </a:spcBef>
              <a:buFont typeface="Arial" panose="020B0604020202020204" pitchFamily="34" charset="0"/>
              <a:buChar char="•"/>
            </a:pPr>
            <a:r>
              <a:rPr lang="en-US" altLang="zh-CN" sz="2400" dirty="0">
                <a:latin typeface="Arial" panose="020B0604020202020204"/>
                <a:cs typeface="Arial" panose="020B0604020202020204"/>
              </a:rPr>
              <a:t>Vehicle and Summary Charts</a:t>
            </a:r>
            <a:endParaRPr lang="en-US" altLang="zh-CN" sz="2400" dirty="0">
              <a:latin typeface="Arial" panose="020B0604020202020204"/>
              <a:cs typeface="Arial" panose="020B0604020202020204"/>
            </a:endParaRPr>
          </a:p>
        </p:txBody>
      </p:sp>
      <p:pic>
        <p:nvPicPr>
          <p:cNvPr id="2" name="图片 1"/>
          <p:cNvPicPr>
            <a:picLocks noChangeAspect="1"/>
          </p:cNvPicPr>
          <p:nvPr/>
        </p:nvPicPr>
        <p:blipFill>
          <a:blip r:embed="rId1"/>
          <a:stretch>
            <a:fillRect/>
          </a:stretch>
        </p:blipFill>
        <p:spPr>
          <a:xfrm>
            <a:off x="2021205" y="2730183"/>
            <a:ext cx="7610475" cy="3944211"/>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5ED9B224-F6ED-4B00-A163-C617FF633513}" type="slidenum">
              <a:rPr lang="en-US" altLang="en-US" smtClean="0"/>
            </a:fld>
            <a:endParaRPr lang="en-US" altLang="en-US" dirty="0"/>
          </a:p>
        </p:txBody>
      </p:sp>
      <p:sp>
        <p:nvSpPr>
          <p:cNvPr id="6" name="Title 1"/>
          <p:cNvSpPr txBox="1"/>
          <p:nvPr/>
        </p:nvSpPr>
        <p:spPr bwMode="auto">
          <a:xfrm>
            <a:off x="1523999" y="24470"/>
            <a:ext cx="8935454" cy="1013917"/>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3.6 </a:t>
            </a:r>
            <a:r>
              <a:rPr lang="en-US" altLang="zh-CN" sz="3200" b="1" dirty="0">
                <a:latin typeface="Arial" panose="020B0604020202020204"/>
                <a:cs typeface="Arial" panose="020B0604020202020204"/>
              </a:rPr>
              <a:t>Export </a:t>
            </a:r>
            <a:r>
              <a:rPr lang="en-US" sz="3200" b="1" dirty="0">
                <a:latin typeface="Arial" panose="020B0604020202020204"/>
                <a:cs typeface="Arial" panose="020B0604020202020204"/>
              </a:rPr>
              <a:t>Data to </a:t>
            </a:r>
            <a:r>
              <a:rPr lang="en-US" sz="3200" b="1" dirty="0">
                <a:latin typeface="Arial" panose="020B0604020202020204"/>
                <a:cs typeface="Arial" panose="020B0604020202020204"/>
              </a:rPr>
              <a:t>Google </a:t>
            </a:r>
            <a:r>
              <a:rPr lang="en-US" sz="3200" b="1" dirty="0">
                <a:latin typeface="Arial" panose="020B0604020202020204"/>
                <a:cs typeface="Arial" panose="020B0604020202020204"/>
              </a:rPr>
              <a:t>Earth/GIS </a:t>
            </a:r>
            <a:r>
              <a:rPr lang="en-US" sz="3200" b="1" dirty="0">
                <a:latin typeface="Arial" panose="020B0604020202020204"/>
                <a:cs typeface="Arial" panose="020B0604020202020204"/>
              </a:rPr>
              <a:t>package</a:t>
            </a:r>
            <a:endParaRPr lang="en-US" sz="3200" b="1" dirty="0">
              <a:latin typeface="Arial" panose="020B0604020202020204"/>
              <a:cs typeface="Arial" panose="020B0604020202020204"/>
            </a:endParaRPr>
          </a:p>
        </p:txBody>
      </p:sp>
      <p:sp>
        <p:nvSpPr>
          <p:cNvPr id="7" name="矩形 6"/>
          <p:cNvSpPr/>
          <p:nvPr/>
        </p:nvSpPr>
        <p:spPr>
          <a:xfrm>
            <a:off x="1790195" y="1228779"/>
            <a:ext cx="5753498" cy="1348061"/>
          </a:xfrm>
          <a:prstGeom prst="rect">
            <a:avLst/>
          </a:prstGeom>
        </p:spPr>
        <p:txBody>
          <a:bodyPr wrap="none">
            <a:spAutoFit/>
          </a:bodyPr>
          <a:lstStyle/>
          <a:p>
            <a:pPr marL="342900" indent="-342900">
              <a:spcBef>
                <a:spcPct val="20000"/>
              </a:spcBef>
              <a:buFont typeface="Arial" panose="020B0604020202020204" pitchFamily="34" charset="0"/>
              <a:buChar char="•"/>
            </a:pPr>
            <a:r>
              <a:rPr lang="en-US" altLang="zh-CN" sz="2400" dirty="0">
                <a:latin typeface="Arial" panose="020B0604020202020204"/>
                <a:cs typeface="Arial" panose="020B0604020202020204"/>
              </a:rPr>
              <a:t>2D KML, 3D KML, GIS shape files </a:t>
            </a:r>
            <a:endParaRPr lang="en-US" altLang="zh-CN" sz="2400" dirty="0">
              <a:latin typeface="Arial" panose="020B0604020202020204"/>
              <a:cs typeface="Arial" panose="020B0604020202020204"/>
            </a:endParaRPr>
          </a:p>
          <a:p>
            <a:pPr marL="342900" indent="-342900">
              <a:spcBef>
                <a:spcPct val="20000"/>
              </a:spcBef>
              <a:buFont typeface="Arial" panose="020B0604020202020204" pitchFamily="34" charset="0"/>
              <a:buChar char="•"/>
            </a:pPr>
            <a:r>
              <a:rPr lang="en-US" altLang="zh-CN" sz="2400" dirty="0">
                <a:latin typeface="Arial" panose="020B0604020202020204"/>
                <a:cs typeface="Arial" panose="020B0604020202020204"/>
              </a:rPr>
              <a:t>Google Earth visualization</a:t>
            </a:r>
            <a:endParaRPr lang="en-US" altLang="zh-CN" sz="2400" dirty="0">
              <a:latin typeface="Arial" panose="020B0604020202020204"/>
              <a:cs typeface="Arial" panose="020B0604020202020204"/>
            </a:endParaRPr>
          </a:p>
          <a:p>
            <a:pPr marL="342900" indent="-342900">
              <a:spcBef>
                <a:spcPct val="20000"/>
              </a:spcBef>
              <a:buFont typeface="Arial" panose="020B0604020202020204" pitchFamily="34" charset="0"/>
              <a:buChar char="•"/>
            </a:pPr>
            <a:r>
              <a:rPr lang="en-US" altLang="zh-CN" sz="2400" dirty="0">
                <a:latin typeface="Arial" panose="020B0604020202020204"/>
                <a:cs typeface="Arial" panose="020B0604020202020204"/>
              </a:rPr>
              <a:t>Zone level display: adjust height/color </a:t>
            </a:r>
            <a:endParaRPr lang="en-US" altLang="zh-CN" sz="2400" dirty="0">
              <a:latin typeface="Arial" panose="020B0604020202020204"/>
              <a:cs typeface="Arial" panose="020B0604020202020204"/>
            </a:endParaRPr>
          </a:p>
        </p:txBody>
      </p:sp>
      <p:pic>
        <p:nvPicPr>
          <p:cNvPr id="3" name="图片 2"/>
          <p:cNvPicPr>
            <a:picLocks noChangeAspect="1"/>
          </p:cNvPicPr>
          <p:nvPr/>
        </p:nvPicPr>
        <p:blipFill>
          <a:blip r:embed="rId1"/>
          <a:stretch>
            <a:fillRect/>
          </a:stretch>
        </p:blipFill>
        <p:spPr>
          <a:xfrm>
            <a:off x="2990399" y="2623285"/>
            <a:ext cx="6002655" cy="4053741"/>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0863" y="1022889"/>
            <a:ext cx="8458201" cy="1441343"/>
          </a:xfrm>
        </p:spPr>
        <p:txBody>
          <a:bodyPr>
            <a:normAutofit/>
          </a:bodyPr>
          <a:lstStyle/>
          <a:p>
            <a:r>
              <a:rPr lang="en-US" sz="3600" b="1" dirty="0">
                <a:latin typeface="Arial" panose="020B0604020202020204"/>
                <a:cs typeface="Arial" panose="020B0604020202020204"/>
              </a:rPr>
              <a:t>Module 4</a:t>
            </a:r>
            <a:br>
              <a:rPr lang="en-US" sz="3600" b="1" dirty="0">
                <a:latin typeface="Arial" panose="020B0604020202020204"/>
                <a:cs typeface="Arial" panose="020B0604020202020204"/>
              </a:rPr>
            </a:br>
            <a:r>
              <a:rPr lang="en-US" altLang="zh-CN" sz="3600" b="1" dirty="0">
                <a:latin typeface="Arial" panose="020B0604020202020204"/>
                <a:cs typeface="Arial" panose="020B0604020202020204"/>
              </a:rPr>
              <a:t>Introduction to Workshop Exercises</a:t>
            </a:r>
            <a:endParaRPr lang="en-US" altLang="zh-CN" sz="3600" b="1" dirty="0">
              <a:latin typeface="Arial" panose="020B0604020202020204"/>
              <a:cs typeface="Arial" panose="020B0604020202020204"/>
            </a:endParaRPr>
          </a:p>
        </p:txBody>
      </p:sp>
      <p:sp>
        <p:nvSpPr>
          <p:cNvPr id="3" name="Subtitle 2"/>
          <p:cNvSpPr>
            <a:spLocks noGrp="1"/>
          </p:cNvSpPr>
          <p:nvPr>
            <p:ph type="subTitle" idx="1"/>
          </p:nvPr>
        </p:nvSpPr>
        <p:spPr>
          <a:xfrm>
            <a:off x="1992827" y="3069634"/>
            <a:ext cx="8427200" cy="2081487"/>
          </a:xfrm>
        </p:spPr>
        <p:txBody>
          <a:bodyPr>
            <a:normAutofit/>
          </a:bodyPr>
          <a:lstStyle/>
          <a:p>
            <a:pPr algn="l"/>
            <a:r>
              <a:rPr lang="en-US" altLang="zh-CN" sz="2400" dirty="0">
                <a:solidFill>
                  <a:schemeClr val="tx1"/>
                </a:solidFill>
                <a:latin typeface="Arial" panose="020B0604020202020204"/>
                <a:cs typeface="Arial" panose="020B0604020202020204"/>
              </a:rPr>
              <a:t>4.1 Data Preparation for Building </a:t>
            </a:r>
            <a:r>
              <a:rPr lang="en-US" altLang="zh-CN" sz="2400" dirty="0">
                <a:solidFill>
                  <a:schemeClr val="tx1"/>
                </a:solidFill>
                <a:latin typeface="Arial" panose="020B0604020202020204"/>
                <a:cs typeface="Arial" panose="020B0604020202020204"/>
              </a:rPr>
              <a:t>A Regional </a:t>
            </a:r>
            <a:r>
              <a:rPr lang="en-US" altLang="zh-CN" sz="2400" dirty="0">
                <a:solidFill>
                  <a:schemeClr val="tx1"/>
                </a:solidFill>
                <a:latin typeface="Arial" panose="020B0604020202020204"/>
                <a:cs typeface="Arial" panose="020B0604020202020204"/>
              </a:rPr>
              <a:t>Traffic Network </a:t>
            </a:r>
            <a:endParaRPr lang="en-US" altLang="zh-CN" sz="2400" dirty="0">
              <a:solidFill>
                <a:schemeClr val="tx1"/>
              </a:solidFill>
              <a:latin typeface="Arial" panose="020B0604020202020204"/>
              <a:cs typeface="Arial" panose="020B0604020202020204"/>
            </a:endParaRPr>
          </a:p>
          <a:p>
            <a:pPr algn="l"/>
            <a:r>
              <a:rPr lang="en-US" altLang="zh-CN" sz="2400" dirty="0">
                <a:solidFill>
                  <a:schemeClr val="tx1"/>
                </a:solidFill>
                <a:latin typeface="Arial" panose="020B0604020202020204"/>
                <a:cs typeface="Arial" panose="020B0604020202020204"/>
              </a:rPr>
              <a:t>4.2 </a:t>
            </a:r>
            <a:r>
              <a:rPr lang="en-US" altLang="zh-CN" sz="2400" dirty="0">
                <a:solidFill>
                  <a:schemeClr val="tx1"/>
                </a:solidFill>
                <a:latin typeface="Arial" panose="020B0604020202020204"/>
                <a:cs typeface="Arial" panose="020B0604020202020204"/>
              </a:rPr>
              <a:t>Clackamas Network </a:t>
            </a:r>
            <a:r>
              <a:rPr lang="en-US" altLang="zh-CN" sz="2400" dirty="0">
                <a:solidFill>
                  <a:schemeClr val="tx1"/>
                </a:solidFill>
                <a:latin typeface="Arial" panose="020B0604020202020204"/>
                <a:cs typeface="Arial" panose="020B0604020202020204"/>
              </a:rPr>
              <a:t>Modeling(Calibration)</a:t>
            </a:r>
            <a:endParaRPr lang="en-US" altLang="zh-CN" sz="2400" dirty="0">
              <a:solidFill>
                <a:schemeClr val="tx1"/>
              </a:solidFill>
              <a:latin typeface="Arial" panose="020B0604020202020204"/>
              <a:cs typeface="Arial" panose="020B0604020202020204"/>
            </a:endParaRPr>
          </a:p>
        </p:txBody>
      </p:sp>
      <p:sp>
        <p:nvSpPr>
          <p:cNvPr id="5" name="Slide Number Placeholder 7"/>
          <p:cNvSpPr>
            <a:spLocks noGrp="1"/>
          </p:cNvSpPr>
          <p:nvPr>
            <p:ph type="sldNum" sz="quarter" idx="10"/>
          </p:nvPr>
        </p:nvSpPr>
        <p:spPr bwMode="auto">
          <a:xfrm>
            <a:off x="9999663" y="6483351"/>
            <a:ext cx="558800" cy="365125"/>
          </a:xfrm>
          <a:noFill/>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6" name="Title 1"/>
          <p:cNvSpPr txBox="1"/>
          <p:nvPr/>
        </p:nvSpPr>
        <p:spPr bwMode="auto">
          <a:xfrm>
            <a:off x="1524000" y="24470"/>
            <a:ext cx="9144001" cy="1461432"/>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4.1 Data Preparation for Building A Regional Traffic Network </a:t>
            </a:r>
            <a:endParaRPr lang="en-US" sz="3200" b="1" dirty="0">
              <a:latin typeface="Arial" panose="020B0604020202020204"/>
              <a:cs typeface="Arial" panose="020B0604020202020204"/>
            </a:endParaRPr>
          </a:p>
        </p:txBody>
      </p:sp>
      <p:graphicFrame>
        <p:nvGraphicFramePr>
          <p:cNvPr id="5" name="表格 4"/>
          <p:cNvGraphicFramePr>
            <a:graphicFrameLocks noGrp="1"/>
          </p:cNvGraphicFramePr>
          <p:nvPr/>
        </p:nvGraphicFramePr>
        <p:xfrm>
          <a:off x="2383016" y="1262132"/>
          <a:ext cx="7425968" cy="5467299"/>
        </p:xfrm>
        <a:graphic>
          <a:graphicData uri="http://schemas.openxmlformats.org/drawingml/2006/table">
            <a:tbl>
              <a:tblPr firstRow="1" firstCol="1" bandRow="1">
                <a:tableStyleId>{5C22544A-7EE6-4342-B048-85BDC9FD1C3A}</a:tableStyleId>
              </a:tblPr>
              <a:tblGrid>
                <a:gridCol w="3712984"/>
                <a:gridCol w="3712984"/>
              </a:tblGrid>
              <a:tr h="304433">
                <a:tc>
                  <a:txBody>
                    <a:bodyPr/>
                    <a:lstStyle/>
                    <a:p>
                      <a:pPr algn="l">
                        <a:lnSpc>
                          <a:spcPct val="100000"/>
                        </a:lnSpc>
                        <a:spcAft>
                          <a:spcPts val="0"/>
                        </a:spcAft>
                      </a:pPr>
                      <a:r>
                        <a:rPr lang="en-US" sz="1400" kern="100" dirty="0">
                          <a:solidFill>
                            <a:schemeClr val="tx1"/>
                          </a:solidFill>
                          <a:effectLst/>
                        </a:rPr>
                        <a:t>Data Block</a:t>
                      </a:r>
                      <a:endParaRPr lang="zh-CN" sz="1400" kern="100" dirty="0">
                        <a:solidFill>
                          <a:schemeClr val="tx1"/>
                        </a:solidFill>
                        <a:effectLst/>
                        <a:latin typeface="Calibri" panose="020F050202020403020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spcAft>
                          <a:spcPts val="0"/>
                        </a:spcAft>
                      </a:pPr>
                      <a:r>
                        <a:rPr lang="en-US" sz="1400" kern="100" dirty="0">
                          <a:solidFill>
                            <a:schemeClr val="tx1"/>
                          </a:solidFill>
                          <a:effectLst/>
                        </a:rPr>
                        <a:t>File Name</a:t>
                      </a:r>
                      <a:endParaRPr lang="zh-CN" sz="1400" kern="100" dirty="0">
                        <a:solidFill>
                          <a:schemeClr val="tx1"/>
                        </a:solidFill>
                        <a:effectLst/>
                        <a:latin typeface="Calibri" panose="020F050202020403020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50520">
                <a:tc rowSpan="3">
                  <a:txBody>
                    <a:bodyPr/>
                    <a:lstStyle/>
                    <a:p>
                      <a:pPr algn="l">
                        <a:lnSpc>
                          <a:spcPct val="100000"/>
                        </a:lnSpc>
                        <a:spcAft>
                          <a:spcPts val="0"/>
                        </a:spcAft>
                      </a:pPr>
                      <a:r>
                        <a:rPr lang="en-US" sz="1400" kern="100" dirty="0" smtClean="0">
                          <a:solidFill>
                            <a:schemeClr val="tx1"/>
                          </a:solidFill>
                          <a:effectLst/>
                        </a:rPr>
                        <a:t>GIS</a:t>
                      </a:r>
                      <a:r>
                        <a:rPr lang="en-US" sz="1400" kern="100" baseline="0" dirty="0" smtClean="0">
                          <a:solidFill>
                            <a:schemeClr val="tx1"/>
                          </a:solidFill>
                          <a:effectLst/>
                        </a:rPr>
                        <a:t> Shape </a:t>
                      </a:r>
                      <a:r>
                        <a:rPr lang="en-US" sz="1400" kern="100" dirty="0" smtClean="0">
                          <a:solidFill>
                            <a:schemeClr val="tx1"/>
                          </a:solidFill>
                          <a:effectLst/>
                        </a:rPr>
                        <a:t>Files</a:t>
                      </a:r>
                      <a:endParaRPr lang="zh-CN" sz="1400" kern="100" dirty="0">
                        <a:solidFill>
                          <a:schemeClr val="tx1"/>
                        </a:solidFill>
                        <a:effectLst/>
                        <a:latin typeface="Calibri" panose="020F050202020403020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spcAft>
                          <a:spcPts val="0"/>
                        </a:spcAft>
                      </a:pPr>
                      <a:r>
                        <a:rPr lang="en-US" sz="1400" kern="100" dirty="0" smtClean="0">
                          <a:solidFill>
                            <a:schemeClr val="tx1"/>
                          </a:solidFill>
                          <a:effectLst/>
                        </a:rPr>
                        <a:t>1a: node shape</a:t>
                      </a:r>
                      <a:r>
                        <a:rPr lang="en-US" sz="1400" kern="100" baseline="0" dirty="0" smtClean="0">
                          <a:solidFill>
                            <a:schemeClr val="tx1"/>
                          </a:solidFill>
                          <a:effectLst/>
                        </a:rPr>
                        <a:t> file</a:t>
                      </a:r>
                      <a:endParaRPr lang="zh-CN" sz="1400" kern="100" dirty="0">
                        <a:solidFill>
                          <a:schemeClr val="tx1"/>
                        </a:solidFill>
                        <a:effectLst/>
                        <a:latin typeface="Calibri" panose="020F050202020403020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19673">
                <a:tc vMerge="1">
                  <a:tcPr/>
                </a:tc>
                <a:tc>
                  <a:txBody>
                    <a:bodyPr/>
                    <a:lstStyle/>
                    <a:p>
                      <a:pPr algn="l">
                        <a:lnSpc>
                          <a:spcPct val="100000"/>
                        </a:lnSpc>
                        <a:spcAft>
                          <a:spcPts val="0"/>
                        </a:spcAft>
                      </a:pPr>
                      <a:r>
                        <a:rPr lang="en-US" sz="1400" kern="100" dirty="0" smtClean="0">
                          <a:solidFill>
                            <a:schemeClr val="tx1"/>
                          </a:solidFill>
                          <a:effectLst/>
                        </a:rPr>
                        <a:t>1b: link</a:t>
                      </a:r>
                      <a:r>
                        <a:rPr lang="en-US" sz="1400" kern="100" baseline="0" dirty="0" smtClean="0">
                          <a:solidFill>
                            <a:schemeClr val="tx1"/>
                          </a:solidFill>
                          <a:effectLst/>
                        </a:rPr>
                        <a:t> shape file</a:t>
                      </a:r>
                      <a:endParaRPr lang="zh-CN" sz="1400" kern="100" dirty="0">
                        <a:solidFill>
                          <a:schemeClr val="tx1"/>
                        </a:solidFill>
                        <a:effectLst/>
                        <a:latin typeface="Calibri" panose="020F050202020403020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444">
                <a:tc vMerge="1">
                  <a:tcPr/>
                </a:tc>
                <a:tc>
                  <a:txBody>
                    <a:bodyPr/>
                    <a:lstStyle/>
                    <a:p>
                      <a:pPr algn="l">
                        <a:lnSpc>
                          <a:spcPct val="100000"/>
                        </a:lnSpc>
                        <a:spcAft>
                          <a:spcPts val="0"/>
                        </a:spcAft>
                      </a:pPr>
                      <a:r>
                        <a:rPr lang="en-US" sz="1400" kern="100" dirty="0" smtClean="0">
                          <a:solidFill>
                            <a:schemeClr val="tx1"/>
                          </a:solidFill>
                          <a:effectLst/>
                        </a:rPr>
                        <a:t>1c: zone</a:t>
                      </a:r>
                      <a:r>
                        <a:rPr lang="en-US" sz="1400" kern="100" baseline="0" dirty="0" smtClean="0">
                          <a:solidFill>
                            <a:schemeClr val="tx1"/>
                          </a:solidFill>
                          <a:effectLst/>
                        </a:rPr>
                        <a:t> shape file</a:t>
                      </a:r>
                      <a:endParaRPr lang="zh-CN" sz="1400" kern="100" dirty="0">
                        <a:solidFill>
                          <a:schemeClr val="tx1"/>
                        </a:solidFill>
                        <a:effectLst/>
                        <a:latin typeface="Calibri" panose="020F050202020403020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797">
                <a:tc>
                  <a:txBody>
                    <a:bodyPr/>
                    <a:lstStyle/>
                    <a:p>
                      <a:pPr algn="l">
                        <a:lnSpc>
                          <a:spcPct val="100000"/>
                        </a:lnSpc>
                        <a:spcAft>
                          <a:spcPts val="0"/>
                        </a:spcAft>
                      </a:pPr>
                      <a:r>
                        <a:rPr lang="en-US" altLang="zh-CN" sz="1400" kern="100" dirty="0" smtClean="0">
                          <a:solidFill>
                            <a:schemeClr val="tx1"/>
                          </a:solidFill>
                          <a:effectLst/>
                          <a:latin typeface="Calibri" panose="020F0502020204030204" charset="0"/>
                        </a:rPr>
                        <a:t>GIS</a:t>
                      </a:r>
                      <a:r>
                        <a:rPr lang="en-US" altLang="zh-CN" sz="1400" kern="100" baseline="0" dirty="0" smtClean="0">
                          <a:solidFill>
                            <a:schemeClr val="tx1"/>
                          </a:solidFill>
                          <a:effectLst/>
                          <a:latin typeface="Calibri" panose="020F0502020204030204" charset="0"/>
                        </a:rPr>
                        <a:t> Importing Setting Files</a:t>
                      </a:r>
                      <a:endParaRPr lang="zh-CN" sz="1400" kern="100" dirty="0">
                        <a:solidFill>
                          <a:schemeClr val="tx1"/>
                        </a:solidFill>
                        <a:effectLst/>
                        <a:latin typeface="Calibri" panose="020F050202020403020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spcAft>
                          <a:spcPts val="0"/>
                        </a:spcAft>
                      </a:pPr>
                      <a:r>
                        <a:rPr lang="en-US" altLang="zh-CN" sz="1400" kern="100" dirty="0" smtClean="0">
                          <a:solidFill>
                            <a:schemeClr val="tx1"/>
                          </a:solidFill>
                          <a:effectLst/>
                          <a:latin typeface="Calibri" panose="020F0502020204030204" charset="0"/>
                        </a:rPr>
                        <a:t>2:</a:t>
                      </a:r>
                      <a:r>
                        <a:rPr lang="en-US" altLang="zh-CN" sz="1400" kern="100" baseline="0" dirty="0" smtClean="0">
                          <a:solidFill>
                            <a:schemeClr val="tx1"/>
                          </a:solidFill>
                          <a:effectLst/>
                          <a:latin typeface="Calibri" panose="020F0502020204030204" charset="0"/>
                        </a:rPr>
                        <a:t> input_GIS_setting.csv</a:t>
                      </a:r>
                      <a:endParaRPr lang="zh-CN" sz="1400" kern="100" dirty="0">
                        <a:solidFill>
                          <a:schemeClr val="tx1"/>
                        </a:solidFill>
                        <a:effectLst/>
                        <a:latin typeface="Calibri" panose="020F050202020403020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25001">
                <a:tc rowSpan="4">
                  <a:txBody>
                    <a:bodyPr/>
                    <a:lstStyle/>
                    <a:p>
                      <a:pPr algn="l">
                        <a:lnSpc>
                          <a:spcPct val="100000"/>
                        </a:lnSpc>
                        <a:spcAft>
                          <a:spcPts val="0"/>
                        </a:spcAft>
                      </a:pPr>
                      <a:r>
                        <a:rPr lang="en-US" sz="1400" kern="100" dirty="0" smtClean="0">
                          <a:solidFill>
                            <a:schemeClr val="tx1"/>
                          </a:solidFill>
                          <a:effectLst/>
                        </a:rPr>
                        <a:t>Advanced </a:t>
                      </a:r>
                      <a:r>
                        <a:rPr lang="en-US" sz="1400" kern="100" dirty="0">
                          <a:solidFill>
                            <a:schemeClr val="tx1"/>
                          </a:solidFill>
                          <a:effectLst/>
                        </a:rPr>
                        <a:t>Definition Files</a:t>
                      </a:r>
                      <a:endParaRPr lang="zh-CN" sz="1400" kern="100" dirty="0">
                        <a:solidFill>
                          <a:schemeClr val="tx1"/>
                        </a:solidFill>
                        <a:effectLst/>
                        <a:latin typeface="Calibri" panose="020F050202020403020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spcAft>
                          <a:spcPts val="0"/>
                        </a:spcAft>
                      </a:pPr>
                      <a:r>
                        <a:rPr lang="en-US" sz="1400" kern="100" dirty="0" smtClean="0">
                          <a:solidFill>
                            <a:schemeClr val="tx1"/>
                          </a:solidFill>
                          <a:effectLst/>
                        </a:rPr>
                        <a:t>3a: </a:t>
                      </a:r>
                      <a:r>
                        <a:rPr lang="en-US" sz="1400" kern="100" dirty="0">
                          <a:solidFill>
                            <a:schemeClr val="tx1"/>
                          </a:solidFill>
                          <a:effectLst/>
                        </a:rPr>
                        <a:t>input_node_control_type.csv</a:t>
                      </a:r>
                      <a:endParaRPr lang="zh-CN" sz="1400" kern="100" dirty="0">
                        <a:solidFill>
                          <a:schemeClr val="tx1"/>
                        </a:solidFill>
                        <a:effectLst/>
                        <a:latin typeface="Calibri" panose="020F050202020403020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05198">
                <a:tc vMerge="1">
                  <a:tcPr/>
                </a:tc>
                <a:tc>
                  <a:txBody>
                    <a:bodyPr/>
                    <a:lstStyle/>
                    <a:p>
                      <a:pPr algn="l">
                        <a:lnSpc>
                          <a:spcPct val="100000"/>
                        </a:lnSpc>
                        <a:spcAft>
                          <a:spcPts val="0"/>
                        </a:spcAft>
                      </a:pPr>
                      <a:r>
                        <a:rPr lang="en-US" sz="1400" kern="100" dirty="0" smtClean="0">
                          <a:solidFill>
                            <a:schemeClr val="tx1"/>
                          </a:solidFill>
                          <a:effectLst/>
                        </a:rPr>
                        <a:t>3b: </a:t>
                      </a:r>
                      <a:r>
                        <a:rPr lang="en-US" sz="1400" kern="100" dirty="0">
                          <a:solidFill>
                            <a:schemeClr val="tx1"/>
                          </a:solidFill>
                          <a:effectLst/>
                        </a:rPr>
                        <a:t>input_link_type.csv</a:t>
                      </a:r>
                      <a:endParaRPr lang="zh-CN" sz="1400" kern="100" dirty="0">
                        <a:solidFill>
                          <a:schemeClr val="tx1"/>
                        </a:solidFill>
                        <a:effectLst/>
                        <a:latin typeface="Calibri" panose="020F050202020403020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83335">
                <a:tc vMerge="1">
                  <a:tcPr/>
                </a:tc>
                <a:tc>
                  <a:txBody>
                    <a:bodyPr/>
                    <a:lstStyle/>
                    <a:p>
                      <a:pPr algn="l">
                        <a:lnSpc>
                          <a:spcPct val="100000"/>
                        </a:lnSpc>
                        <a:spcAft>
                          <a:spcPts val="0"/>
                        </a:spcAft>
                      </a:pPr>
                      <a:r>
                        <a:rPr lang="en-US" sz="1400" kern="100" dirty="0" smtClean="0">
                          <a:solidFill>
                            <a:schemeClr val="tx1"/>
                          </a:solidFill>
                          <a:effectLst/>
                        </a:rPr>
                        <a:t>3c: </a:t>
                      </a:r>
                      <a:r>
                        <a:rPr lang="en-US" sz="1400" kern="100" dirty="0">
                          <a:solidFill>
                            <a:schemeClr val="tx1"/>
                          </a:solidFill>
                          <a:effectLst/>
                        </a:rPr>
                        <a:t>input_demand_type.csv</a:t>
                      </a:r>
                      <a:endParaRPr lang="zh-CN" sz="1400" kern="100" dirty="0">
                        <a:solidFill>
                          <a:schemeClr val="tx1"/>
                        </a:solidFill>
                        <a:effectLst/>
                        <a:latin typeface="Calibri" panose="020F050202020403020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4628">
                <a:tc vMerge="1">
                  <a:tcPr/>
                </a:tc>
                <a:tc>
                  <a:txBody>
                    <a:bodyPr/>
                    <a:lstStyle/>
                    <a:p>
                      <a:pPr algn="l">
                        <a:lnSpc>
                          <a:spcPct val="100000"/>
                        </a:lnSpc>
                        <a:spcAft>
                          <a:spcPts val="0"/>
                        </a:spcAft>
                      </a:pPr>
                      <a:r>
                        <a:rPr lang="en-US" sz="1400" kern="100" dirty="0" smtClean="0">
                          <a:solidFill>
                            <a:schemeClr val="tx1"/>
                          </a:solidFill>
                          <a:effectLst/>
                        </a:rPr>
                        <a:t>3d: </a:t>
                      </a:r>
                      <a:r>
                        <a:rPr lang="en-US" sz="1400" kern="100" dirty="0">
                          <a:solidFill>
                            <a:schemeClr val="tx1"/>
                          </a:solidFill>
                          <a:effectLst/>
                        </a:rPr>
                        <a:t>optional_vehicle_emission_rate.csv</a:t>
                      </a:r>
                      <a:endParaRPr lang="zh-CN" sz="1400" kern="100" dirty="0">
                        <a:solidFill>
                          <a:schemeClr val="tx1"/>
                        </a:solidFill>
                        <a:effectLst/>
                        <a:latin typeface="Calibri" panose="020F050202020403020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24628">
                <a:tc>
                  <a:txBody>
                    <a:bodyPr/>
                    <a:lstStyle/>
                    <a:p>
                      <a:pPr algn="l">
                        <a:lnSpc>
                          <a:spcPct val="100000"/>
                        </a:lnSpc>
                        <a:spcAft>
                          <a:spcPts val="0"/>
                        </a:spcAft>
                      </a:pPr>
                      <a:r>
                        <a:rPr lang="en-US" altLang="zh-CN" sz="1400" kern="100" dirty="0" smtClean="0">
                          <a:solidFill>
                            <a:schemeClr val="tx1"/>
                          </a:solidFill>
                          <a:effectLst/>
                          <a:latin typeface="Calibri" panose="020F0502020204030204" charset="0"/>
                        </a:rPr>
                        <a:t>Demand</a:t>
                      </a:r>
                      <a:r>
                        <a:rPr lang="en-US" altLang="zh-CN" sz="1400" kern="100" baseline="0" dirty="0" smtClean="0">
                          <a:solidFill>
                            <a:schemeClr val="tx1"/>
                          </a:solidFill>
                          <a:effectLst/>
                          <a:latin typeface="Calibri" panose="020F0502020204030204" charset="0"/>
                        </a:rPr>
                        <a:t> Files</a:t>
                      </a:r>
                      <a:endParaRPr lang="zh-CN" sz="1400" kern="100" dirty="0">
                        <a:solidFill>
                          <a:schemeClr val="tx1"/>
                        </a:solidFill>
                        <a:effectLst/>
                        <a:latin typeface="Calibri" panose="020F050202020403020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spcAft>
                          <a:spcPts val="0"/>
                        </a:spcAft>
                      </a:pPr>
                      <a:r>
                        <a:rPr lang="en-US" altLang="zh-CN" sz="1400" kern="100" dirty="0" smtClean="0">
                          <a:solidFill>
                            <a:schemeClr val="tx1"/>
                          </a:solidFill>
                          <a:effectLst/>
                          <a:latin typeface="Calibri" panose="020F0502020204030204" charset="0"/>
                        </a:rPr>
                        <a:t>4.Demand</a:t>
                      </a:r>
                      <a:r>
                        <a:rPr lang="en-US" altLang="zh-CN" sz="1400" kern="100" baseline="0" dirty="0" smtClean="0">
                          <a:solidFill>
                            <a:schemeClr val="tx1"/>
                          </a:solidFill>
                          <a:effectLst/>
                          <a:latin typeface="Calibri" panose="020F0502020204030204" charset="0"/>
                        </a:rPr>
                        <a:t> files</a:t>
                      </a:r>
                      <a:endParaRPr lang="zh-CN" sz="1400" kern="100" dirty="0">
                        <a:solidFill>
                          <a:schemeClr val="tx1"/>
                        </a:solidFill>
                        <a:effectLst/>
                        <a:latin typeface="Calibri" panose="020F050202020403020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83335">
                <a:tc rowSpan="2">
                  <a:txBody>
                    <a:bodyPr/>
                    <a:lstStyle/>
                    <a:p>
                      <a:pPr algn="l">
                        <a:lnSpc>
                          <a:spcPct val="100000"/>
                        </a:lnSpc>
                        <a:spcAft>
                          <a:spcPts val="0"/>
                        </a:spcAft>
                      </a:pPr>
                      <a:r>
                        <a:rPr lang="en-US" sz="1400" kern="100" dirty="0" smtClean="0">
                          <a:solidFill>
                            <a:schemeClr val="tx1"/>
                          </a:solidFill>
                          <a:effectLst/>
                        </a:rPr>
                        <a:t>Simulation </a:t>
                      </a:r>
                      <a:r>
                        <a:rPr lang="en-US" sz="1400" kern="100" dirty="0">
                          <a:solidFill>
                            <a:schemeClr val="tx1"/>
                          </a:solidFill>
                          <a:effectLst/>
                        </a:rPr>
                        <a:t>Configuration Files</a:t>
                      </a:r>
                      <a:endParaRPr lang="zh-CN" sz="1400" kern="100" dirty="0">
                        <a:solidFill>
                          <a:schemeClr val="tx1"/>
                        </a:solidFill>
                        <a:effectLst/>
                        <a:latin typeface="Calibri" panose="020F050202020403020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spcAft>
                          <a:spcPts val="0"/>
                        </a:spcAft>
                      </a:pPr>
                      <a:r>
                        <a:rPr lang="en-US" sz="1400" kern="100" dirty="0" smtClean="0">
                          <a:solidFill>
                            <a:schemeClr val="tx1"/>
                          </a:solidFill>
                          <a:effectLst/>
                        </a:rPr>
                        <a:t>5: </a:t>
                      </a:r>
                      <a:r>
                        <a:rPr lang="en-US" sz="1400" kern="100" dirty="0">
                          <a:solidFill>
                            <a:schemeClr val="tx1"/>
                          </a:solidFill>
                          <a:effectLst/>
                        </a:rPr>
                        <a:t>input_demand_file_list.csv</a:t>
                      </a:r>
                      <a:endParaRPr lang="zh-CN" sz="1400" kern="100" dirty="0">
                        <a:solidFill>
                          <a:schemeClr val="tx1"/>
                        </a:solidFill>
                        <a:effectLst/>
                        <a:latin typeface="Calibri" panose="020F050202020403020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07675">
                <a:tc vMerge="1">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altLang="zh-CN" sz="1400" kern="100" dirty="0" smtClean="0">
                          <a:solidFill>
                            <a:schemeClr val="tx1"/>
                          </a:solidFill>
                          <a:effectLst/>
                        </a:rPr>
                        <a:t>6. input_scenario_settings.csv</a:t>
                      </a:r>
                      <a:endParaRPr lang="zh-CN" altLang="zh-CN" sz="1400" kern="100" dirty="0" smtClean="0">
                        <a:solidFill>
                          <a:schemeClr val="tx1"/>
                        </a:solidFill>
                        <a:effectLst/>
                        <a:latin typeface="Calibri" panose="020F050202020403020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83335">
                <a:tc rowSpan="5">
                  <a:txBody>
                    <a:bodyPr/>
                    <a:lstStyle/>
                    <a:p>
                      <a:pPr algn="l">
                        <a:lnSpc>
                          <a:spcPct val="100000"/>
                        </a:lnSpc>
                        <a:spcAft>
                          <a:spcPts val="0"/>
                        </a:spcAft>
                      </a:pPr>
                      <a:r>
                        <a:rPr lang="en-US" sz="1400" kern="100" dirty="0">
                          <a:solidFill>
                            <a:schemeClr val="tx1"/>
                          </a:solidFill>
                          <a:effectLst/>
                        </a:rPr>
                        <a:t>D: Scenario Files</a:t>
                      </a:r>
                      <a:endParaRPr lang="zh-CN" sz="1400" kern="100" dirty="0">
                        <a:solidFill>
                          <a:schemeClr val="tx1"/>
                        </a:solidFill>
                        <a:effectLst/>
                        <a:latin typeface="Calibri" panose="020F050202020403020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spcAft>
                          <a:spcPts val="0"/>
                        </a:spcAft>
                      </a:pPr>
                      <a:r>
                        <a:rPr lang="en-US" altLang="zh-CN" sz="1400" kern="100" dirty="0" smtClean="0">
                          <a:solidFill>
                            <a:schemeClr val="tx1"/>
                          </a:solidFill>
                          <a:effectLst/>
                          <a:latin typeface="Calibri" panose="020F0502020204030204" charset="0"/>
                        </a:rPr>
                        <a:t>7a:</a:t>
                      </a:r>
                      <a:r>
                        <a:rPr lang="en-US" altLang="zh-CN" sz="1400" kern="100" baseline="0" dirty="0" smtClean="0">
                          <a:solidFill>
                            <a:schemeClr val="tx1"/>
                          </a:solidFill>
                          <a:effectLst/>
                          <a:latin typeface="Calibri" panose="020F0502020204030204" charset="0"/>
                        </a:rPr>
                        <a:t> sensor_count.csv</a:t>
                      </a:r>
                      <a:endParaRPr lang="zh-CN" sz="1400" kern="100" dirty="0">
                        <a:solidFill>
                          <a:schemeClr val="tx1"/>
                        </a:solidFill>
                        <a:effectLst/>
                        <a:latin typeface="Calibri" panose="020F050202020403020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83335">
                <a:tc vMerge="1">
                  <a:tcPr marL="41283" marR="41283" marT="0" marB="0" anchor="ctr"/>
                </a:tc>
                <a:tc>
                  <a:txBody>
                    <a:bodyPr/>
                    <a:lstStyle/>
                    <a:p>
                      <a:pPr algn="l">
                        <a:lnSpc>
                          <a:spcPct val="100000"/>
                        </a:lnSpc>
                        <a:spcAft>
                          <a:spcPts val="0"/>
                        </a:spcAft>
                      </a:pPr>
                      <a:r>
                        <a:rPr lang="en-US" altLang="zh-CN" sz="1400" kern="100" dirty="0" smtClean="0">
                          <a:solidFill>
                            <a:schemeClr val="tx1"/>
                          </a:solidFill>
                          <a:effectLst/>
                          <a:latin typeface="Calibri" panose="020F0502020204030204" charset="0"/>
                        </a:rPr>
                        <a:t>7b: sensor_speed.csv</a:t>
                      </a:r>
                      <a:endParaRPr lang="zh-CN" sz="1400" kern="100" dirty="0">
                        <a:solidFill>
                          <a:schemeClr val="tx1"/>
                        </a:solidFill>
                        <a:effectLst/>
                        <a:latin typeface="Calibri" panose="020F050202020403020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86689">
                <a:tc vMerge="1">
                  <a:tcPr marL="41283" marR="41283" marT="0" marB="0" anchor="ctr"/>
                </a:tc>
                <a:tc>
                  <a:txBody>
                    <a:bodyPr/>
                    <a:lstStyle/>
                    <a:p>
                      <a:pPr algn="l">
                        <a:lnSpc>
                          <a:spcPct val="100000"/>
                        </a:lnSpc>
                        <a:spcAft>
                          <a:spcPts val="0"/>
                        </a:spcAft>
                      </a:pPr>
                      <a:r>
                        <a:rPr lang="en-US" sz="1400" kern="100" dirty="0" smtClean="0">
                          <a:solidFill>
                            <a:schemeClr val="tx1"/>
                          </a:solidFill>
                          <a:effectLst/>
                        </a:rPr>
                        <a:t>8: </a:t>
                      </a:r>
                      <a:r>
                        <a:rPr lang="en-US" sz="1400" kern="100" dirty="0">
                          <a:solidFill>
                            <a:schemeClr val="tx1"/>
                          </a:solidFill>
                          <a:effectLst/>
                        </a:rPr>
                        <a:t>Scenario_Work_Zone.csv</a:t>
                      </a:r>
                      <a:endParaRPr lang="zh-CN" sz="1400" kern="100" dirty="0">
                        <a:solidFill>
                          <a:schemeClr val="tx1"/>
                        </a:solidFill>
                        <a:effectLst/>
                        <a:latin typeface="Calibri" panose="020F050202020403020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37110">
                <a:tc vMerge="1">
                  <a:tcPr/>
                </a:tc>
                <a:tc>
                  <a:txBody>
                    <a:bodyPr/>
                    <a:lstStyle/>
                    <a:p>
                      <a:pPr algn="l">
                        <a:lnSpc>
                          <a:spcPct val="100000"/>
                        </a:lnSpc>
                        <a:spcAft>
                          <a:spcPts val="0"/>
                        </a:spcAft>
                      </a:pPr>
                      <a:r>
                        <a:rPr lang="en-US" sz="1400" kern="100" dirty="0" smtClean="0">
                          <a:solidFill>
                            <a:schemeClr val="tx1"/>
                          </a:solidFill>
                          <a:effectLst/>
                        </a:rPr>
                        <a:t>9: </a:t>
                      </a:r>
                      <a:r>
                        <a:rPr lang="en-US" sz="1400" kern="100" dirty="0">
                          <a:solidFill>
                            <a:schemeClr val="tx1"/>
                          </a:solidFill>
                          <a:effectLst/>
                        </a:rPr>
                        <a:t>Scenario_Dynamic_Message_Sign.csv</a:t>
                      </a:r>
                      <a:endParaRPr lang="zh-CN" sz="1400" kern="100" dirty="0">
                        <a:solidFill>
                          <a:schemeClr val="tx1"/>
                        </a:solidFill>
                        <a:effectLst/>
                        <a:latin typeface="Calibri" panose="020F050202020403020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25001">
                <a:tc vMerge="1">
                  <a:tcPr/>
                </a:tc>
                <a:tc>
                  <a:txBody>
                    <a:bodyPr/>
                    <a:lstStyle/>
                    <a:p>
                      <a:pPr algn="l">
                        <a:lnSpc>
                          <a:spcPct val="100000"/>
                        </a:lnSpc>
                        <a:spcAft>
                          <a:spcPts val="0"/>
                        </a:spcAft>
                      </a:pPr>
                      <a:r>
                        <a:rPr lang="en-US" sz="1400" kern="100" dirty="0" smtClean="0">
                          <a:solidFill>
                            <a:schemeClr val="tx1"/>
                          </a:solidFill>
                          <a:effectLst/>
                        </a:rPr>
                        <a:t>10: </a:t>
                      </a:r>
                      <a:r>
                        <a:rPr lang="en-US" sz="1400" kern="100" dirty="0">
                          <a:solidFill>
                            <a:schemeClr val="tx1"/>
                          </a:solidFill>
                          <a:effectLst/>
                        </a:rPr>
                        <a:t>Scenario_Link_Based_Toll.csv</a:t>
                      </a:r>
                      <a:endParaRPr lang="zh-CN" sz="1400" kern="100" dirty="0">
                        <a:solidFill>
                          <a:schemeClr val="tx1"/>
                        </a:solidFill>
                        <a:effectLst/>
                        <a:latin typeface="Calibri" panose="020F0502020204030204" charset="0"/>
                      </a:endParaRPr>
                    </a:p>
                  </a:txBody>
                  <a:tcPr marL="41283" marR="4128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7539" y="1237601"/>
            <a:ext cx="8262124" cy="846803"/>
          </a:xfrm>
        </p:spPr>
        <p:txBody>
          <a:bodyPr/>
          <a:lstStyle/>
          <a:p>
            <a:pPr algn="l" fontAlgn="auto">
              <a:spcAft>
                <a:spcPts val="0"/>
              </a:spcAft>
              <a:defRPr/>
            </a:pPr>
            <a:r>
              <a:rPr lang="en-US" sz="2400" b="1" dirty="0">
                <a:latin typeface="Arial" panose="020B0604020202020204"/>
                <a:cs typeface="Arial" panose="020B0604020202020204"/>
              </a:rPr>
              <a:t>Step 1: Prepare </a:t>
            </a:r>
            <a:r>
              <a:rPr lang="en-US" sz="2400" b="1" dirty="0">
                <a:latin typeface="Arial" panose="020B0604020202020204"/>
                <a:cs typeface="Arial" panose="020B0604020202020204"/>
              </a:rPr>
              <a:t>Required Shape </a:t>
            </a:r>
            <a:r>
              <a:rPr lang="en-US" sz="2400" b="1" dirty="0">
                <a:latin typeface="Arial" panose="020B0604020202020204"/>
                <a:cs typeface="Arial" panose="020B0604020202020204"/>
              </a:rPr>
              <a:t>files</a:t>
            </a:r>
            <a:endParaRPr lang="en-US" sz="2400" b="1" dirty="0">
              <a:latin typeface="Arial" panose="020B0604020202020204"/>
              <a:cs typeface="Arial" panose="020B0604020202020204"/>
            </a:endParaRPr>
          </a:p>
        </p:txBody>
      </p:sp>
      <p:sp>
        <p:nvSpPr>
          <p:cNvPr id="3" name="Content Placeholder 2"/>
          <p:cNvSpPr>
            <a:spLocks noGrp="1"/>
          </p:cNvSpPr>
          <p:nvPr>
            <p:ph idx="1"/>
          </p:nvPr>
        </p:nvSpPr>
        <p:spPr>
          <a:xfrm>
            <a:off x="1893857" y="2112524"/>
            <a:ext cx="6762464" cy="4562597"/>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solidFill>
                  <a:srgbClr val="FF0000"/>
                </a:solidFill>
                <a:latin typeface="Arial" panose="020B0604020202020204"/>
                <a:cs typeface="Arial" panose="020B0604020202020204"/>
              </a:rPr>
              <a:t>node shape file (1a</a:t>
            </a:r>
            <a:r>
              <a:rPr lang="en-US" sz="2400" dirty="0">
                <a:solidFill>
                  <a:srgbClr val="FF0000"/>
                </a:solidFill>
                <a:latin typeface="Arial" panose="020B0604020202020204"/>
                <a:cs typeface="Arial" panose="020B0604020202020204"/>
              </a:rPr>
              <a:t>)</a:t>
            </a:r>
            <a:endParaRPr lang="en-US" sz="2400" dirty="0">
              <a:solidFill>
                <a:srgbClr val="FF0000"/>
              </a:solidFill>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solidFill>
                  <a:srgbClr val="FF0000"/>
                </a:solidFill>
                <a:latin typeface="Arial" panose="020B0604020202020204"/>
                <a:cs typeface="Arial" panose="020B0604020202020204"/>
              </a:rPr>
              <a:t> link </a:t>
            </a:r>
            <a:r>
              <a:rPr lang="en-US" sz="2400" dirty="0">
                <a:solidFill>
                  <a:srgbClr val="FF0000"/>
                </a:solidFill>
                <a:latin typeface="Arial" panose="020B0604020202020204"/>
                <a:cs typeface="Arial" panose="020B0604020202020204"/>
              </a:rPr>
              <a:t>shape file (1b) </a:t>
            </a:r>
            <a:endParaRPr lang="en-US" sz="2400" dirty="0">
              <a:solidFill>
                <a:srgbClr val="FF0000"/>
              </a:solidFill>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solidFill>
                  <a:srgbClr val="FF0000"/>
                </a:solidFill>
                <a:latin typeface="Arial" panose="020B0604020202020204"/>
                <a:cs typeface="Arial" panose="020B0604020202020204"/>
              </a:rPr>
              <a:t>zone </a:t>
            </a:r>
            <a:r>
              <a:rPr lang="en-US" sz="2400" dirty="0">
                <a:solidFill>
                  <a:srgbClr val="FF0000"/>
                </a:solidFill>
                <a:latin typeface="Arial" panose="020B0604020202020204"/>
                <a:cs typeface="Arial" panose="020B0604020202020204"/>
              </a:rPr>
              <a:t>shape file (1c) </a:t>
            </a:r>
            <a:r>
              <a:rPr lang="en-US" sz="2400" dirty="0">
                <a:solidFill>
                  <a:srgbClr val="FF0000"/>
                </a:solidFill>
                <a:latin typeface="Arial" panose="020B0604020202020204"/>
                <a:cs typeface="Arial" panose="020B0604020202020204"/>
              </a:rPr>
              <a:t>-- optional</a:t>
            </a:r>
            <a:endParaRPr lang="en-US" sz="2400" dirty="0">
              <a:solidFill>
                <a:srgbClr val="FF0000"/>
              </a:solidFill>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e.g. given shape files for the Atlanta network:</a:t>
            </a:r>
            <a:endParaRPr lang="en-US" sz="2400" dirty="0">
              <a:latin typeface="Arial" panose="020B0604020202020204"/>
              <a:cs typeface="Arial" panose="020B0604020202020204"/>
            </a:endParaRPr>
          </a:p>
          <a:p>
            <a:pPr marL="0" lvl="1" indent="0" fontAlgn="auto">
              <a:spcAft>
                <a:spcPts val="0"/>
              </a:spcAft>
              <a:buClr>
                <a:schemeClr val="accent1"/>
              </a:buClr>
              <a:buNone/>
              <a:defRPr/>
            </a:pPr>
            <a:r>
              <a:rPr lang="en-US" sz="2400" dirty="0">
                <a:latin typeface="Arial" panose="020B0604020202020204"/>
                <a:cs typeface="Arial" panose="020B0604020202020204"/>
              </a:rPr>
              <a:t> - lod15AM_final_node.shp</a:t>
            </a:r>
            <a:r>
              <a:rPr lang="en-US" sz="2400" dirty="0">
                <a:latin typeface="Arial" panose="020B0604020202020204"/>
                <a:cs typeface="Arial" panose="020B0604020202020204"/>
              </a:rPr>
              <a:t>: </a:t>
            </a:r>
            <a:endParaRPr lang="en-US" sz="2400" dirty="0">
              <a:latin typeface="Arial" panose="020B0604020202020204"/>
              <a:cs typeface="Arial" panose="020B0604020202020204"/>
            </a:endParaRPr>
          </a:p>
          <a:p>
            <a:pPr marL="0" lvl="1" indent="0" fontAlgn="auto">
              <a:spcAft>
                <a:spcPts val="0"/>
              </a:spcAft>
              <a:buClr>
                <a:schemeClr val="accent1"/>
              </a:buClr>
              <a:buNone/>
              <a:defRPr/>
            </a:pPr>
            <a:r>
              <a:rPr lang="en-US" sz="2400" dirty="0">
                <a:latin typeface="Arial" panose="020B0604020202020204"/>
                <a:cs typeface="Arial" panose="020B0604020202020204"/>
              </a:rPr>
              <a:t>    </a:t>
            </a:r>
            <a:r>
              <a:rPr lang="en-US" sz="2000" dirty="0">
                <a:latin typeface="Arial" panose="020B0604020202020204"/>
                <a:cs typeface="Arial" panose="020B0604020202020204"/>
              </a:rPr>
              <a:t>provide </a:t>
            </a:r>
            <a:r>
              <a:rPr lang="en-US" sz="2000" dirty="0">
                <a:latin typeface="Arial" panose="020B0604020202020204"/>
                <a:cs typeface="Arial" panose="020B0604020202020204"/>
              </a:rPr>
              <a:t>node ID and coordinate values;</a:t>
            </a:r>
            <a:endParaRPr lang="en-US" sz="2000" dirty="0">
              <a:latin typeface="Arial" panose="020B0604020202020204"/>
              <a:cs typeface="Arial" panose="020B0604020202020204"/>
            </a:endParaRPr>
          </a:p>
          <a:p>
            <a:pPr marL="0" lvl="1" indent="0" fontAlgn="auto">
              <a:spcAft>
                <a:spcPts val="0"/>
              </a:spcAft>
              <a:buClr>
                <a:schemeClr val="accent1"/>
              </a:buClr>
              <a:buNone/>
              <a:defRPr/>
            </a:pPr>
            <a:r>
              <a:rPr lang="en-US" sz="2400" dirty="0">
                <a:latin typeface="Arial" panose="020B0604020202020204"/>
                <a:cs typeface="Arial" panose="020B0604020202020204"/>
              </a:rPr>
              <a:t> - lod15AM_final_line.shp:</a:t>
            </a:r>
            <a:endParaRPr lang="en-US" sz="2400" dirty="0">
              <a:latin typeface="Arial" panose="020B0604020202020204"/>
              <a:cs typeface="Arial" panose="020B0604020202020204"/>
            </a:endParaRPr>
          </a:p>
          <a:p>
            <a:pPr marL="0" lvl="1" indent="0" fontAlgn="auto">
              <a:spcAft>
                <a:spcPts val="0"/>
              </a:spcAft>
              <a:buClr>
                <a:schemeClr val="accent1"/>
              </a:buClr>
              <a:buNone/>
              <a:defRPr/>
            </a:pPr>
            <a:r>
              <a:rPr lang="en-US" sz="2000" dirty="0">
                <a:latin typeface="Arial" panose="020B0604020202020204"/>
                <a:cs typeface="Arial" panose="020B0604020202020204"/>
              </a:rPr>
              <a:t>    provide </a:t>
            </a:r>
            <a:r>
              <a:rPr lang="en-US" sz="2000" dirty="0">
                <a:latin typeface="Arial" panose="020B0604020202020204"/>
                <a:cs typeface="Arial" panose="020B0604020202020204"/>
              </a:rPr>
              <a:t>from node id, to node id, length of links</a:t>
            </a:r>
            <a:r>
              <a:rPr lang="en-US" sz="2000" dirty="0">
                <a:latin typeface="Arial" panose="020B0604020202020204"/>
                <a:cs typeface="Arial" panose="020B0604020202020204"/>
              </a:rPr>
              <a:t>,</a:t>
            </a:r>
            <a:endParaRPr lang="en-US" sz="2000" dirty="0">
              <a:latin typeface="Arial" panose="020B0604020202020204"/>
              <a:cs typeface="Arial" panose="020B0604020202020204"/>
            </a:endParaRPr>
          </a:p>
          <a:p>
            <a:pPr marL="0" lvl="1" indent="0" fontAlgn="auto">
              <a:spcAft>
                <a:spcPts val="0"/>
              </a:spcAft>
              <a:buClr>
                <a:schemeClr val="accent1"/>
              </a:buClr>
              <a:buNone/>
              <a:defRPr/>
            </a:pPr>
            <a:r>
              <a:rPr lang="en-US" sz="2000" dirty="0">
                <a:latin typeface="Arial" panose="020B0604020202020204"/>
                <a:cs typeface="Arial" panose="020B0604020202020204"/>
              </a:rPr>
              <a:t>    </a:t>
            </a:r>
            <a:r>
              <a:rPr lang="en-US" sz="2000" dirty="0">
                <a:latin typeface="Arial" panose="020B0604020202020204"/>
                <a:cs typeface="Arial" panose="020B0604020202020204"/>
              </a:rPr>
              <a:t>link type, number of lanes of link, </a:t>
            </a:r>
            <a:r>
              <a:rPr lang="en-US" sz="2000" dirty="0" err="1">
                <a:latin typeface="Arial" panose="020B0604020202020204"/>
                <a:cs typeface="Arial" panose="020B0604020202020204"/>
              </a:rPr>
              <a:t>ect</a:t>
            </a:r>
            <a:r>
              <a:rPr lang="en-US" sz="2000" dirty="0">
                <a:latin typeface="Arial" panose="020B0604020202020204"/>
                <a:cs typeface="Arial" panose="020B0604020202020204"/>
              </a:rPr>
              <a:t>.</a:t>
            </a:r>
            <a:endParaRPr lang="en-US" sz="20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endParaRPr lang="en-US" sz="2400" dirty="0">
              <a:latin typeface="Arial" panose="020B0604020202020204"/>
              <a:cs typeface="Arial" panose="020B0604020202020204"/>
            </a:endParaRPr>
          </a:p>
        </p:txBody>
      </p:sp>
      <p:sp>
        <p:nvSpPr>
          <p:cNvPr id="13"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6" name="Title 1"/>
          <p:cNvSpPr txBox="1"/>
          <p:nvPr/>
        </p:nvSpPr>
        <p:spPr bwMode="auto">
          <a:xfrm>
            <a:off x="1524000" y="24470"/>
            <a:ext cx="9144001" cy="1461432"/>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4.1 Data Preparation for Building A Regional Traffic Network </a:t>
            </a:r>
            <a:endParaRPr lang="en-US" sz="3200" b="1" dirty="0">
              <a:latin typeface="Arial" panose="020B0604020202020204"/>
              <a:cs typeface="Arial" panose="020B0604020202020204"/>
            </a:endParaRPr>
          </a:p>
        </p:txBody>
      </p:sp>
      <p:pic>
        <p:nvPicPr>
          <p:cNvPr id="17" name="Picture 2"/>
          <p:cNvPicPr>
            <a:picLocks noChangeAspect="1"/>
          </p:cNvPicPr>
          <p:nvPr/>
        </p:nvPicPr>
        <p:blipFill>
          <a:blip r:embed="rId1"/>
          <a:stretch>
            <a:fillRect/>
          </a:stretch>
        </p:blipFill>
        <p:spPr>
          <a:xfrm>
            <a:off x="8159401" y="4475636"/>
            <a:ext cx="2337185" cy="2007714"/>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System Architecture and Data Flow</a:t>
            </a:r>
            <a:br>
              <a:rPr lang="en-US" dirty="0" smtClean="0"/>
            </a:br>
            <a:r>
              <a:rPr lang="en-US" dirty="0" smtClean="0"/>
              <a:t>                  </a:t>
            </a:r>
            <a:endParaRPr lang="en-US" dirty="0"/>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1" cstate="print"/>
          <a:srcRect/>
          <a:stretch>
            <a:fillRect/>
          </a:stretch>
        </p:blipFill>
        <p:spPr bwMode="auto">
          <a:xfrm>
            <a:off x="1828800" y="1600200"/>
            <a:ext cx="8648700" cy="50753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p:cNvPicPr>
            <a:picLocks noChangeAspect="1"/>
          </p:cNvPicPr>
          <p:nvPr/>
        </p:nvPicPr>
        <p:blipFill>
          <a:blip r:embed="rId1"/>
          <a:stretch>
            <a:fillRect/>
          </a:stretch>
        </p:blipFill>
        <p:spPr>
          <a:xfrm>
            <a:off x="6780339" y="2996537"/>
            <a:ext cx="3778125" cy="3631451"/>
          </a:xfrm>
          <a:prstGeom prst="rect">
            <a:avLst/>
          </a:prstGeom>
        </p:spPr>
      </p:pic>
      <p:sp>
        <p:nvSpPr>
          <p:cNvPr id="6"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7" name="Title 1"/>
          <p:cNvSpPr txBox="1"/>
          <p:nvPr/>
        </p:nvSpPr>
        <p:spPr bwMode="auto">
          <a:xfrm>
            <a:off x="1737539" y="1237600"/>
            <a:ext cx="8679793" cy="127700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Step 2: </a:t>
            </a:r>
            <a:r>
              <a:rPr lang="en-US" sz="2400" b="1" dirty="0">
                <a:latin typeface="Arial" panose="020B0604020202020204"/>
                <a:cs typeface="Arial" panose="020B0604020202020204"/>
              </a:rPr>
              <a:t>Extract </a:t>
            </a:r>
            <a:r>
              <a:rPr lang="en-US" sz="2400" b="1" dirty="0">
                <a:latin typeface="Arial" panose="020B0604020202020204"/>
                <a:cs typeface="Arial" panose="020B0604020202020204"/>
              </a:rPr>
              <a:t>GIS information from shape files –importing </a:t>
            </a:r>
            <a:r>
              <a:rPr lang="en-US" sz="2400" b="1" dirty="0">
                <a:latin typeface="Arial" panose="020B0604020202020204"/>
                <a:cs typeface="Arial" panose="020B0604020202020204"/>
              </a:rPr>
              <a:t>configuration</a:t>
            </a:r>
            <a:endParaRPr lang="en-US" sz="2400" b="1" dirty="0">
              <a:latin typeface="Arial" panose="020B0604020202020204"/>
              <a:cs typeface="Arial" panose="020B0604020202020204"/>
            </a:endParaRPr>
          </a:p>
        </p:txBody>
      </p:sp>
      <p:sp>
        <p:nvSpPr>
          <p:cNvPr id="8" name="Title 1"/>
          <p:cNvSpPr txBox="1"/>
          <p:nvPr/>
        </p:nvSpPr>
        <p:spPr bwMode="auto">
          <a:xfrm>
            <a:off x="1524000" y="24470"/>
            <a:ext cx="9144001" cy="1461432"/>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4.1 Data Preparation for Building A Regional Traffic Network </a:t>
            </a:r>
            <a:endParaRPr lang="en-US" sz="3200" b="1" dirty="0">
              <a:latin typeface="Arial" panose="020B0604020202020204"/>
              <a:cs typeface="Arial" panose="020B0604020202020204"/>
            </a:endParaRPr>
          </a:p>
        </p:txBody>
      </p:sp>
      <p:sp>
        <p:nvSpPr>
          <p:cNvPr id="9" name="Content Placeholder 2"/>
          <p:cNvSpPr>
            <a:spLocks noGrp="1"/>
          </p:cNvSpPr>
          <p:nvPr>
            <p:ph idx="1"/>
          </p:nvPr>
        </p:nvSpPr>
        <p:spPr>
          <a:xfrm>
            <a:off x="1893857" y="2485269"/>
            <a:ext cx="8105807" cy="1499357"/>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The hub between shape files and </a:t>
            </a:r>
            <a:r>
              <a:rPr lang="en-US" sz="2400" dirty="0" err="1">
                <a:latin typeface="Arial" panose="020B0604020202020204"/>
                <a:cs typeface="Arial" panose="020B0604020202020204"/>
              </a:rPr>
              <a:t>NeXTA</a:t>
            </a:r>
            <a:r>
              <a:rPr lang="en-US" sz="2400" dirty="0">
                <a:latin typeface="Arial" panose="020B0604020202020204"/>
                <a:cs typeface="Arial" panose="020B0604020202020204"/>
              </a:rPr>
              <a:t> network data is </a:t>
            </a:r>
            <a:r>
              <a:rPr lang="en-US" sz="2400" dirty="0">
                <a:solidFill>
                  <a:srgbClr val="FF0000"/>
                </a:solidFill>
                <a:latin typeface="Arial" panose="020B0604020202020204"/>
                <a:cs typeface="Arial" panose="020B0604020202020204"/>
              </a:rPr>
              <a:t>import_GIS_settings.csv</a:t>
            </a:r>
            <a:r>
              <a:rPr lang="en-US" sz="2400" dirty="0">
                <a:solidFill>
                  <a:srgbClr val="FF0000"/>
                </a:solidFill>
                <a:latin typeface="Arial" panose="020B0604020202020204"/>
                <a:cs typeface="Arial" panose="020B0604020202020204"/>
              </a:rPr>
              <a:t>.(2)</a:t>
            </a:r>
            <a:endParaRPr lang="en-US" sz="2400" dirty="0">
              <a:solidFill>
                <a:srgbClr val="FF0000"/>
              </a:solidFill>
              <a:latin typeface="Arial" panose="020B0604020202020204"/>
              <a:cs typeface="Arial" panose="020B0604020202020204"/>
            </a:endParaRPr>
          </a:p>
        </p:txBody>
      </p:sp>
      <p:sp>
        <p:nvSpPr>
          <p:cNvPr id="4" name="矩形 3"/>
          <p:cNvSpPr/>
          <p:nvPr/>
        </p:nvSpPr>
        <p:spPr>
          <a:xfrm>
            <a:off x="1893856" y="3534991"/>
            <a:ext cx="4750784" cy="2271391"/>
          </a:xfrm>
          <a:prstGeom prst="rect">
            <a:avLst/>
          </a:prstGeom>
        </p:spPr>
        <p:txBody>
          <a:bodyPr wrap="square">
            <a:spAutoFit/>
          </a:bodyPr>
          <a:lstStyle/>
          <a:p>
            <a:pPr marL="342900" lvl="1" indent="-342900" fontAlgn="auto">
              <a:spcBef>
                <a:spcPct val="20000"/>
              </a:spcBef>
              <a:spcAft>
                <a:spcPts val="0"/>
              </a:spcAft>
              <a:buClr>
                <a:schemeClr val="accent1"/>
              </a:buClr>
              <a:buFont typeface="Arial" panose="020B0604020202020204" pitchFamily="34" charset="0"/>
              <a:buChar char="•"/>
              <a:defRPr/>
            </a:pPr>
            <a:r>
              <a:rPr lang="zh-CN" altLang="en-US" sz="2400" dirty="0">
                <a:latin typeface="Arial" panose="020B0604020202020204"/>
                <a:cs typeface="Arial" panose="020B0604020202020204"/>
              </a:rPr>
              <a:t>How to do the settings for import_GIS_settings.csv can be found at the learning </a:t>
            </a:r>
            <a:r>
              <a:rPr lang="zh-CN" altLang="en-US" sz="2400" dirty="0">
                <a:latin typeface="Arial" panose="020B0604020202020204"/>
                <a:cs typeface="Arial" panose="020B0604020202020204"/>
              </a:rPr>
              <a:t>document </a:t>
            </a:r>
            <a:r>
              <a:rPr lang="en-US" altLang="zh-CN" sz="2400" dirty="0">
                <a:latin typeface="Arial" panose="020B0604020202020204"/>
                <a:cs typeface="Arial" panose="020B0604020202020204"/>
              </a:rPr>
              <a:t>in </a:t>
            </a:r>
            <a:r>
              <a:rPr lang="en-US" altLang="zh-CN" sz="2400" dirty="0">
                <a:latin typeface="Arial" panose="020B0604020202020204"/>
                <a:cs typeface="Arial" panose="020B0604020202020204"/>
              </a:rPr>
              <a:t>“</a:t>
            </a:r>
            <a:r>
              <a:rPr lang="en-US" altLang="zh-CN" sz="2400" dirty="0" err="1">
                <a:latin typeface="Arial" panose="020B0604020202020204"/>
                <a:cs typeface="Arial" panose="020B0604020202020204"/>
              </a:rPr>
              <a:t>DTALite</a:t>
            </a:r>
            <a:r>
              <a:rPr lang="en-US" altLang="zh-CN" sz="2400" dirty="0">
                <a:latin typeface="Arial" panose="020B0604020202020204"/>
                <a:cs typeface="Arial" panose="020B0604020202020204"/>
              </a:rPr>
              <a:t>-NEXTA-Software-Package”</a:t>
            </a:r>
            <a:endParaRPr lang="en-US" altLang="zh-CN" sz="2400" dirty="0">
              <a:latin typeface="Arial" panose="020B0604020202020204"/>
              <a:cs typeface="Arial" panose="020B0604020202020204"/>
            </a:endParaRPr>
          </a:p>
          <a:p>
            <a:pPr marL="0" lvl="1" fontAlgn="auto">
              <a:spcBef>
                <a:spcPct val="20000"/>
              </a:spcBef>
              <a:spcAft>
                <a:spcPts val="0"/>
              </a:spcAft>
              <a:buClr>
                <a:schemeClr val="accent1"/>
              </a:buClr>
              <a:defRPr/>
            </a:pPr>
            <a:r>
              <a:rPr lang="en-US" altLang="zh-CN" sz="1600" dirty="0">
                <a:latin typeface="Arial" panose="020B0604020202020204"/>
                <a:cs typeface="Arial" panose="020B0604020202020204"/>
              </a:rPr>
              <a:t>   </a:t>
            </a:r>
            <a:r>
              <a:rPr lang="en-US" altLang="zh-CN" dirty="0" smtClean="0">
                <a:latin typeface="Arial" panose="020B0604020202020204"/>
                <a:cs typeface="Arial" panose="020B0604020202020204"/>
              </a:rPr>
              <a:t>[3] learning_document_GIS_importing.docx</a:t>
            </a:r>
            <a:endParaRPr lang="zh-CN" altLang="en-US"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37539" y="1237601"/>
            <a:ext cx="88209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Step </a:t>
            </a:r>
            <a:r>
              <a:rPr lang="en-US" sz="2400" b="1" dirty="0">
                <a:latin typeface="Arial" panose="020B0604020202020204"/>
                <a:cs typeface="Arial" panose="020B0604020202020204"/>
              </a:rPr>
              <a:t>3: </a:t>
            </a:r>
            <a:r>
              <a:rPr lang="en-US" sz="2400" b="1" dirty="0">
                <a:latin typeface="Arial" panose="020B0604020202020204"/>
                <a:cs typeface="Arial" panose="020B0604020202020204"/>
              </a:rPr>
              <a:t>Meta data files for building the </a:t>
            </a:r>
            <a:r>
              <a:rPr lang="en-US" sz="2400" b="1" dirty="0">
                <a:latin typeface="Arial" panose="020B0604020202020204"/>
                <a:cs typeface="Arial" panose="020B0604020202020204"/>
              </a:rPr>
              <a:t>network</a:t>
            </a:r>
            <a:endParaRPr lang="en-US" sz="2400" b="1" dirty="0">
              <a:latin typeface="Arial" panose="020B0604020202020204"/>
              <a:cs typeface="Arial" panose="020B0604020202020204"/>
            </a:endParaRPr>
          </a:p>
        </p:txBody>
      </p:sp>
      <p:sp>
        <p:nvSpPr>
          <p:cNvPr id="11" name="Title 1"/>
          <p:cNvSpPr txBox="1"/>
          <p:nvPr/>
        </p:nvSpPr>
        <p:spPr bwMode="auto">
          <a:xfrm>
            <a:off x="1524000" y="24470"/>
            <a:ext cx="9144001" cy="1461432"/>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4.1 Data Preparation for Building A Regional Traffic Network </a:t>
            </a:r>
            <a:endParaRPr lang="en-US" sz="3200" b="1" dirty="0">
              <a:latin typeface="Arial" panose="020B0604020202020204"/>
              <a:cs typeface="Arial" panose="020B0604020202020204"/>
            </a:endParaRPr>
          </a:p>
        </p:txBody>
      </p:sp>
      <p:sp>
        <p:nvSpPr>
          <p:cNvPr id="9" name="Content Placeholder 2"/>
          <p:cNvSpPr>
            <a:spLocks noGrp="1"/>
          </p:cNvSpPr>
          <p:nvPr>
            <p:ph idx="1"/>
          </p:nvPr>
        </p:nvSpPr>
        <p:spPr>
          <a:xfrm>
            <a:off x="1893857" y="2186019"/>
            <a:ext cx="6762464" cy="1111515"/>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altLang="zh-CN" sz="2400" dirty="0">
                <a:solidFill>
                  <a:srgbClr val="FF0000"/>
                </a:solidFill>
                <a:latin typeface="Arial" panose="020B0604020202020204"/>
                <a:cs typeface="Arial" panose="020B0604020202020204"/>
              </a:rPr>
              <a:t>input_link_type.csv (</a:t>
            </a:r>
            <a:r>
              <a:rPr lang="en-US" altLang="zh-CN" sz="2400" dirty="0">
                <a:solidFill>
                  <a:srgbClr val="FF0000"/>
                </a:solidFill>
                <a:latin typeface="Arial" panose="020B0604020202020204"/>
                <a:cs typeface="Arial" panose="020B0604020202020204"/>
              </a:rPr>
              <a:t>3b)</a:t>
            </a:r>
            <a:endParaRPr lang="en-US" altLang="zh-CN" sz="2400" dirty="0">
              <a:solidFill>
                <a:srgbClr val="FF0000"/>
              </a:solidFill>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solidFill>
                  <a:srgbClr val="FF0000"/>
                </a:solidFill>
                <a:latin typeface="Arial" panose="020B0604020202020204"/>
                <a:cs typeface="Arial" panose="020B0604020202020204"/>
              </a:rPr>
              <a:t>input_node_control_type.csv(3a) </a:t>
            </a:r>
            <a:r>
              <a:rPr lang="en-US" altLang="zh-CN" sz="2400" dirty="0">
                <a:solidFill>
                  <a:srgbClr val="FF0000"/>
                </a:solidFill>
                <a:latin typeface="Arial" panose="020B0604020202020204"/>
                <a:cs typeface="Arial" panose="020B0604020202020204"/>
              </a:rPr>
              <a:t>-- </a:t>
            </a:r>
            <a:r>
              <a:rPr lang="en-US" altLang="zh-CN" sz="2400" dirty="0">
                <a:solidFill>
                  <a:srgbClr val="FF0000"/>
                </a:solidFill>
                <a:latin typeface="Arial" panose="020B0604020202020204"/>
                <a:cs typeface="Arial" panose="020B0604020202020204"/>
              </a:rPr>
              <a:t>optional</a:t>
            </a:r>
            <a:endParaRPr lang="en-US" altLang="zh-CN" sz="2400" dirty="0">
              <a:solidFill>
                <a:srgbClr val="FF0000"/>
              </a:solidFill>
              <a:latin typeface="Arial" panose="020B0604020202020204"/>
              <a:cs typeface="Arial" panose="020B0604020202020204"/>
            </a:endParaRPr>
          </a:p>
        </p:txBody>
      </p:sp>
      <p:pic>
        <p:nvPicPr>
          <p:cNvPr id="12" name="Picture 3"/>
          <p:cNvPicPr>
            <a:picLocks noChangeAspect="1"/>
          </p:cNvPicPr>
          <p:nvPr/>
        </p:nvPicPr>
        <p:blipFill>
          <a:blip r:embed="rId1"/>
          <a:stretch>
            <a:fillRect/>
          </a:stretch>
        </p:blipFill>
        <p:spPr>
          <a:xfrm>
            <a:off x="3202011" y="3159582"/>
            <a:ext cx="5515271" cy="2616901"/>
          </a:xfrm>
          <a:prstGeom prst="rect">
            <a:avLst/>
          </a:prstGeom>
        </p:spPr>
      </p:pic>
      <p:pic>
        <p:nvPicPr>
          <p:cNvPr id="13" name="Picture 4"/>
          <p:cNvPicPr>
            <a:picLocks noChangeAspect="1"/>
          </p:cNvPicPr>
          <p:nvPr/>
        </p:nvPicPr>
        <p:blipFill>
          <a:blip r:embed="rId2"/>
          <a:stretch>
            <a:fillRect/>
          </a:stretch>
        </p:blipFill>
        <p:spPr>
          <a:xfrm>
            <a:off x="2043769" y="5941672"/>
            <a:ext cx="7812147" cy="724241"/>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6" name="Title 1"/>
          <p:cNvSpPr txBox="1"/>
          <p:nvPr/>
        </p:nvSpPr>
        <p:spPr bwMode="auto">
          <a:xfrm>
            <a:off x="1737539" y="1361585"/>
            <a:ext cx="8697986"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Step 4: </a:t>
            </a:r>
            <a:r>
              <a:rPr lang="en-US" sz="2400" b="1" dirty="0">
                <a:latin typeface="Arial" panose="020B0604020202020204"/>
                <a:cs typeface="Arial" panose="020B0604020202020204"/>
              </a:rPr>
              <a:t>Import GIS network to </a:t>
            </a:r>
            <a:r>
              <a:rPr lang="en-US" sz="2400" b="1" dirty="0" err="1">
                <a:latin typeface="Arial" panose="020B0604020202020204"/>
                <a:cs typeface="Arial" panose="020B0604020202020204"/>
              </a:rPr>
              <a:t>NeXTA</a:t>
            </a:r>
            <a:endParaRPr lang="en-US" sz="2400" b="1" dirty="0">
              <a:latin typeface="Arial" panose="020B0604020202020204"/>
              <a:cs typeface="Arial" panose="020B0604020202020204"/>
            </a:endParaRPr>
          </a:p>
        </p:txBody>
      </p:sp>
      <p:sp>
        <p:nvSpPr>
          <p:cNvPr id="7" name="Title 1"/>
          <p:cNvSpPr txBox="1"/>
          <p:nvPr/>
        </p:nvSpPr>
        <p:spPr bwMode="auto">
          <a:xfrm>
            <a:off x="1524000" y="24470"/>
            <a:ext cx="9144001" cy="1461432"/>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4.1 Data Preparation for Building A Regional Traffic Network </a:t>
            </a:r>
            <a:endParaRPr lang="en-US" sz="3200" b="1" dirty="0">
              <a:latin typeface="Arial" panose="020B0604020202020204"/>
              <a:cs typeface="Arial" panose="020B0604020202020204"/>
            </a:endParaRPr>
          </a:p>
        </p:txBody>
      </p:sp>
      <p:sp>
        <p:nvSpPr>
          <p:cNvPr id="8" name="Content Placeholder 2"/>
          <p:cNvSpPr>
            <a:spLocks noGrp="1"/>
          </p:cNvSpPr>
          <p:nvPr>
            <p:ph idx="1"/>
          </p:nvPr>
        </p:nvSpPr>
        <p:spPr>
          <a:xfrm>
            <a:off x="1893857" y="2287088"/>
            <a:ext cx="8541668" cy="1812472"/>
          </a:xfrm>
        </p:spPr>
        <p:txBody>
          <a:bodyPr rtlCol="0">
            <a:no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Open </a:t>
            </a:r>
            <a:r>
              <a:rPr lang="en-US" sz="2400" dirty="0">
                <a:solidFill>
                  <a:srgbClr val="FF0000"/>
                </a:solidFill>
                <a:latin typeface="Arial" panose="020B0604020202020204"/>
                <a:cs typeface="Arial" panose="020B0604020202020204"/>
              </a:rPr>
              <a:t>NEXTA_GIS_Import.exe</a:t>
            </a:r>
            <a:r>
              <a:rPr lang="en-US" sz="2400" dirty="0">
                <a:latin typeface="Arial" panose="020B0604020202020204"/>
                <a:cs typeface="Arial" panose="020B0604020202020204"/>
              </a:rPr>
              <a:t> </a:t>
            </a:r>
            <a:r>
              <a:rPr lang="en-US" sz="2400" dirty="0">
                <a:latin typeface="Arial" panose="020B0604020202020204"/>
                <a:cs typeface="Arial" panose="020B0604020202020204"/>
              </a:rPr>
              <a:t>that is the only one program to generate traffic network</a:t>
            </a:r>
            <a:r>
              <a:rPr lang="en-US" sz="2400" dirty="0">
                <a:latin typeface="Arial" panose="020B0604020202020204"/>
                <a:cs typeface="Arial" panose="020B0604020202020204"/>
              </a:rPr>
              <a:t>;</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Click </a:t>
            </a:r>
            <a:r>
              <a:rPr lang="en-US" sz="2400" dirty="0">
                <a:latin typeface="Arial" panose="020B0604020202020204"/>
                <a:cs typeface="Arial" panose="020B0604020202020204"/>
              </a:rPr>
              <a:t>“File</a:t>
            </a:r>
            <a:r>
              <a:rPr lang="en-US" sz="2400" dirty="0">
                <a:latin typeface="Arial" panose="020B0604020202020204"/>
                <a:cs typeface="Arial" panose="020B0604020202020204"/>
              </a:rPr>
              <a:t>”</a:t>
            </a:r>
            <a:r>
              <a:rPr lang="en-US" altLang="zh-CN" sz="2400" dirty="0">
                <a:latin typeface="Arial" panose="020B0604020202020204"/>
                <a:cs typeface="Arial" panose="020B0604020202020204"/>
              </a:rPr>
              <a:t> </a:t>
            </a:r>
            <a:r>
              <a:rPr lang="en-US" sz="2400" dirty="0">
                <a:latin typeface="Arial" panose="020B0604020202020204"/>
                <a:cs typeface="Arial" panose="020B0604020202020204"/>
              </a:rPr>
              <a:t>-&gt;“Import </a:t>
            </a:r>
            <a:r>
              <a:rPr lang="en-US" sz="2400" dirty="0">
                <a:latin typeface="Arial" panose="020B0604020202020204"/>
                <a:cs typeface="Arial" panose="020B0604020202020204"/>
              </a:rPr>
              <a:t>GIS </a:t>
            </a:r>
            <a:r>
              <a:rPr lang="en-US" sz="2400" dirty="0">
                <a:latin typeface="Arial" panose="020B0604020202020204"/>
                <a:cs typeface="Arial" panose="020B0604020202020204"/>
              </a:rPr>
              <a:t>Data </a:t>
            </a:r>
            <a:r>
              <a:rPr lang="en-US" sz="2400" dirty="0">
                <a:latin typeface="Arial" panose="020B0604020202020204"/>
                <a:cs typeface="Arial" panose="020B0604020202020204"/>
              </a:rPr>
              <a:t>Set</a:t>
            </a:r>
            <a:r>
              <a:rPr lang="en-US" sz="2400" dirty="0">
                <a:latin typeface="Arial" panose="020B0604020202020204"/>
                <a:cs typeface="Arial" panose="020B0604020202020204"/>
              </a:rPr>
              <a:t>”-&gt;“</a:t>
            </a:r>
            <a:r>
              <a:rPr lang="en-US" sz="2400" dirty="0">
                <a:latin typeface="Arial" panose="020B0604020202020204"/>
                <a:cs typeface="Arial" panose="020B0604020202020204"/>
              </a:rPr>
              <a:t>Next”. It will display the following </a:t>
            </a:r>
            <a:r>
              <a:rPr lang="en-US" sz="2400" dirty="0">
                <a:latin typeface="Arial" panose="020B0604020202020204"/>
                <a:cs typeface="Arial" panose="020B0604020202020204"/>
              </a:rPr>
              <a:t>dialogue.</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endParaRPr lang="en-US" sz="2400" dirty="0">
              <a:latin typeface="Arial" panose="020B0604020202020204"/>
              <a:cs typeface="Arial" panose="020B0604020202020204"/>
            </a:endParaRPr>
          </a:p>
          <a:p>
            <a:pPr marL="0" lvl="1" indent="0" fontAlgn="auto">
              <a:spcAft>
                <a:spcPts val="0"/>
              </a:spcAft>
              <a:buClr>
                <a:schemeClr val="accent1"/>
              </a:buClr>
              <a:buNone/>
              <a:defRPr/>
            </a:pPr>
            <a:endParaRPr lang="en-US" sz="2400" dirty="0">
              <a:latin typeface="Arial" panose="020B0604020202020204"/>
              <a:cs typeface="Arial" panose="020B0604020202020204"/>
            </a:endParaRPr>
          </a:p>
          <a:p>
            <a:pPr marL="0" lvl="1" indent="0" fontAlgn="auto">
              <a:spcAft>
                <a:spcPts val="0"/>
              </a:spcAft>
              <a:buClr>
                <a:schemeClr val="accent1"/>
              </a:buClr>
              <a:buNone/>
              <a:defRPr/>
            </a:pPr>
            <a:endParaRPr lang="en-US" sz="2400" dirty="0">
              <a:latin typeface="Arial" panose="020B0604020202020204"/>
              <a:cs typeface="Arial" panose="020B0604020202020204"/>
            </a:endParaRPr>
          </a:p>
        </p:txBody>
      </p:sp>
      <p:pic>
        <p:nvPicPr>
          <p:cNvPr id="9" name="Picture 4"/>
          <p:cNvPicPr>
            <a:picLocks noChangeAspect="1"/>
          </p:cNvPicPr>
          <p:nvPr/>
        </p:nvPicPr>
        <p:blipFill>
          <a:blip r:embed="rId1"/>
          <a:stretch>
            <a:fillRect/>
          </a:stretch>
        </p:blipFill>
        <p:spPr>
          <a:xfrm>
            <a:off x="3394155" y="3928388"/>
            <a:ext cx="4402050" cy="2737525"/>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6" name="Title 1"/>
          <p:cNvSpPr txBox="1"/>
          <p:nvPr/>
        </p:nvSpPr>
        <p:spPr bwMode="auto">
          <a:xfrm>
            <a:off x="1737539" y="1361585"/>
            <a:ext cx="8697986"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Step 4: </a:t>
            </a:r>
            <a:r>
              <a:rPr lang="en-US" sz="2400" b="1" dirty="0">
                <a:latin typeface="Arial" panose="020B0604020202020204"/>
                <a:cs typeface="Arial" panose="020B0604020202020204"/>
              </a:rPr>
              <a:t>Import GIS network to </a:t>
            </a:r>
            <a:r>
              <a:rPr lang="en-US" sz="2400" b="1" dirty="0" err="1">
                <a:latin typeface="Arial" panose="020B0604020202020204"/>
                <a:cs typeface="Arial" panose="020B0604020202020204"/>
              </a:rPr>
              <a:t>NeXTA</a:t>
            </a:r>
            <a:endParaRPr lang="en-US" sz="2400" b="1" dirty="0">
              <a:latin typeface="Arial" panose="020B0604020202020204"/>
              <a:cs typeface="Arial" panose="020B0604020202020204"/>
            </a:endParaRPr>
          </a:p>
        </p:txBody>
      </p:sp>
      <p:sp>
        <p:nvSpPr>
          <p:cNvPr id="7" name="Title 1"/>
          <p:cNvSpPr txBox="1"/>
          <p:nvPr/>
        </p:nvSpPr>
        <p:spPr bwMode="auto">
          <a:xfrm>
            <a:off x="1524000" y="24470"/>
            <a:ext cx="9144001" cy="1461432"/>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4.1 Data Preparation for Building A Regional Traffic Network </a:t>
            </a:r>
            <a:endParaRPr lang="en-US" sz="3200" b="1" dirty="0">
              <a:latin typeface="Arial" panose="020B0604020202020204"/>
              <a:cs typeface="Arial" panose="020B0604020202020204"/>
            </a:endParaRPr>
          </a:p>
        </p:txBody>
      </p:sp>
      <p:sp>
        <p:nvSpPr>
          <p:cNvPr id="8" name="Content Placeholder 2"/>
          <p:cNvSpPr>
            <a:spLocks noGrp="1"/>
          </p:cNvSpPr>
          <p:nvPr>
            <p:ph idx="1"/>
          </p:nvPr>
        </p:nvSpPr>
        <p:spPr>
          <a:xfrm>
            <a:off x="1893857" y="2287089"/>
            <a:ext cx="8541668" cy="1641299"/>
          </a:xfrm>
        </p:spPr>
        <p:txBody>
          <a:bodyPr rtlCol="0">
            <a:no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Choose </a:t>
            </a:r>
            <a:r>
              <a:rPr lang="en-US" sz="2400" dirty="0">
                <a:latin typeface="Arial" panose="020B0604020202020204"/>
                <a:cs typeface="Arial" panose="020B0604020202020204"/>
              </a:rPr>
              <a:t>the </a:t>
            </a:r>
            <a:r>
              <a:rPr lang="en-US" sz="2400" dirty="0">
                <a:solidFill>
                  <a:srgbClr val="FF0000"/>
                </a:solidFill>
                <a:latin typeface="Arial" panose="020B0604020202020204"/>
                <a:cs typeface="Arial" panose="020B0604020202020204"/>
              </a:rPr>
              <a:t>import_GIS_setting.csv </a:t>
            </a:r>
            <a:r>
              <a:rPr lang="en-US" sz="2400" dirty="0">
                <a:solidFill>
                  <a:srgbClr val="FF0000"/>
                </a:solidFill>
                <a:latin typeface="Arial" panose="020B0604020202020204"/>
                <a:cs typeface="Arial" panose="020B0604020202020204"/>
              </a:rPr>
              <a:t>file </a:t>
            </a:r>
            <a:r>
              <a:rPr lang="en-US" sz="2400" dirty="0">
                <a:latin typeface="Arial" panose="020B0604020202020204"/>
                <a:cs typeface="Arial" panose="020B0604020202020204"/>
              </a:rPr>
              <a:t>and open it. It will display the right interface: those four csv files can be checked here.</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endParaRPr lang="en-US" sz="2400" dirty="0">
              <a:latin typeface="Arial" panose="020B0604020202020204"/>
              <a:cs typeface="Arial" panose="020B0604020202020204"/>
            </a:endParaRPr>
          </a:p>
          <a:p>
            <a:pPr marL="0" lvl="1" indent="0" fontAlgn="auto">
              <a:spcAft>
                <a:spcPts val="0"/>
              </a:spcAft>
              <a:buClr>
                <a:schemeClr val="accent1"/>
              </a:buClr>
              <a:buNone/>
              <a:defRPr/>
            </a:pPr>
            <a:endParaRPr lang="en-US" sz="2400" dirty="0">
              <a:latin typeface="Arial" panose="020B0604020202020204"/>
              <a:cs typeface="Arial" panose="020B0604020202020204"/>
            </a:endParaRPr>
          </a:p>
        </p:txBody>
      </p:sp>
      <p:pic>
        <p:nvPicPr>
          <p:cNvPr id="10" name="Picture 3"/>
          <p:cNvPicPr>
            <a:picLocks noChangeAspect="1"/>
          </p:cNvPicPr>
          <p:nvPr/>
        </p:nvPicPr>
        <p:blipFill>
          <a:blip r:embed="rId1"/>
          <a:stretch>
            <a:fillRect/>
          </a:stretch>
        </p:blipFill>
        <p:spPr>
          <a:xfrm>
            <a:off x="3865796" y="3411392"/>
            <a:ext cx="4460408" cy="3248489"/>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6" name="Title 1"/>
          <p:cNvSpPr txBox="1"/>
          <p:nvPr/>
        </p:nvSpPr>
        <p:spPr bwMode="auto">
          <a:xfrm>
            <a:off x="1737539" y="1361585"/>
            <a:ext cx="8697986"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Step 4: </a:t>
            </a:r>
            <a:r>
              <a:rPr lang="en-US" sz="2400" b="1" dirty="0">
                <a:latin typeface="Arial" panose="020B0604020202020204"/>
                <a:cs typeface="Arial" panose="020B0604020202020204"/>
              </a:rPr>
              <a:t>Import GIS network to </a:t>
            </a:r>
            <a:r>
              <a:rPr lang="en-US" sz="2400" b="1" dirty="0" err="1">
                <a:latin typeface="Arial" panose="020B0604020202020204"/>
                <a:cs typeface="Arial" panose="020B0604020202020204"/>
              </a:rPr>
              <a:t>NeXTA</a:t>
            </a:r>
            <a:endParaRPr lang="en-US" sz="2400" b="1" dirty="0">
              <a:latin typeface="Arial" panose="020B0604020202020204"/>
              <a:cs typeface="Arial" panose="020B0604020202020204"/>
            </a:endParaRPr>
          </a:p>
        </p:txBody>
      </p:sp>
      <p:sp>
        <p:nvSpPr>
          <p:cNvPr id="7" name="Title 1"/>
          <p:cNvSpPr txBox="1"/>
          <p:nvPr/>
        </p:nvSpPr>
        <p:spPr bwMode="auto">
          <a:xfrm>
            <a:off x="1524000" y="24470"/>
            <a:ext cx="9144001" cy="1461432"/>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4.1 Data Preparation for Building A Regional Traffic Network </a:t>
            </a:r>
            <a:endParaRPr lang="en-US" sz="3200" b="1" dirty="0">
              <a:latin typeface="Arial" panose="020B0604020202020204"/>
              <a:cs typeface="Arial" panose="020B0604020202020204"/>
            </a:endParaRPr>
          </a:p>
        </p:txBody>
      </p:sp>
      <p:sp>
        <p:nvSpPr>
          <p:cNvPr id="8" name="Content Placeholder 2"/>
          <p:cNvSpPr>
            <a:spLocks noGrp="1"/>
          </p:cNvSpPr>
          <p:nvPr>
            <p:ph idx="1"/>
          </p:nvPr>
        </p:nvSpPr>
        <p:spPr>
          <a:xfrm>
            <a:off x="1893857" y="2287089"/>
            <a:ext cx="8541668" cy="1641299"/>
          </a:xfrm>
        </p:spPr>
        <p:txBody>
          <a:bodyPr rtlCol="0">
            <a:no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Click </a:t>
            </a:r>
            <a:r>
              <a:rPr lang="en-US" sz="2400" dirty="0">
                <a:latin typeface="Arial" panose="020B0604020202020204"/>
                <a:cs typeface="Arial" panose="020B0604020202020204"/>
              </a:rPr>
              <a:t>“Import GIS Data” </a:t>
            </a:r>
            <a:r>
              <a:rPr lang="en-US" sz="2400" dirty="0">
                <a:latin typeface="Arial" panose="020B0604020202020204"/>
                <a:cs typeface="Arial" panose="020B0604020202020204"/>
              </a:rPr>
              <a:t>button. And the </a:t>
            </a:r>
            <a:r>
              <a:rPr lang="en-US" sz="2400" dirty="0">
                <a:latin typeface="Arial" panose="020B0604020202020204"/>
                <a:cs typeface="Arial" panose="020B0604020202020204"/>
              </a:rPr>
              <a:t>network will be </a:t>
            </a:r>
            <a:r>
              <a:rPr lang="en-US" sz="2400" dirty="0">
                <a:latin typeface="Arial" panose="020B0604020202020204"/>
                <a:cs typeface="Arial" panose="020B0604020202020204"/>
              </a:rPr>
              <a:t>generated.</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endParaRPr lang="en-US" sz="2400" dirty="0">
              <a:latin typeface="Arial" panose="020B0604020202020204"/>
              <a:cs typeface="Arial" panose="020B0604020202020204"/>
            </a:endParaRPr>
          </a:p>
          <a:p>
            <a:pPr marL="0" lvl="1" indent="0" fontAlgn="auto">
              <a:spcAft>
                <a:spcPts val="0"/>
              </a:spcAft>
              <a:buClr>
                <a:schemeClr val="accent1"/>
              </a:buClr>
              <a:buNone/>
              <a:defRPr/>
            </a:pPr>
            <a:endParaRPr lang="en-US" sz="2400" dirty="0">
              <a:latin typeface="Arial" panose="020B0604020202020204"/>
              <a:cs typeface="Arial" panose="020B0604020202020204"/>
            </a:endParaRPr>
          </a:p>
        </p:txBody>
      </p:sp>
      <p:pic>
        <p:nvPicPr>
          <p:cNvPr id="9" name="Picture 3"/>
          <p:cNvPicPr>
            <a:picLocks noChangeAspect="1"/>
          </p:cNvPicPr>
          <p:nvPr/>
        </p:nvPicPr>
        <p:blipFill>
          <a:blip r:embed="rId1"/>
          <a:stretch>
            <a:fillRect/>
          </a:stretch>
        </p:blipFill>
        <p:spPr>
          <a:xfrm>
            <a:off x="2237160" y="3118609"/>
            <a:ext cx="3038225" cy="2748870"/>
          </a:xfrm>
          <a:prstGeom prst="rect">
            <a:avLst/>
          </a:prstGeom>
        </p:spPr>
      </p:pic>
      <p:pic>
        <p:nvPicPr>
          <p:cNvPr id="11" name="Picture 4"/>
          <p:cNvPicPr>
            <a:picLocks noChangeAspect="1"/>
          </p:cNvPicPr>
          <p:nvPr/>
        </p:nvPicPr>
        <p:blipFill>
          <a:blip r:embed="rId2"/>
          <a:stretch>
            <a:fillRect/>
          </a:stretch>
        </p:blipFill>
        <p:spPr>
          <a:xfrm>
            <a:off x="6319984" y="3118609"/>
            <a:ext cx="3130344" cy="2744834"/>
          </a:xfrm>
          <a:prstGeom prst="rect">
            <a:avLst/>
          </a:prstGeom>
        </p:spPr>
      </p:pic>
      <p:sp>
        <p:nvSpPr>
          <p:cNvPr id="12" name="TextBox 5"/>
          <p:cNvSpPr txBox="1"/>
          <p:nvPr/>
        </p:nvSpPr>
        <p:spPr>
          <a:xfrm>
            <a:off x="2882610" y="6020022"/>
            <a:ext cx="1933230" cy="369332"/>
          </a:xfrm>
          <a:prstGeom prst="rect">
            <a:avLst/>
          </a:prstGeom>
          <a:noFill/>
        </p:spPr>
        <p:txBody>
          <a:bodyPr wrap="square" rtlCol="0">
            <a:spAutoFit/>
          </a:bodyPr>
          <a:lstStyle/>
          <a:p>
            <a:r>
              <a:rPr lang="en-US" dirty="0" smtClean="0"/>
              <a:t>GIS Shape files</a:t>
            </a:r>
            <a:endParaRPr lang="en-US" dirty="0"/>
          </a:p>
        </p:txBody>
      </p:sp>
      <p:sp>
        <p:nvSpPr>
          <p:cNvPr id="13" name="TextBox 6"/>
          <p:cNvSpPr txBox="1"/>
          <p:nvPr/>
        </p:nvSpPr>
        <p:spPr>
          <a:xfrm>
            <a:off x="7698430" y="6020024"/>
            <a:ext cx="1018850" cy="369332"/>
          </a:xfrm>
          <a:prstGeom prst="rect">
            <a:avLst/>
          </a:prstGeom>
          <a:noFill/>
        </p:spPr>
        <p:txBody>
          <a:bodyPr wrap="square" rtlCol="0">
            <a:spAutoFit/>
          </a:bodyPr>
          <a:lstStyle/>
          <a:p>
            <a:r>
              <a:rPr lang="en-US" dirty="0" err="1" smtClean="0"/>
              <a:t>NeXTA</a:t>
            </a: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7" name="Title 1"/>
          <p:cNvSpPr txBox="1"/>
          <p:nvPr/>
        </p:nvSpPr>
        <p:spPr bwMode="auto">
          <a:xfrm>
            <a:off x="1753037" y="1328267"/>
            <a:ext cx="8697986"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Step 5: </a:t>
            </a:r>
            <a:r>
              <a:rPr lang="en-US" sz="2400" b="1" dirty="0">
                <a:latin typeface="Arial" panose="020B0604020202020204"/>
                <a:cs typeface="Arial" panose="020B0604020202020204"/>
              </a:rPr>
              <a:t>Prepare Demand files</a:t>
            </a:r>
            <a:endParaRPr lang="en-US" sz="2400" b="1" dirty="0">
              <a:latin typeface="Arial" panose="020B0604020202020204"/>
              <a:cs typeface="Arial" panose="020B0604020202020204"/>
            </a:endParaRPr>
          </a:p>
        </p:txBody>
      </p:sp>
      <p:sp>
        <p:nvSpPr>
          <p:cNvPr id="8" name="Title 1"/>
          <p:cNvSpPr txBox="1"/>
          <p:nvPr/>
        </p:nvSpPr>
        <p:spPr bwMode="auto">
          <a:xfrm>
            <a:off x="1524000" y="39968"/>
            <a:ext cx="9144001" cy="1461432"/>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4.1 Data Preparation for Building A Regional Traffic Network </a:t>
            </a:r>
            <a:endParaRPr lang="en-US" sz="3200" b="1" dirty="0">
              <a:latin typeface="Arial" panose="020B0604020202020204"/>
              <a:cs typeface="Arial" panose="020B0604020202020204"/>
            </a:endParaRPr>
          </a:p>
        </p:txBody>
      </p:sp>
      <p:sp>
        <p:nvSpPr>
          <p:cNvPr id="9" name="Content Placeholder 2"/>
          <p:cNvSpPr>
            <a:spLocks noGrp="1"/>
          </p:cNvSpPr>
          <p:nvPr>
            <p:ph idx="1"/>
          </p:nvPr>
        </p:nvSpPr>
        <p:spPr>
          <a:xfrm>
            <a:off x="1753038" y="2175070"/>
            <a:ext cx="8664607" cy="4515291"/>
          </a:xfrm>
        </p:spPr>
        <p:txBody>
          <a:bodyPr rtlCol="0">
            <a:normAutofit lnSpcReduction="10000"/>
          </a:bodyPr>
          <a:lstStyle/>
          <a:p>
            <a:pPr marL="342900" lvl="1" indent="-342900" fontAlgn="auto">
              <a:spcAft>
                <a:spcPts val="0"/>
              </a:spcAft>
              <a:buClr>
                <a:schemeClr val="accent1"/>
              </a:buClr>
              <a:buFont typeface="Arial" panose="020B0604020202020204" pitchFamily="34" charset="0"/>
              <a:buChar char="•"/>
              <a:defRPr/>
            </a:pPr>
            <a:r>
              <a:rPr lang="en-US" sz="2400" dirty="0">
                <a:solidFill>
                  <a:srgbClr val="FF0000"/>
                </a:solidFill>
                <a:latin typeface="Arial" panose="020B0604020202020204"/>
                <a:cs typeface="Arial" panose="020B0604020202020204"/>
              </a:rPr>
              <a:t>Demand </a:t>
            </a:r>
            <a:r>
              <a:rPr lang="en-US" sz="2400" dirty="0">
                <a:solidFill>
                  <a:srgbClr val="FF0000"/>
                </a:solidFill>
                <a:latin typeface="Arial" panose="020B0604020202020204"/>
                <a:cs typeface="Arial" panose="020B0604020202020204"/>
              </a:rPr>
              <a:t>file (4) </a:t>
            </a:r>
            <a:r>
              <a:rPr lang="en-US" sz="2400" dirty="0">
                <a:latin typeface="Arial" panose="020B0604020202020204"/>
                <a:cs typeface="Arial" panose="020B0604020202020204"/>
              </a:rPr>
              <a:t>is the source of dynamic traffic assignment. Generally, it is provided by users. </a:t>
            </a:r>
            <a:r>
              <a:rPr lang="en-US" sz="2400" dirty="0">
                <a:latin typeface="Arial" panose="020B0604020202020204"/>
                <a:cs typeface="Arial" panose="020B0604020202020204"/>
              </a:rPr>
              <a:t>And all types of demand should be defined in </a:t>
            </a:r>
            <a:r>
              <a:rPr lang="en-US" altLang="zh-CN" sz="2400" dirty="0" err="1">
                <a:solidFill>
                  <a:srgbClr val="FF0000"/>
                </a:solidFill>
                <a:latin typeface="Arial" panose="020B0604020202020204"/>
                <a:cs typeface="Arial" panose="020B0604020202020204"/>
              </a:rPr>
              <a:t>Input_demand_type</a:t>
            </a:r>
            <a:r>
              <a:rPr lang="en-US" altLang="zh-CN" sz="2400" dirty="0">
                <a:solidFill>
                  <a:srgbClr val="FF0000"/>
                </a:solidFill>
                <a:latin typeface="Arial" panose="020B0604020202020204"/>
                <a:cs typeface="Arial" panose="020B0604020202020204"/>
              </a:rPr>
              <a:t>(3c</a:t>
            </a:r>
            <a:r>
              <a:rPr lang="en-US" altLang="zh-CN" sz="2400" dirty="0">
                <a:solidFill>
                  <a:srgbClr val="FF0000"/>
                </a:solidFill>
                <a:latin typeface="Arial" panose="020B0604020202020204"/>
                <a:cs typeface="Arial" panose="020B0604020202020204"/>
              </a:rPr>
              <a:t>)</a:t>
            </a:r>
            <a:endParaRPr lang="en-US" altLang="zh-CN" sz="2400" dirty="0">
              <a:latin typeface="Arial" panose="020B0604020202020204"/>
              <a:cs typeface="Arial" panose="020B0604020202020204"/>
            </a:endParaRPr>
          </a:p>
          <a:p>
            <a:pPr marL="0" lvl="1" indent="0" fontAlgn="auto">
              <a:spcAft>
                <a:spcPts val="0"/>
              </a:spcAft>
              <a:buClr>
                <a:schemeClr val="accent1"/>
              </a:buClr>
              <a:buNone/>
              <a:defRPr/>
            </a:pP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err="1">
                <a:latin typeface="Arial" panose="020B0604020202020204"/>
                <a:cs typeface="Arial" panose="020B0604020202020204"/>
              </a:rPr>
              <a:t>NeXTA</a:t>
            </a:r>
            <a:r>
              <a:rPr lang="en-US" sz="2400" dirty="0">
                <a:latin typeface="Arial" panose="020B0604020202020204"/>
                <a:cs typeface="Arial" panose="020B0604020202020204"/>
              </a:rPr>
              <a:t> can accommodate various demand </a:t>
            </a:r>
            <a:r>
              <a:rPr lang="en-US" sz="2400" dirty="0">
                <a:latin typeface="Arial" panose="020B0604020202020204"/>
                <a:cs typeface="Arial" panose="020B0604020202020204"/>
              </a:rPr>
              <a:t>formats:</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 </a:t>
            </a:r>
            <a:r>
              <a:rPr lang="en-US" sz="2400" dirty="0">
                <a:latin typeface="Arial" panose="020B0604020202020204"/>
                <a:cs typeface="Arial" panose="020B0604020202020204"/>
              </a:rPr>
              <a:t>   column </a:t>
            </a:r>
            <a:r>
              <a:rPr lang="en-US" sz="2400" dirty="0">
                <a:latin typeface="Arial" panose="020B0604020202020204"/>
                <a:cs typeface="Arial" panose="020B0604020202020204"/>
              </a:rPr>
              <a:t>format from VISUM, </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    matrix </a:t>
            </a:r>
            <a:r>
              <a:rPr lang="en-US" sz="2400" dirty="0">
                <a:latin typeface="Arial" panose="020B0604020202020204"/>
                <a:cs typeface="Arial" panose="020B0604020202020204"/>
              </a:rPr>
              <a:t>format, </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    full </a:t>
            </a:r>
            <a:r>
              <a:rPr lang="en-US" sz="2400" dirty="0">
                <a:latin typeface="Arial" panose="020B0604020202020204"/>
                <a:cs typeface="Arial" panose="020B0604020202020204"/>
              </a:rPr>
              <a:t>matrix format, </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    </a:t>
            </a:r>
            <a:r>
              <a:rPr lang="en-US" sz="2400" dirty="0" err="1">
                <a:latin typeface="Arial" panose="020B0604020202020204"/>
                <a:cs typeface="Arial" panose="020B0604020202020204"/>
              </a:rPr>
              <a:t>Dynasmart</a:t>
            </a:r>
            <a:r>
              <a:rPr lang="en-US" sz="2400" dirty="0">
                <a:latin typeface="Arial" panose="020B0604020202020204"/>
                <a:cs typeface="Arial" panose="020B0604020202020204"/>
              </a:rPr>
              <a:t> </a:t>
            </a:r>
            <a:r>
              <a:rPr lang="en-US" sz="2400" dirty="0">
                <a:latin typeface="Arial" panose="020B0604020202020204"/>
                <a:cs typeface="Arial" panose="020B0604020202020204"/>
              </a:rPr>
              <a:t>format, </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    agent </a:t>
            </a:r>
            <a:r>
              <a:rPr lang="en-US" sz="2400" dirty="0">
                <a:latin typeface="Arial" panose="020B0604020202020204"/>
                <a:cs typeface="Arial" panose="020B0604020202020204"/>
              </a:rPr>
              <a:t>file, </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    and </a:t>
            </a:r>
            <a:r>
              <a:rPr lang="en-US" sz="2400" dirty="0">
                <a:latin typeface="Arial" panose="020B0604020202020204"/>
                <a:cs typeface="Arial" panose="020B0604020202020204"/>
              </a:rPr>
              <a:t>so on.</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endParaRPr lang="en-US" sz="2400"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7" name="Title 1"/>
          <p:cNvSpPr txBox="1"/>
          <p:nvPr/>
        </p:nvSpPr>
        <p:spPr bwMode="auto">
          <a:xfrm>
            <a:off x="1753037" y="1328267"/>
            <a:ext cx="8697986"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Step 5: </a:t>
            </a:r>
            <a:r>
              <a:rPr lang="en-US" sz="2400" b="1" dirty="0">
                <a:latin typeface="Arial" panose="020B0604020202020204"/>
                <a:cs typeface="Arial" panose="020B0604020202020204"/>
              </a:rPr>
              <a:t>Prepare Demand files</a:t>
            </a:r>
            <a:endParaRPr lang="en-US" sz="2400" b="1" dirty="0">
              <a:latin typeface="Arial" panose="020B0604020202020204"/>
              <a:cs typeface="Arial" panose="020B0604020202020204"/>
            </a:endParaRPr>
          </a:p>
        </p:txBody>
      </p:sp>
      <p:sp>
        <p:nvSpPr>
          <p:cNvPr id="8" name="Title 1"/>
          <p:cNvSpPr txBox="1"/>
          <p:nvPr/>
        </p:nvSpPr>
        <p:spPr bwMode="auto">
          <a:xfrm>
            <a:off x="1524000" y="39968"/>
            <a:ext cx="9144001" cy="1461432"/>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4.1 Data Preparation for Building A Regional Traffic Network </a:t>
            </a:r>
            <a:endParaRPr lang="en-US" sz="3200" b="1" dirty="0">
              <a:latin typeface="Arial" panose="020B0604020202020204"/>
              <a:cs typeface="Arial" panose="020B0604020202020204"/>
            </a:endParaRPr>
          </a:p>
        </p:txBody>
      </p:sp>
      <p:sp>
        <p:nvSpPr>
          <p:cNvPr id="9" name="Content Placeholder 2"/>
          <p:cNvSpPr>
            <a:spLocks noGrp="1"/>
          </p:cNvSpPr>
          <p:nvPr>
            <p:ph idx="1"/>
          </p:nvPr>
        </p:nvSpPr>
        <p:spPr>
          <a:xfrm>
            <a:off x="1893857" y="2210948"/>
            <a:ext cx="8362663" cy="4205092"/>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solidFill>
                  <a:srgbClr val="FF0000"/>
                </a:solidFill>
                <a:latin typeface="Arial" panose="020B0604020202020204"/>
                <a:cs typeface="Arial" panose="020B0604020202020204"/>
              </a:rPr>
              <a:t>Input_demand_file_list.csv(5) </a:t>
            </a:r>
            <a:r>
              <a:rPr lang="en-US" sz="2400" dirty="0">
                <a:latin typeface="Arial" panose="020B0604020202020204"/>
                <a:cs typeface="Arial" panose="020B0604020202020204"/>
              </a:rPr>
              <a:t>is used to define the characteristics of demand data (4). </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endParaRPr lang="en-US" sz="2400" dirty="0">
              <a:latin typeface="Arial" panose="020B0604020202020204"/>
              <a:cs typeface="Arial" panose="020B0604020202020204"/>
            </a:endParaRPr>
          </a:p>
        </p:txBody>
      </p:sp>
      <p:pic>
        <p:nvPicPr>
          <p:cNvPr id="10" name="Picture 3"/>
          <p:cNvPicPr>
            <a:picLocks noChangeAspect="1"/>
          </p:cNvPicPr>
          <p:nvPr/>
        </p:nvPicPr>
        <p:blipFill>
          <a:blip r:embed="rId1"/>
          <a:stretch>
            <a:fillRect/>
          </a:stretch>
        </p:blipFill>
        <p:spPr>
          <a:xfrm>
            <a:off x="2087891" y="3249654"/>
            <a:ext cx="7609828" cy="2959377"/>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7" name="Title 1"/>
          <p:cNvSpPr txBox="1"/>
          <p:nvPr/>
        </p:nvSpPr>
        <p:spPr bwMode="auto">
          <a:xfrm>
            <a:off x="1753037" y="1328267"/>
            <a:ext cx="8697986"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Step </a:t>
            </a:r>
            <a:r>
              <a:rPr lang="en-US" sz="2400" b="1" dirty="0">
                <a:latin typeface="Arial" panose="020B0604020202020204"/>
                <a:cs typeface="Arial" panose="020B0604020202020204"/>
              </a:rPr>
              <a:t>6: Data </a:t>
            </a:r>
            <a:r>
              <a:rPr lang="en-US" sz="2400" b="1" dirty="0">
                <a:latin typeface="Arial" panose="020B0604020202020204"/>
                <a:cs typeface="Arial" panose="020B0604020202020204"/>
              </a:rPr>
              <a:t>required for </a:t>
            </a:r>
            <a:r>
              <a:rPr lang="en-US" sz="2400" b="1" dirty="0">
                <a:latin typeface="Arial" panose="020B0604020202020204"/>
                <a:cs typeface="Arial" panose="020B0604020202020204"/>
              </a:rPr>
              <a:t>OD Demand calibration</a:t>
            </a:r>
            <a:endParaRPr lang="en-US" sz="2400" b="1" dirty="0">
              <a:latin typeface="Arial" panose="020B0604020202020204"/>
              <a:cs typeface="Arial" panose="020B0604020202020204"/>
            </a:endParaRPr>
          </a:p>
        </p:txBody>
      </p:sp>
      <p:sp>
        <p:nvSpPr>
          <p:cNvPr id="8" name="Title 1"/>
          <p:cNvSpPr txBox="1"/>
          <p:nvPr/>
        </p:nvSpPr>
        <p:spPr bwMode="auto">
          <a:xfrm>
            <a:off x="1524000" y="39968"/>
            <a:ext cx="9144001" cy="1461432"/>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4.1 Data Preparation for Building A Regional Traffic Network </a:t>
            </a:r>
            <a:endParaRPr lang="en-US" sz="3200" b="1" dirty="0">
              <a:latin typeface="Arial" panose="020B0604020202020204"/>
              <a:cs typeface="Arial" panose="020B0604020202020204"/>
            </a:endParaRPr>
          </a:p>
        </p:txBody>
      </p:sp>
      <p:sp>
        <p:nvSpPr>
          <p:cNvPr id="5" name="Content Placeholder 2"/>
          <p:cNvSpPr>
            <a:spLocks noGrp="1"/>
          </p:cNvSpPr>
          <p:nvPr>
            <p:ph idx="1"/>
          </p:nvPr>
        </p:nvSpPr>
        <p:spPr>
          <a:xfrm>
            <a:off x="1893857" y="2485268"/>
            <a:ext cx="4202144" cy="3641213"/>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solidFill>
                  <a:srgbClr val="FF0000"/>
                </a:solidFill>
                <a:latin typeface="Arial" panose="020B0604020202020204"/>
                <a:cs typeface="Arial" panose="020B0604020202020204"/>
              </a:rPr>
              <a:t>sensor_count.csv </a:t>
            </a:r>
            <a:r>
              <a:rPr lang="en-US" sz="2400" dirty="0">
                <a:solidFill>
                  <a:srgbClr val="FF0000"/>
                </a:solidFill>
                <a:latin typeface="Arial" panose="020B0604020202020204"/>
                <a:cs typeface="Arial" panose="020B0604020202020204"/>
              </a:rPr>
              <a:t>(7a</a:t>
            </a:r>
            <a:r>
              <a:rPr lang="en-US" sz="2400" dirty="0">
                <a:solidFill>
                  <a:srgbClr val="FF0000"/>
                </a:solidFill>
                <a:latin typeface="Arial" panose="020B0604020202020204"/>
                <a:cs typeface="Arial" panose="020B0604020202020204"/>
              </a:rPr>
              <a:t>) </a:t>
            </a:r>
            <a:endParaRPr lang="en-US" sz="2400" dirty="0">
              <a:solidFill>
                <a:srgbClr val="FF0000"/>
              </a:solidFill>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200" dirty="0" err="1">
                <a:latin typeface="Arial" panose="020B0604020202020204"/>
                <a:cs typeface="Arial" panose="020B0604020202020204"/>
              </a:rPr>
              <a:t>link_count</a:t>
            </a:r>
            <a:r>
              <a:rPr lang="en-US" sz="2200" dirty="0">
                <a:latin typeface="Arial" panose="020B0604020202020204"/>
                <a:cs typeface="Arial" panose="020B0604020202020204"/>
              </a:rPr>
              <a:t> , </a:t>
            </a:r>
            <a:r>
              <a:rPr lang="en-US" sz="2200" dirty="0" err="1">
                <a:latin typeface="Arial" panose="020B0604020202020204"/>
                <a:cs typeface="Arial" panose="020B0604020202020204"/>
              </a:rPr>
              <a:t>matched_link_from_node_id</a:t>
            </a:r>
            <a:r>
              <a:rPr lang="en-US" sz="2200" dirty="0">
                <a:latin typeface="Arial" panose="020B0604020202020204"/>
                <a:cs typeface="Arial" panose="020B0604020202020204"/>
              </a:rPr>
              <a:t>, </a:t>
            </a:r>
            <a:r>
              <a:rPr lang="en-US" sz="2200" dirty="0" err="1">
                <a:latin typeface="Arial" panose="020B0604020202020204"/>
                <a:cs typeface="Arial" panose="020B0604020202020204"/>
              </a:rPr>
              <a:t>matched_link_to_node_id</a:t>
            </a:r>
            <a:r>
              <a:rPr lang="en-US" sz="2200" dirty="0">
                <a:latin typeface="Arial" panose="020B0604020202020204"/>
                <a:cs typeface="Arial" panose="020B0604020202020204"/>
              </a:rPr>
              <a:t>;</a:t>
            </a:r>
            <a:endParaRPr lang="en-US" sz="2200" dirty="0">
              <a:latin typeface="Arial" panose="020B0604020202020204"/>
              <a:cs typeface="Arial" panose="020B0604020202020204"/>
            </a:endParaRPr>
          </a:p>
          <a:p>
            <a:pPr marL="0" lvl="1" indent="0" fontAlgn="auto">
              <a:spcAft>
                <a:spcPts val="0"/>
              </a:spcAft>
              <a:buClr>
                <a:schemeClr val="accent1"/>
              </a:buClr>
              <a:buNone/>
              <a:defRPr/>
            </a:pP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solidFill>
                  <a:srgbClr val="FF0000"/>
                </a:solidFill>
                <a:latin typeface="Arial" panose="020B0604020202020204"/>
                <a:cs typeface="Arial" panose="020B0604020202020204"/>
              </a:rPr>
              <a:t>sensor_speed.csv(7b)</a:t>
            </a:r>
            <a:endParaRPr lang="en-US" sz="2400" dirty="0">
              <a:solidFill>
                <a:srgbClr val="FF0000"/>
              </a:solidFill>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altLang="zh-CN" sz="2200" dirty="0" err="1">
                <a:latin typeface="Arial" panose="020B0604020202020204"/>
                <a:cs typeface="Arial" panose="020B0604020202020204"/>
              </a:rPr>
              <a:t>speed_sensor_id</a:t>
            </a:r>
            <a:r>
              <a:rPr lang="en-US" altLang="zh-CN" sz="2200" dirty="0">
                <a:latin typeface="Arial" panose="020B0604020202020204"/>
                <a:cs typeface="Arial" panose="020B0604020202020204"/>
              </a:rPr>
              <a:t> , speed, </a:t>
            </a:r>
            <a:r>
              <a:rPr lang="en-US" altLang="zh-CN" sz="2200" dirty="0" err="1">
                <a:latin typeface="Arial" panose="020B0604020202020204"/>
                <a:cs typeface="Arial" panose="020B0604020202020204"/>
              </a:rPr>
              <a:t>population_count</a:t>
            </a:r>
            <a:r>
              <a:rPr lang="en-US" altLang="zh-CN" sz="2200" dirty="0">
                <a:latin typeface="Arial" panose="020B0604020202020204"/>
                <a:cs typeface="Arial" panose="020B0604020202020204"/>
              </a:rPr>
              <a:t>;</a:t>
            </a:r>
            <a:endParaRPr lang="en-CA" altLang="zh-CN" sz="22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endParaRPr lang="en-US" sz="20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endParaRPr lang="en-US" sz="2400" dirty="0">
              <a:latin typeface="Arial" panose="020B0604020202020204"/>
              <a:cs typeface="Arial" panose="020B0604020202020204"/>
            </a:endParaRPr>
          </a:p>
        </p:txBody>
      </p:sp>
      <p:pic>
        <p:nvPicPr>
          <p:cNvPr id="9" name="Picture 4"/>
          <p:cNvPicPr>
            <a:picLocks noChangeAspect="1"/>
          </p:cNvPicPr>
          <p:nvPr/>
        </p:nvPicPr>
        <p:blipFill>
          <a:blip r:embed="rId1"/>
          <a:stretch>
            <a:fillRect/>
          </a:stretch>
        </p:blipFill>
        <p:spPr>
          <a:xfrm>
            <a:off x="6108520" y="2255521"/>
            <a:ext cx="4494903" cy="1816004"/>
          </a:xfrm>
          <a:prstGeom prst="rect">
            <a:avLst/>
          </a:prstGeom>
        </p:spPr>
      </p:pic>
      <p:sp>
        <p:nvSpPr>
          <p:cNvPr id="11" name="TextBox 7"/>
          <p:cNvSpPr txBox="1"/>
          <p:nvPr/>
        </p:nvSpPr>
        <p:spPr>
          <a:xfrm>
            <a:off x="7190814" y="6329461"/>
            <a:ext cx="2120827" cy="369332"/>
          </a:xfrm>
          <a:prstGeom prst="rect">
            <a:avLst/>
          </a:prstGeom>
          <a:noFill/>
        </p:spPr>
        <p:txBody>
          <a:bodyPr wrap="square" rtlCol="0">
            <a:spAutoFit/>
          </a:bodyPr>
          <a:lstStyle/>
          <a:p>
            <a:r>
              <a:rPr lang="en-CA" dirty="0"/>
              <a:t>sensor_speed.csv</a:t>
            </a:r>
            <a:endParaRPr lang="en-US" dirty="0"/>
          </a:p>
        </p:txBody>
      </p:sp>
      <p:pic>
        <p:nvPicPr>
          <p:cNvPr id="12" name="Picture 1"/>
          <p:cNvPicPr>
            <a:picLocks noChangeAspect="1"/>
          </p:cNvPicPr>
          <p:nvPr/>
        </p:nvPicPr>
        <p:blipFill>
          <a:blip r:embed="rId2"/>
          <a:stretch>
            <a:fillRect/>
          </a:stretch>
        </p:blipFill>
        <p:spPr>
          <a:xfrm>
            <a:off x="6096001" y="4524518"/>
            <a:ext cx="4355022" cy="1827615"/>
          </a:xfrm>
          <a:prstGeom prst="rect">
            <a:avLst/>
          </a:prstGeom>
        </p:spPr>
      </p:pic>
      <p:sp>
        <p:nvSpPr>
          <p:cNvPr id="13" name="TextBox 7"/>
          <p:cNvSpPr txBox="1"/>
          <p:nvPr/>
        </p:nvSpPr>
        <p:spPr>
          <a:xfrm>
            <a:off x="7274168" y="3980013"/>
            <a:ext cx="2037472" cy="369332"/>
          </a:xfrm>
          <a:prstGeom prst="rect">
            <a:avLst/>
          </a:prstGeom>
          <a:noFill/>
        </p:spPr>
        <p:txBody>
          <a:bodyPr wrap="square" rtlCol="0">
            <a:spAutoFit/>
          </a:bodyPr>
          <a:lstStyle/>
          <a:p>
            <a:r>
              <a:rPr lang="en-US" dirty="0" smtClean="0"/>
              <a:t>Sensor_count.csv</a:t>
            </a: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7" name="Title 1"/>
          <p:cNvSpPr txBox="1"/>
          <p:nvPr/>
        </p:nvSpPr>
        <p:spPr bwMode="auto">
          <a:xfrm>
            <a:off x="1753037" y="1328267"/>
            <a:ext cx="8697986"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Step </a:t>
            </a:r>
            <a:r>
              <a:rPr lang="en-US" sz="2400" b="1" dirty="0">
                <a:latin typeface="Arial" panose="020B0604020202020204"/>
                <a:cs typeface="Arial" panose="020B0604020202020204"/>
              </a:rPr>
              <a:t>7</a:t>
            </a:r>
            <a:r>
              <a:rPr lang="en-US" sz="2400" b="1" dirty="0">
                <a:latin typeface="Arial" panose="020B0604020202020204"/>
                <a:cs typeface="Arial" panose="020B0604020202020204"/>
              </a:rPr>
              <a:t>: </a:t>
            </a:r>
            <a:r>
              <a:rPr lang="en-US" sz="2400" b="1" dirty="0">
                <a:latin typeface="Arial" panose="020B0604020202020204"/>
                <a:cs typeface="Arial" panose="020B0604020202020204"/>
              </a:rPr>
              <a:t>Work </a:t>
            </a:r>
            <a:r>
              <a:rPr lang="en-US" sz="2400" b="1" dirty="0">
                <a:latin typeface="Arial" panose="020B0604020202020204"/>
                <a:cs typeface="Arial" panose="020B0604020202020204"/>
              </a:rPr>
              <a:t>zone </a:t>
            </a:r>
            <a:r>
              <a:rPr lang="en-US" sz="2400" b="1" dirty="0">
                <a:latin typeface="Arial" panose="020B0604020202020204"/>
                <a:cs typeface="Arial" panose="020B0604020202020204"/>
              </a:rPr>
              <a:t>evaluation</a:t>
            </a:r>
            <a:endParaRPr lang="en-US" sz="2400" b="1" dirty="0">
              <a:latin typeface="Arial" panose="020B0604020202020204"/>
              <a:cs typeface="Arial" panose="020B0604020202020204"/>
            </a:endParaRPr>
          </a:p>
        </p:txBody>
      </p:sp>
      <p:sp>
        <p:nvSpPr>
          <p:cNvPr id="8" name="Title 1"/>
          <p:cNvSpPr txBox="1"/>
          <p:nvPr/>
        </p:nvSpPr>
        <p:spPr bwMode="auto">
          <a:xfrm>
            <a:off x="1524000" y="39968"/>
            <a:ext cx="9144001" cy="1461432"/>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4.1 Data Preparation for Building A Regional Traffic Network </a:t>
            </a:r>
            <a:endParaRPr lang="en-US" sz="3200" b="1" dirty="0">
              <a:latin typeface="Arial" panose="020B0604020202020204"/>
              <a:cs typeface="Arial" panose="020B0604020202020204"/>
            </a:endParaRPr>
          </a:p>
        </p:txBody>
      </p:sp>
      <p:sp>
        <p:nvSpPr>
          <p:cNvPr id="5" name="Content Placeholder 2"/>
          <p:cNvSpPr>
            <a:spLocks noGrp="1"/>
          </p:cNvSpPr>
          <p:nvPr>
            <p:ph idx="1"/>
          </p:nvPr>
        </p:nvSpPr>
        <p:spPr>
          <a:xfrm>
            <a:off x="1893856" y="2378587"/>
            <a:ext cx="8377904" cy="978100"/>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The setting file for work zone simulation is </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solidFill>
                  <a:srgbClr val="FF0000"/>
                </a:solidFill>
                <a:latin typeface="Arial" panose="020B0604020202020204"/>
                <a:cs typeface="Arial" panose="020B0604020202020204"/>
              </a:rPr>
              <a:t>Scenario_Work_Zone.csv (8)</a:t>
            </a:r>
            <a:endParaRPr lang="en-US" sz="2400" dirty="0">
              <a:solidFill>
                <a:srgbClr val="FF0000"/>
              </a:solidFill>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endParaRPr lang="en-US" sz="20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endParaRPr lang="en-US" sz="2400" dirty="0">
              <a:latin typeface="Arial" panose="020B0604020202020204"/>
              <a:cs typeface="Arial" panose="020B0604020202020204"/>
            </a:endParaRPr>
          </a:p>
        </p:txBody>
      </p:sp>
      <p:pic>
        <p:nvPicPr>
          <p:cNvPr id="9" name="Picture 3"/>
          <p:cNvPicPr>
            <a:picLocks noChangeAspect="1"/>
          </p:cNvPicPr>
          <p:nvPr/>
        </p:nvPicPr>
        <p:blipFill>
          <a:blip r:embed="rId1"/>
          <a:stretch>
            <a:fillRect/>
          </a:stretch>
        </p:blipFill>
        <p:spPr>
          <a:xfrm>
            <a:off x="1870445" y="3598323"/>
            <a:ext cx="8688018" cy="1568037"/>
          </a:xfrm>
          <a:prstGeom prst="rect">
            <a:avLst/>
          </a:prstGeom>
        </p:spPr>
      </p:pic>
      <p:sp>
        <p:nvSpPr>
          <p:cNvPr id="10" name="TextBox 5"/>
          <p:cNvSpPr txBox="1"/>
          <p:nvPr/>
        </p:nvSpPr>
        <p:spPr>
          <a:xfrm>
            <a:off x="4561537" y="5166359"/>
            <a:ext cx="2829863" cy="369332"/>
          </a:xfrm>
          <a:prstGeom prst="rect">
            <a:avLst/>
          </a:prstGeom>
          <a:noFill/>
        </p:spPr>
        <p:txBody>
          <a:bodyPr wrap="square" rtlCol="0">
            <a:spAutoFit/>
          </a:bodyPr>
          <a:lstStyle/>
          <a:p>
            <a:r>
              <a:rPr lang="en-US" dirty="0"/>
              <a:t>Scenario_Work_Zone.csv </a:t>
            </a:r>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7" name="Title 1"/>
          <p:cNvSpPr txBox="1"/>
          <p:nvPr/>
        </p:nvSpPr>
        <p:spPr bwMode="auto">
          <a:xfrm>
            <a:off x="1753037" y="1328267"/>
            <a:ext cx="8697986"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Step 8</a:t>
            </a:r>
            <a:r>
              <a:rPr lang="en-US" sz="2400" b="1" dirty="0">
                <a:latin typeface="Arial" panose="020B0604020202020204"/>
                <a:cs typeface="Arial" panose="020B0604020202020204"/>
              </a:rPr>
              <a:t>: VMS evaluation</a:t>
            </a:r>
            <a:endParaRPr lang="en-US" sz="2400" b="1" dirty="0">
              <a:latin typeface="Arial" panose="020B0604020202020204"/>
              <a:cs typeface="Arial" panose="020B0604020202020204"/>
            </a:endParaRPr>
          </a:p>
        </p:txBody>
      </p:sp>
      <p:sp>
        <p:nvSpPr>
          <p:cNvPr id="8" name="Title 1"/>
          <p:cNvSpPr txBox="1"/>
          <p:nvPr/>
        </p:nvSpPr>
        <p:spPr bwMode="auto">
          <a:xfrm>
            <a:off x="1524000" y="39968"/>
            <a:ext cx="9144001" cy="1461432"/>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4.1 Data Preparation for Building A Regional Traffic Network </a:t>
            </a:r>
            <a:endParaRPr lang="en-US" sz="3200" b="1" dirty="0">
              <a:latin typeface="Arial" panose="020B0604020202020204"/>
              <a:cs typeface="Arial" panose="020B0604020202020204"/>
            </a:endParaRPr>
          </a:p>
        </p:txBody>
      </p:sp>
      <p:sp>
        <p:nvSpPr>
          <p:cNvPr id="5" name="Content Placeholder 2"/>
          <p:cNvSpPr>
            <a:spLocks noGrp="1"/>
          </p:cNvSpPr>
          <p:nvPr>
            <p:ph idx="1"/>
          </p:nvPr>
        </p:nvSpPr>
        <p:spPr>
          <a:xfrm>
            <a:off x="1893856" y="2378587"/>
            <a:ext cx="8377904" cy="1481014"/>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solidFill>
                  <a:srgbClr val="FF0000"/>
                </a:solidFill>
                <a:latin typeface="Arial" panose="020B0604020202020204"/>
                <a:cs typeface="Arial" panose="020B0604020202020204"/>
              </a:rPr>
              <a:t>Scenario_Dynamic_Message_Sign.csv(9) </a:t>
            </a:r>
            <a:r>
              <a:rPr lang="en-US" sz="2400" dirty="0">
                <a:latin typeface="Arial" panose="020B0604020202020204"/>
                <a:cs typeface="Arial" panose="020B0604020202020204"/>
              </a:rPr>
              <a:t>is used to  define the location and characteristics of variable message signs in the simulation</a:t>
            </a:r>
            <a:endParaRPr lang="en-US" sz="20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endParaRPr lang="en-US" sz="2400" dirty="0">
              <a:latin typeface="Arial" panose="020B0604020202020204"/>
              <a:cs typeface="Arial" panose="020B0604020202020204"/>
            </a:endParaRPr>
          </a:p>
        </p:txBody>
      </p:sp>
      <p:sp>
        <p:nvSpPr>
          <p:cNvPr id="10" name="TextBox 5"/>
          <p:cNvSpPr txBox="1"/>
          <p:nvPr/>
        </p:nvSpPr>
        <p:spPr>
          <a:xfrm>
            <a:off x="4561536" y="6119353"/>
            <a:ext cx="3331180" cy="369332"/>
          </a:xfrm>
          <a:prstGeom prst="rect">
            <a:avLst/>
          </a:prstGeom>
          <a:noFill/>
        </p:spPr>
        <p:txBody>
          <a:bodyPr wrap="square" rtlCol="0">
            <a:spAutoFit/>
          </a:bodyPr>
          <a:lstStyle/>
          <a:p>
            <a:r>
              <a:rPr lang="en-US" dirty="0"/>
              <a:t>Scenario_Message_Sign.csv </a:t>
            </a:r>
            <a:endParaRPr lang="en-US" dirty="0"/>
          </a:p>
        </p:txBody>
      </p:sp>
      <p:pic>
        <p:nvPicPr>
          <p:cNvPr id="2" name="图片 1"/>
          <p:cNvPicPr>
            <a:picLocks noChangeAspect="1"/>
          </p:cNvPicPr>
          <p:nvPr/>
        </p:nvPicPr>
        <p:blipFill>
          <a:blip r:embed="rId1"/>
          <a:stretch>
            <a:fillRect/>
          </a:stretch>
        </p:blipFill>
        <p:spPr>
          <a:xfrm>
            <a:off x="2263166" y="3761152"/>
            <a:ext cx="7665669" cy="2385744"/>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smtClean="0"/>
              <a:t>Computational Efficiency</a:t>
            </a:r>
            <a:br>
              <a:rPr lang="en-US" dirty="0" smtClean="0"/>
            </a:br>
            <a:endParaRPr lang="en-US" dirty="0"/>
          </a:p>
        </p:txBody>
      </p:sp>
      <p:sp>
        <p:nvSpPr>
          <p:cNvPr id="14340" name="Slide Number Placeholder 3"/>
          <p:cNvSpPr>
            <a:spLocks noGrp="1"/>
          </p:cNvSpPr>
          <p:nvPr>
            <p:ph type="sldNum" sz="quarter" idx="4294967295"/>
          </p:nvPr>
        </p:nvSpPr>
        <p:spPr bwMode="auto">
          <a:xfrm>
            <a:off x="2136648" y="6356350"/>
            <a:ext cx="1981200" cy="365760"/>
          </a:xfrm>
          <a:prstGeom prst="rect">
            <a:avLst/>
          </a:prstGeom>
          <a:noFill/>
          <a:ln>
            <a:round/>
          </a:ln>
        </p:spPr>
        <p:txBody>
          <a:bodyPr wrap="square" numCol="1" anchorCtr="0" compatLnSpc="1"/>
          <a:lstStyle/>
          <a:p>
            <a:pPr fontAlgn="base">
              <a:spcBef>
                <a:spcPct val="0"/>
              </a:spcBef>
              <a:spcAft>
                <a:spcPct val="0"/>
              </a:spcAft>
            </a:pPr>
            <a:fld id="{239F2647-24B2-4376-B3FC-995AA67ED7B8}" type="slidenum">
              <a:rPr lang="en-US"/>
            </a:fld>
            <a:endParaRPr lang="en-US"/>
          </a:p>
        </p:txBody>
      </p:sp>
      <p:pic>
        <p:nvPicPr>
          <p:cNvPr id="14341" name="Picture 2"/>
          <p:cNvPicPr>
            <a:picLocks noChangeAspect="1" noChangeArrowheads="1"/>
          </p:cNvPicPr>
          <p:nvPr/>
        </p:nvPicPr>
        <p:blipFill>
          <a:blip r:embed="rId1" cstate="print"/>
          <a:srcRect/>
          <a:stretch>
            <a:fillRect/>
          </a:stretch>
        </p:blipFill>
        <p:spPr bwMode="auto">
          <a:xfrm>
            <a:off x="3733800" y="2438400"/>
            <a:ext cx="6280150" cy="441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7" name="Title 1"/>
          <p:cNvSpPr txBox="1"/>
          <p:nvPr/>
        </p:nvSpPr>
        <p:spPr bwMode="auto">
          <a:xfrm>
            <a:off x="1753037" y="1328267"/>
            <a:ext cx="8697986"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Step 9</a:t>
            </a:r>
            <a:r>
              <a:rPr lang="en-US" sz="2400" b="1" dirty="0">
                <a:latin typeface="Arial" panose="020B0604020202020204"/>
                <a:cs typeface="Arial" panose="020B0604020202020204"/>
              </a:rPr>
              <a:t>: Tolling evaluation</a:t>
            </a:r>
            <a:endParaRPr lang="en-US" sz="2400" b="1" dirty="0">
              <a:latin typeface="Arial" panose="020B0604020202020204"/>
              <a:cs typeface="Arial" panose="020B0604020202020204"/>
            </a:endParaRPr>
          </a:p>
        </p:txBody>
      </p:sp>
      <p:sp>
        <p:nvSpPr>
          <p:cNvPr id="8" name="Title 1"/>
          <p:cNvSpPr txBox="1"/>
          <p:nvPr/>
        </p:nvSpPr>
        <p:spPr bwMode="auto">
          <a:xfrm>
            <a:off x="1524000" y="39968"/>
            <a:ext cx="9144001" cy="1461432"/>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4.1 Data Preparation for Building A Regional Traffic Network </a:t>
            </a:r>
            <a:endParaRPr lang="en-US" sz="3200" b="1" dirty="0">
              <a:latin typeface="Arial" panose="020B0604020202020204"/>
              <a:cs typeface="Arial" panose="020B0604020202020204"/>
            </a:endParaRPr>
          </a:p>
        </p:txBody>
      </p:sp>
      <p:sp>
        <p:nvSpPr>
          <p:cNvPr id="5" name="Content Placeholder 2"/>
          <p:cNvSpPr>
            <a:spLocks noGrp="1"/>
          </p:cNvSpPr>
          <p:nvPr>
            <p:ph idx="1"/>
          </p:nvPr>
        </p:nvSpPr>
        <p:spPr>
          <a:xfrm>
            <a:off x="1893857" y="2485268"/>
            <a:ext cx="8557167" cy="1812413"/>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solidFill>
                  <a:srgbClr val="FF0000"/>
                </a:solidFill>
                <a:latin typeface="Arial" panose="020B0604020202020204"/>
                <a:cs typeface="Arial" panose="020B0604020202020204"/>
              </a:rPr>
              <a:t>Scenario_Link_Based_Toll.csv </a:t>
            </a:r>
            <a:r>
              <a:rPr lang="en-US" sz="2400" dirty="0">
                <a:solidFill>
                  <a:srgbClr val="FF0000"/>
                </a:solidFill>
                <a:latin typeface="Arial" panose="020B0604020202020204"/>
                <a:cs typeface="Arial" panose="020B0604020202020204"/>
              </a:rPr>
              <a:t>(10)</a:t>
            </a:r>
            <a:endParaRPr lang="en-US" sz="2400" dirty="0">
              <a:solidFill>
                <a:srgbClr val="FF0000"/>
              </a:solidFill>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Since the toll for different demand types is represented by money, the data Value of Time </a:t>
            </a:r>
            <a:r>
              <a:rPr lang="en-US" sz="2400" dirty="0">
                <a:latin typeface="Arial" panose="020B0604020202020204"/>
                <a:cs typeface="Arial" panose="020B0604020202020204"/>
              </a:rPr>
              <a:t>in input_demand_type.csv is </a:t>
            </a:r>
            <a:r>
              <a:rPr lang="en-US" sz="2400" dirty="0">
                <a:latin typeface="Arial" panose="020B0604020202020204"/>
                <a:cs typeface="Arial" panose="020B0604020202020204"/>
              </a:rPr>
              <a:t>important.</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endParaRPr lang="en-US" sz="20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endParaRPr lang="en-US" sz="2400" dirty="0">
              <a:latin typeface="Arial" panose="020B0604020202020204"/>
              <a:cs typeface="Arial" panose="020B0604020202020204"/>
            </a:endParaRPr>
          </a:p>
        </p:txBody>
      </p:sp>
      <p:pic>
        <p:nvPicPr>
          <p:cNvPr id="10" name="Picture 6"/>
          <p:cNvPicPr>
            <a:picLocks noChangeAspect="1"/>
          </p:cNvPicPr>
          <p:nvPr/>
        </p:nvPicPr>
        <p:blipFill>
          <a:blip r:embed="rId1"/>
          <a:stretch>
            <a:fillRect/>
          </a:stretch>
        </p:blipFill>
        <p:spPr>
          <a:xfrm>
            <a:off x="1813560" y="4400958"/>
            <a:ext cx="8742208" cy="1085442"/>
          </a:xfrm>
          <a:prstGeom prst="rect">
            <a:avLst/>
          </a:prstGeom>
        </p:spPr>
      </p:pic>
      <p:sp>
        <p:nvSpPr>
          <p:cNvPr id="11" name="TextBox 8"/>
          <p:cNvSpPr txBox="1"/>
          <p:nvPr/>
        </p:nvSpPr>
        <p:spPr>
          <a:xfrm>
            <a:off x="4383303" y="5589678"/>
            <a:ext cx="3425395" cy="369332"/>
          </a:xfrm>
          <a:prstGeom prst="rect">
            <a:avLst/>
          </a:prstGeom>
          <a:noFill/>
        </p:spPr>
        <p:txBody>
          <a:bodyPr wrap="square" rtlCol="0">
            <a:spAutoFit/>
          </a:bodyPr>
          <a:lstStyle/>
          <a:p>
            <a:r>
              <a:rPr lang="en-US" dirty="0"/>
              <a:t>Scenario_Link_Based_Toll.csv</a:t>
            </a:r>
            <a:r>
              <a:rPr lang="en-US" dirty="0" smtClean="0"/>
              <a:t> </a:t>
            </a:r>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7" name="Title 1"/>
          <p:cNvSpPr txBox="1"/>
          <p:nvPr/>
        </p:nvSpPr>
        <p:spPr bwMode="auto">
          <a:xfrm>
            <a:off x="1753037" y="1328267"/>
            <a:ext cx="8697986"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Step </a:t>
            </a:r>
            <a:r>
              <a:rPr lang="en-US" sz="2400" b="1" dirty="0">
                <a:latin typeface="Arial" panose="020B0604020202020204"/>
                <a:cs typeface="Arial" panose="020B0604020202020204"/>
              </a:rPr>
              <a:t>10: </a:t>
            </a:r>
            <a:r>
              <a:rPr lang="en-US" sz="2400" b="1" dirty="0">
                <a:latin typeface="Arial" panose="020B0604020202020204"/>
                <a:cs typeface="Arial" panose="020B0604020202020204"/>
              </a:rPr>
              <a:t>Emission </a:t>
            </a:r>
            <a:r>
              <a:rPr lang="en-US" sz="2400" b="1" dirty="0">
                <a:latin typeface="Arial" panose="020B0604020202020204"/>
                <a:cs typeface="Arial" panose="020B0604020202020204"/>
              </a:rPr>
              <a:t>evaluation(9a)</a:t>
            </a:r>
            <a:endParaRPr lang="en-US" sz="2400" b="1" dirty="0">
              <a:latin typeface="Arial" panose="020B0604020202020204"/>
              <a:cs typeface="Arial" panose="020B0604020202020204"/>
            </a:endParaRPr>
          </a:p>
        </p:txBody>
      </p:sp>
      <p:sp>
        <p:nvSpPr>
          <p:cNvPr id="8" name="Title 1"/>
          <p:cNvSpPr txBox="1"/>
          <p:nvPr/>
        </p:nvSpPr>
        <p:spPr bwMode="auto">
          <a:xfrm>
            <a:off x="1524000" y="39968"/>
            <a:ext cx="9144001" cy="1461432"/>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4.1 Data Preparation for Building A Regional Traffic Network </a:t>
            </a:r>
            <a:endParaRPr lang="en-US" sz="3200" b="1" dirty="0">
              <a:latin typeface="Arial" panose="020B0604020202020204"/>
              <a:cs typeface="Arial" panose="020B0604020202020204"/>
            </a:endParaRPr>
          </a:p>
        </p:txBody>
      </p:sp>
      <p:sp>
        <p:nvSpPr>
          <p:cNvPr id="5" name="Content Placeholder 2"/>
          <p:cNvSpPr>
            <a:spLocks noGrp="1"/>
          </p:cNvSpPr>
          <p:nvPr>
            <p:ph idx="1"/>
          </p:nvPr>
        </p:nvSpPr>
        <p:spPr>
          <a:xfrm>
            <a:off x="1893857" y="2485268"/>
            <a:ext cx="7387303" cy="608453"/>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solidFill>
                  <a:srgbClr val="FF0000"/>
                </a:solidFill>
                <a:latin typeface="Arial" panose="020B0604020202020204"/>
                <a:cs typeface="Arial" panose="020B0604020202020204"/>
              </a:rPr>
              <a:t>optional_vehicle_emission_rate.csv (3d)</a:t>
            </a:r>
            <a:endParaRPr lang="en-US" sz="2000" dirty="0">
              <a:solidFill>
                <a:srgbClr val="FF0000"/>
              </a:solidFill>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endParaRPr lang="en-US" sz="2400" dirty="0">
              <a:solidFill>
                <a:srgbClr val="FF0000"/>
              </a:solidFill>
              <a:latin typeface="Arial" panose="020B0604020202020204"/>
              <a:cs typeface="Arial" panose="020B0604020202020204"/>
            </a:endParaRPr>
          </a:p>
        </p:txBody>
      </p:sp>
      <p:pic>
        <p:nvPicPr>
          <p:cNvPr id="9" name="Picture 4"/>
          <p:cNvPicPr>
            <a:picLocks noChangeAspect="1"/>
          </p:cNvPicPr>
          <p:nvPr/>
        </p:nvPicPr>
        <p:blipFill>
          <a:blip r:embed="rId1"/>
          <a:stretch>
            <a:fillRect/>
          </a:stretch>
        </p:blipFill>
        <p:spPr>
          <a:xfrm>
            <a:off x="2503361" y="3164741"/>
            <a:ext cx="6930253" cy="2620502"/>
          </a:xfrm>
          <a:prstGeom prst="rect">
            <a:avLst/>
          </a:prstGeom>
        </p:spPr>
      </p:pic>
      <p:sp>
        <p:nvSpPr>
          <p:cNvPr id="10" name="TextBox 14"/>
          <p:cNvSpPr txBox="1"/>
          <p:nvPr/>
        </p:nvSpPr>
        <p:spPr>
          <a:xfrm>
            <a:off x="4267072" y="5856265"/>
            <a:ext cx="3932048" cy="369332"/>
          </a:xfrm>
          <a:prstGeom prst="rect">
            <a:avLst/>
          </a:prstGeom>
          <a:noFill/>
        </p:spPr>
        <p:txBody>
          <a:bodyPr wrap="square" rtlCol="0">
            <a:spAutoFit/>
          </a:bodyPr>
          <a:lstStyle/>
          <a:p>
            <a:r>
              <a:rPr lang="en-US" dirty="0" smtClean="0"/>
              <a:t>optional_vehicle_emission_rate.csv</a:t>
            </a:r>
            <a:r>
              <a:rPr lang="en-US" sz="1050" dirty="0"/>
              <a:t> </a:t>
            </a:r>
            <a:endParaRPr lang="en-US" sz="1050"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7" name="Title 1"/>
          <p:cNvSpPr txBox="1"/>
          <p:nvPr/>
        </p:nvSpPr>
        <p:spPr bwMode="auto">
          <a:xfrm>
            <a:off x="1753037" y="1328267"/>
            <a:ext cx="8697986"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Step </a:t>
            </a:r>
            <a:r>
              <a:rPr lang="en-US" sz="2400" b="1" dirty="0">
                <a:latin typeface="Arial" panose="020B0604020202020204"/>
                <a:cs typeface="Arial" panose="020B0604020202020204"/>
              </a:rPr>
              <a:t>11: Run Simulation</a:t>
            </a:r>
            <a:endParaRPr lang="en-US" sz="2400" b="1" dirty="0">
              <a:latin typeface="Arial" panose="020B0604020202020204"/>
              <a:cs typeface="Arial" panose="020B0604020202020204"/>
            </a:endParaRPr>
          </a:p>
        </p:txBody>
      </p:sp>
      <p:sp>
        <p:nvSpPr>
          <p:cNvPr id="8" name="Title 1"/>
          <p:cNvSpPr txBox="1"/>
          <p:nvPr/>
        </p:nvSpPr>
        <p:spPr bwMode="auto">
          <a:xfrm>
            <a:off x="1524000" y="39968"/>
            <a:ext cx="9144001" cy="1461432"/>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4.1 Data Preparation for Building A Regional Traffic Network </a:t>
            </a:r>
            <a:endParaRPr lang="en-US" sz="3200" b="1" dirty="0">
              <a:latin typeface="Arial" panose="020B0604020202020204"/>
              <a:cs typeface="Arial" panose="020B0604020202020204"/>
            </a:endParaRPr>
          </a:p>
        </p:txBody>
      </p:sp>
      <p:sp>
        <p:nvSpPr>
          <p:cNvPr id="5" name="Content Placeholder 2"/>
          <p:cNvSpPr>
            <a:spLocks noGrp="1"/>
          </p:cNvSpPr>
          <p:nvPr>
            <p:ph idx="1"/>
          </p:nvPr>
        </p:nvSpPr>
        <p:spPr>
          <a:xfrm>
            <a:off x="1893857" y="2485268"/>
            <a:ext cx="7387303" cy="608453"/>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solidFill>
                  <a:srgbClr val="FF0000"/>
                </a:solidFill>
                <a:latin typeface="Arial" panose="020B0604020202020204"/>
                <a:cs typeface="Arial" panose="020B0604020202020204"/>
              </a:rPr>
              <a:t>Input_scenario_setting.csv (6)</a:t>
            </a:r>
            <a:endParaRPr lang="en-US" sz="2000" dirty="0">
              <a:solidFill>
                <a:srgbClr val="FF0000"/>
              </a:solidFill>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endParaRPr lang="en-US" sz="2400" dirty="0">
              <a:solidFill>
                <a:srgbClr val="FF0000"/>
              </a:solidFill>
              <a:latin typeface="Arial" panose="020B0604020202020204"/>
              <a:cs typeface="Arial" panose="020B0604020202020204"/>
            </a:endParaRPr>
          </a:p>
        </p:txBody>
      </p:sp>
      <p:sp>
        <p:nvSpPr>
          <p:cNvPr id="10" name="TextBox 14"/>
          <p:cNvSpPr txBox="1"/>
          <p:nvPr/>
        </p:nvSpPr>
        <p:spPr>
          <a:xfrm>
            <a:off x="4587176" y="5519914"/>
            <a:ext cx="3017648" cy="369332"/>
          </a:xfrm>
          <a:prstGeom prst="rect">
            <a:avLst/>
          </a:prstGeom>
          <a:noFill/>
        </p:spPr>
        <p:txBody>
          <a:bodyPr wrap="square" rtlCol="0">
            <a:spAutoFit/>
          </a:bodyPr>
          <a:lstStyle/>
          <a:p>
            <a:r>
              <a:rPr lang="en-US" dirty="0"/>
              <a:t>Input_scenario_setting.csv</a:t>
            </a:r>
            <a:endParaRPr lang="en-US" sz="1050" dirty="0"/>
          </a:p>
        </p:txBody>
      </p:sp>
      <p:pic>
        <p:nvPicPr>
          <p:cNvPr id="2" name="图片 1"/>
          <p:cNvPicPr>
            <a:picLocks noChangeAspect="1"/>
          </p:cNvPicPr>
          <p:nvPr/>
        </p:nvPicPr>
        <p:blipFill>
          <a:blip r:embed="rId1"/>
          <a:stretch>
            <a:fillRect/>
          </a:stretch>
        </p:blipFill>
        <p:spPr>
          <a:xfrm>
            <a:off x="1829133" y="3319646"/>
            <a:ext cx="8449930" cy="2143763"/>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600201"/>
            <a:ext cx="8229600" cy="1295400"/>
          </a:xfrm>
        </p:spPr>
        <p:txBody>
          <a:bodyPr/>
          <a:lstStyle/>
          <a:p>
            <a:r>
              <a:rPr lang="en-US" sz="2400" dirty="0">
                <a:latin typeface="Arial" panose="020B0604020202020204"/>
                <a:cs typeface="Arial" panose="020B0604020202020204"/>
              </a:rPr>
              <a:t>Directly import important network </a:t>
            </a:r>
            <a:r>
              <a:rPr lang="en-US" sz="2400" dirty="0">
                <a:latin typeface="Arial" panose="020B0604020202020204"/>
                <a:cs typeface="Arial" panose="020B0604020202020204"/>
              </a:rPr>
              <a:t>attributes: Capacity</a:t>
            </a:r>
            <a:r>
              <a:rPr lang="en-US" sz="2400" dirty="0">
                <a:latin typeface="Arial" panose="020B0604020202020204"/>
                <a:cs typeface="Arial" panose="020B0604020202020204"/>
              </a:rPr>
              <a:t>, speed, number of lanes, etc.</a:t>
            </a:r>
            <a:endParaRPr lang="en-US" sz="2400" dirty="0">
              <a:latin typeface="Arial" panose="020B0604020202020204"/>
              <a:cs typeface="Arial" panose="020B0604020202020204"/>
            </a:endParaRPr>
          </a:p>
          <a:p>
            <a:r>
              <a:rPr lang="en-US" sz="2400" dirty="0">
                <a:latin typeface="Arial" panose="020B0604020202020204"/>
                <a:cs typeface="Arial" panose="020B0604020202020204"/>
              </a:rPr>
              <a:t>First Simulation Run:</a:t>
            </a:r>
            <a:endParaRPr lang="en-US" sz="2400" dirty="0">
              <a:latin typeface="Arial" panose="020B0604020202020204"/>
              <a:cs typeface="Arial" panose="020B0604020202020204"/>
            </a:endParaRPr>
          </a:p>
        </p:txBody>
      </p:sp>
      <p:pic>
        <p:nvPicPr>
          <p:cNvPr id="205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22509" t="25529" r="7274" b="13179"/>
          <a:stretch>
            <a:fillRect/>
          </a:stretch>
        </p:blipFill>
        <p:spPr bwMode="auto">
          <a:xfrm>
            <a:off x="2069692" y="2993086"/>
            <a:ext cx="8052619" cy="3746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149780" y="3050052"/>
            <a:ext cx="3330844" cy="400110"/>
          </a:xfrm>
          <a:prstGeom prst="rect">
            <a:avLst/>
          </a:prstGeom>
          <a:solidFill>
            <a:schemeClr val="bg1"/>
          </a:solidFill>
        </p:spPr>
        <p:txBody>
          <a:bodyPr wrap="square" rtlCol="0">
            <a:spAutoFit/>
          </a:bodyPr>
          <a:lstStyle/>
          <a:p>
            <a:r>
              <a:rPr lang="en-US" sz="2000" dirty="0"/>
              <a:t>Wide-scale Gridlock (Red)</a:t>
            </a:r>
            <a:endParaRPr lang="en-US" sz="2000" dirty="0"/>
          </a:p>
        </p:txBody>
      </p:sp>
      <p:sp>
        <p:nvSpPr>
          <p:cNvPr id="5" name="Rectangle 4"/>
          <p:cNvSpPr/>
          <p:nvPr/>
        </p:nvSpPr>
        <p:spPr>
          <a:xfrm rot="360000">
            <a:off x="4574739" y="3065814"/>
            <a:ext cx="493251" cy="3657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p:nvPr/>
        </p:nvSpPr>
        <p:spPr bwMode="auto">
          <a:xfrm>
            <a:off x="1720645" y="749762"/>
            <a:ext cx="8697986"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Converting </a:t>
            </a:r>
            <a:r>
              <a:rPr lang="en-US" sz="2400" b="1" dirty="0">
                <a:latin typeface="Arial" panose="020B0604020202020204"/>
                <a:cs typeface="Arial" panose="020B0604020202020204"/>
              </a:rPr>
              <a:t>from </a:t>
            </a:r>
            <a:r>
              <a:rPr lang="en-US" sz="2400" b="1" dirty="0" err="1">
                <a:latin typeface="Arial" panose="020B0604020202020204"/>
                <a:cs typeface="Arial" panose="020B0604020202020204"/>
              </a:rPr>
              <a:t>Macroscopioc</a:t>
            </a:r>
            <a:r>
              <a:rPr lang="en-US" sz="2400" b="1" dirty="0">
                <a:latin typeface="Arial" panose="020B0604020202020204"/>
                <a:cs typeface="Arial" panose="020B0604020202020204"/>
              </a:rPr>
              <a:t> Model </a:t>
            </a:r>
            <a:r>
              <a:rPr lang="en-US" sz="2400" b="1" dirty="0">
                <a:latin typeface="Arial" panose="020B0604020202020204"/>
                <a:cs typeface="Arial" panose="020B0604020202020204"/>
              </a:rPr>
              <a:t>to </a:t>
            </a:r>
            <a:r>
              <a:rPr lang="en-US" sz="2400" b="1" dirty="0">
                <a:latin typeface="Arial" panose="020B0604020202020204"/>
                <a:cs typeface="Arial" panose="020B0604020202020204"/>
              </a:rPr>
              <a:t>Mesoscopic Model</a:t>
            </a:r>
            <a:endParaRPr lang="en-US" sz="2400" b="1" dirty="0">
              <a:latin typeface="Arial" panose="020B0604020202020204"/>
              <a:cs typeface="Arial" panose="020B0604020202020204"/>
            </a:endParaRPr>
          </a:p>
        </p:txBody>
      </p:sp>
      <p:sp>
        <p:nvSpPr>
          <p:cNvPr id="6" name="灯片编号占位符 5"/>
          <p:cNvSpPr>
            <a:spLocks noGrp="1"/>
          </p:cNvSpPr>
          <p:nvPr>
            <p:ph type="sldNum" sz="quarter" idx="4"/>
          </p:nvPr>
        </p:nvSpPr>
        <p:spPr/>
        <p:txBody>
          <a:bodyPr/>
          <a:lstStyle/>
          <a:p>
            <a:fld id="{5ED9B224-F6ED-4B00-A163-C617FF633513}" type="slidenum">
              <a:rPr lang="en-US" altLang="en-US" sz="1400"/>
            </a:fld>
            <a:endParaRPr lang="en-US" altLang="en-US" sz="1400" dirty="0"/>
          </a:p>
        </p:txBody>
      </p:sp>
      <p:sp>
        <p:nvSpPr>
          <p:cNvPr id="9" name="Title 1"/>
          <p:cNvSpPr txBox="1"/>
          <p:nvPr/>
        </p:nvSpPr>
        <p:spPr bwMode="auto">
          <a:xfrm>
            <a:off x="1524000" y="39968"/>
            <a:ext cx="9136063" cy="951924"/>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altLang="zh-CN" sz="3200" b="1" dirty="0">
                <a:latin typeface="Arial" panose="020B0604020202020204"/>
                <a:cs typeface="Arial" panose="020B0604020202020204"/>
              </a:rPr>
              <a:t>4.2 Clackamas Network Modeling(Calibration)</a:t>
            </a:r>
            <a:endParaRPr lang="en-US" altLang="zh-CN" sz="3200" b="1" dirty="0">
              <a:latin typeface="Arial" panose="020B0604020202020204"/>
              <a:cs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00529" y="1618274"/>
            <a:ext cx="8229600" cy="926024"/>
          </a:xfrm>
        </p:spPr>
        <p:txBody>
          <a:bodyPr/>
          <a:lstStyle/>
          <a:p>
            <a:r>
              <a:rPr lang="en-US" sz="2400" dirty="0">
                <a:latin typeface="Arial" panose="020B0604020202020204"/>
                <a:cs typeface="Arial" panose="020B0604020202020204"/>
              </a:rPr>
              <a:t>Increased ramp outflow </a:t>
            </a:r>
            <a:r>
              <a:rPr lang="en-US" sz="2400" dirty="0">
                <a:latin typeface="Arial" panose="020B0604020202020204"/>
                <a:cs typeface="Arial" panose="020B0604020202020204"/>
              </a:rPr>
              <a:t>capacity</a:t>
            </a:r>
            <a:endParaRPr lang="en-US" sz="2400" dirty="0">
              <a:latin typeface="Arial" panose="020B0604020202020204"/>
              <a:cs typeface="Arial" panose="020B0604020202020204"/>
            </a:endParaRPr>
          </a:p>
          <a:p>
            <a:pPr marL="0" indent="0">
              <a:buNone/>
            </a:pPr>
            <a:r>
              <a:rPr lang="en-US" sz="2400" dirty="0">
                <a:latin typeface="Arial" panose="020B0604020202020204"/>
                <a:cs typeface="Arial" panose="020B0604020202020204"/>
              </a:rPr>
              <a:t> </a:t>
            </a:r>
            <a:r>
              <a:rPr lang="en-US" sz="2400" dirty="0">
                <a:latin typeface="Arial" panose="020B0604020202020204"/>
                <a:cs typeface="Arial" panose="020B0604020202020204"/>
              </a:rPr>
              <a:t>   - Still </a:t>
            </a:r>
            <a:r>
              <a:rPr lang="en-US" sz="2400" dirty="0">
                <a:latin typeface="Arial" panose="020B0604020202020204"/>
                <a:cs typeface="Arial" panose="020B0604020202020204"/>
              </a:rPr>
              <a:t>experiencing significant queuing</a:t>
            </a:r>
            <a:endParaRPr lang="en-US" sz="2400" dirty="0">
              <a:latin typeface="Arial" panose="020B0604020202020204"/>
              <a:cs typeface="Arial" panose="020B0604020202020204"/>
            </a:endParaRPr>
          </a:p>
        </p:txBody>
      </p:sp>
      <p:pic>
        <p:nvPicPr>
          <p:cNvPr id="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21529" t="26583" r="6909" b="9995"/>
          <a:stretch>
            <a:fillRect/>
          </a:stretch>
        </p:blipFill>
        <p:spPr bwMode="auto">
          <a:xfrm>
            <a:off x="2031525" y="2674676"/>
            <a:ext cx="8130918" cy="384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itle 1"/>
          <p:cNvSpPr txBox="1"/>
          <p:nvPr/>
        </p:nvSpPr>
        <p:spPr bwMode="auto">
          <a:xfrm>
            <a:off x="1797332" y="780758"/>
            <a:ext cx="8697986"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Second Attempt</a:t>
            </a:r>
            <a:endParaRPr lang="en-US" sz="2400" b="1" dirty="0">
              <a:latin typeface="Arial" panose="020B0604020202020204"/>
              <a:cs typeface="Arial" panose="020B0604020202020204"/>
            </a:endParaRPr>
          </a:p>
        </p:txBody>
      </p:sp>
      <p:sp>
        <p:nvSpPr>
          <p:cNvPr id="11" name="灯片编号占位符 10"/>
          <p:cNvSpPr>
            <a:spLocks noGrp="1"/>
          </p:cNvSpPr>
          <p:nvPr>
            <p:ph type="sldNum" sz="quarter" idx="4"/>
          </p:nvPr>
        </p:nvSpPr>
        <p:spPr/>
        <p:txBody>
          <a:bodyPr/>
          <a:lstStyle/>
          <a:p>
            <a:fld id="{5ED9B224-F6ED-4B00-A163-C617FF633513}" type="slidenum">
              <a:rPr lang="en-US" altLang="en-US" sz="1400"/>
            </a:fld>
            <a:endParaRPr lang="en-US" altLang="en-US" sz="1400" dirty="0"/>
          </a:p>
        </p:txBody>
      </p:sp>
      <p:sp>
        <p:nvSpPr>
          <p:cNvPr id="7" name="Title 1"/>
          <p:cNvSpPr txBox="1"/>
          <p:nvPr/>
        </p:nvSpPr>
        <p:spPr bwMode="auto">
          <a:xfrm>
            <a:off x="1524000" y="39968"/>
            <a:ext cx="9136063" cy="951924"/>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altLang="zh-CN" sz="3200" b="1" dirty="0">
                <a:latin typeface="Arial" panose="020B0604020202020204"/>
                <a:cs typeface="Arial" panose="020B0604020202020204"/>
              </a:rPr>
              <a:t>4.2 Clackamas Network Modeling(Calibration)</a:t>
            </a:r>
            <a:endParaRPr lang="en-US" altLang="zh-CN" sz="3200" b="1"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21529" t="26583" r="6909" b="9995"/>
          <a:stretch>
            <a:fillRect/>
          </a:stretch>
        </p:blipFill>
        <p:spPr bwMode="auto">
          <a:xfrm>
            <a:off x="1797333" y="2082467"/>
            <a:ext cx="8256675" cy="3899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p:cNvSpPr txBox="1"/>
          <p:nvPr/>
        </p:nvSpPr>
        <p:spPr bwMode="auto">
          <a:xfrm>
            <a:off x="1797332" y="780758"/>
            <a:ext cx="8697986"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Inflow/Storage Capacity?</a:t>
            </a:r>
            <a:endParaRPr lang="en-US" sz="2400" b="1" dirty="0">
              <a:latin typeface="Arial" panose="020B0604020202020204"/>
              <a:cs typeface="Arial" panose="020B0604020202020204"/>
            </a:endParaRPr>
          </a:p>
        </p:txBody>
      </p:sp>
      <p:sp>
        <p:nvSpPr>
          <p:cNvPr id="10" name="灯片编号占位符 9"/>
          <p:cNvSpPr>
            <a:spLocks noGrp="1"/>
          </p:cNvSpPr>
          <p:nvPr>
            <p:ph type="sldNum" sz="quarter" idx="4"/>
          </p:nvPr>
        </p:nvSpPr>
        <p:spPr/>
        <p:txBody>
          <a:bodyPr/>
          <a:lstStyle/>
          <a:p>
            <a:fld id="{5ED9B224-F6ED-4B00-A163-C617FF633513}" type="slidenum">
              <a:rPr lang="en-US" altLang="en-US" sz="1400"/>
            </a:fld>
            <a:endParaRPr lang="en-US" altLang="en-US" sz="1400" dirty="0"/>
          </a:p>
        </p:txBody>
      </p:sp>
      <p:sp>
        <p:nvSpPr>
          <p:cNvPr id="12" name="Title 1"/>
          <p:cNvSpPr txBox="1"/>
          <p:nvPr/>
        </p:nvSpPr>
        <p:spPr bwMode="auto">
          <a:xfrm>
            <a:off x="1524000" y="39968"/>
            <a:ext cx="9136063" cy="951924"/>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altLang="zh-CN" sz="3200" b="1" dirty="0">
                <a:latin typeface="Arial" panose="020B0604020202020204"/>
                <a:cs typeface="Arial" panose="020B0604020202020204"/>
              </a:rPr>
              <a:t>4.2 Clackamas Network Modeling(Calibration)</a:t>
            </a:r>
            <a:endParaRPr lang="en-US" altLang="zh-CN" sz="3200" b="1"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1"/>
          </p:nvPr>
        </p:nvSpPr>
        <p:spPr>
          <a:xfrm>
            <a:off x="1985075" y="1621748"/>
            <a:ext cx="8221851" cy="2247900"/>
          </a:xfrm>
        </p:spPr>
        <p:txBody>
          <a:bodyPr/>
          <a:lstStyle/>
          <a:p>
            <a:r>
              <a:rPr lang="en-US" sz="2400" dirty="0">
                <a:latin typeface="Arial" panose="020B0604020202020204"/>
                <a:cs typeface="Arial" panose="020B0604020202020204"/>
              </a:rPr>
              <a:t>Two-lane ramp, coded with one lane</a:t>
            </a:r>
            <a:endParaRPr lang="en-US" sz="2400" dirty="0">
              <a:latin typeface="Arial" panose="020B0604020202020204"/>
              <a:cs typeface="Arial" panose="020B0604020202020204"/>
            </a:endParaRPr>
          </a:p>
          <a:p>
            <a:pPr marL="0" lvl="1" indent="0">
              <a:buNone/>
            </a:pPr>
            <a:r>
              <a:rPr lang="en-US" dirty="0">
                <a:latin typeface="Arial" panose="020B0604020202020204"/>
                <a:cs typeface="Arial" panose="020B0604020202020204"/>
              </a:rPr>
              <a:t>    - Reasonable </a:t>
            </a:r>
            <a:r>
              <a:rPr lang="en-US" dirty="0">
                <a:latin typeface="Arial" panose="020B0604020202020204"/>
                <a:cs typeface="Arial" panose="020B0604020202020204"/>
              </a:rPr>
              <a:t>outflow capacity</a:t>
            </a:r>
            <a:endParaRPr lang="en-US" dirty="0">
              <a:latin typeface="Arial" panose="020B0604020202020204"/>
              <a:cs typeface="Arial" panose="020B0604020202020204"/>
            </a:endParaRPr>
          </a:p>
          <a:p>
            <a:pPr marL="0" indent="0">
              <a:buNone/>
            </a:pPr>
            <a:r>
              <a:rPr lang="en-US" altLang="zh-CN" sz="2400" dirty="0">
                <a:latin typeface="Arial" panose="020B0604020202020204"/>
                <a:cs typeface="Arial" panose="020B0604020202020204"/>
              </a:rPr>
              <a:t>    </a:t>
            </a:r>
            <a:r>
              <a:rPr lang="en-US" altLang="zh-CN" sz="2400" dirty="0">
                <a:latin typeface="Arial" panose="020B0604020202020204"/>
                <a:cs typeface="Arial" panose="020B0604020202020204"/>
              </a:rPr>
              <a:t>- </a:t>
            </a:r>
            <a:r>
              <a:rPr lang="en-US" altLang="zh-CN" sz="2400" dirty="0">
                <a:latin typeface="Arial" panose="020B0604020202020204"/>
                <a:cs typeface="Arial" panose="020B0604020202020204"/>
              </a:rPr>
              <a:t>Potential </a:t>
            </a:r>
            <a:r>
              <a:rPr lang="en-US" altLang="zh-CN" sz="2400" dirty="0">
                <a:latin typeface="Arial" panose="020B0604020202020204"/>
                <a:cs typeface="Arial" panose="020B0604020202020204"/>
              </a:rPr>
              <a:t>issues</a:t>
            </a:r>
            <a:endParaRPr lang="en-US" altLang="zh-CN" sz="2400" dirty="0">
              <a:latin typeface="Arial" panose="020B0604020202020204"/>
              <a:cs typeface="Arial" panose="020B0604020202020204"/>
            </a:endParaRPr>
          </a:p>
          <a:p>
            <a:pPr marL="342900" lvl="1" indent="-342900">
              <a:buFont typeface="Arial" panose="020B0604020202020204" pitchFamily="34" charset="0"/>
              <a:buChar char="•"/>
            </a:pPr>
            <a:r>
              <a:rPr lang="en-US" altLang="zh-CN" dirty="0">
                <a:latin typeface="Arial" panose="020B0604020202020204"/>
                <a:cs typeface="Arial" panose="020B0604020202020204"/>
              </a:rPr>
              <a:t>Underestimated inflow capacity</a:t>
            </a:r>
            <a:endParaRPr lang="en-US" altLang="zh-CN" dirty="0">
              <a:latin typeface="Arial" panose="020B0604020202020204"/>
              <a:cs typeface="Arial" panose="020B0604020202020204"/>
            </a:endParaRPr>
          </a:p>
          <a:p>
            <a:pPr marL="0" lvl="1" indent="0">
              <a:buNone/>
            </a:pPr>
            <a:r>
              <a:rPr lang="en-US" altLang="zh-CN" dirty="0">
                <a:latin typeface="Arial" panose="020B0604020202020204"/>
                <a:cs typeface="Arial" panose="020B0604020202020204"/>
              </a:rPr>
              <a:t> </a:t>
            </a:r>
            <a:r>
              <a:rPr lang="en-US" altLang="zh-CN" dirty="0">
                <a:latin typeface="Arial" panose="020B0604020202020204"/>
                <a:cs typeface="Arial" panose="020B0604020202020204"/>
              </a:rPr>
              <a:t>   - Underestimated </a:t>
            </a:r>
            <a:r>
              <a:rPr lang="en-US" altLang="zh-CN" dirty="0">
                <a:latin typeface="Arial" panose="020B0604020202020204"/>
                <a:cs typeface="Arial" panose="020B0604020202020204"/>
              </a:rPr>
              <a:t>storage capacity</a:t>
            </a:r>
            <a:endParaRPr lang="en-US" altLang="zh-CN" dirty="0">
              <a:latin typeface="Arial" panose="020B0604020202020204"/>
              <a:cs typeface="Arial" panose="020B0604020202020204"/>
            </a:endParaRPr>
          </a:p>
          <a:p>
            <a:pPr lvl="1"/>
            <a:endParaRPr lang="en-US" dirty="0"/>
          </a:p>
        </p:txBody>
      </p:sp>
      <p:pic>
        <p:nvPicPr>
          <p:cNvPr id="9"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53942" t="19947" r="31584" b="6416"/>
          <a:stretch>
            <a:fillRect/>
          </a:stretch>
        </p:blipFill>
        <p:spPr>
          <a:xfrm rot="5400000">
            <a:off x="4825785" y="1599800"/>
            <a:ext cx="2540430" cy="7265633"/>
          </a:xfrm>
          <a:prstGeom prst="rect">
            <a:avLst/>
          </a:prstGeom>
        </p:spPr>
      </p:pic>
      <p:sp>
        <p:nvSpPr>
          <p:cNvPr id="10" name="Title 1"/>
          <p:cNvSpPr txBox="1"/>
          <p:nvPr/>
        </p:nvSpPr>
        <p:spPr bwMode="auto">
          <a:xfrm>
            <a:off x="1797332" y="780758"/>
            <a:ext cx="5833000"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Geometry Details</a:t>
            </a:r>
            <a:endParaRPr lang="en-US" sz="2400" b="1" dirty="0">
              <a:latin typeface="Arial" panose="020B0604020202020204"/>
              <a:cs typeface="Arial" panose="020B0604020202020204"/>
            </a:endParaRPr>
          </a:p>
        </p:txBody>
      </p:sp>
      <p:sp>
        <p:nvSpPr>
          <p:cNvPr id="4" name="灯片编号占位符 3"/>
          <p:cNvSpPr>
            <a:spLocks noGrp="1"/>
          </p:cNvSpPr>
          <p:nvPr>
            <p:ph type="sldNum" sz="quarter" idx="12"/>
          </p:nvPr>
        </p:nvSpPr>
        <p:spPr/>
        <p:txBody>
          <a:bodyPr/>
          <a:lstStyle/>
          <a:p>
            <a:fld id="{7B018F59-5E9B-4438-A708-5911B454C624}" type="slidenum">
              <a:rPr lang="en-US" sz="1400"/>
            </a:fld>
            <a:endParaRPr lang="en-US" sz="1400" dirty="0"/>
          </a:p>
        </p:txBody>
      </p:sp>
      <p:sp>
        <p:nvSpPr>
          <p:cNvPr id="11" name="Title 1"/>
          <p:cNvSpPr txBox="1"/>
          <p:nvPr/>
        </p:nvSpPr>
        <p:spPr bwMode="auto">
          <a:xfrm>
            <a:off x="1524000" y="39968"/>
            <a:ext cx="9136063" cy="951924"/>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altLang="zh-CN" sz="3200" b="1" dirty="0">
                <a:latin typeface="Arial" panose="020B0604020202020204"/>
                <a:cs typeface="Arial" panose="020B0604020202020204"/>
              </a:rPr>
              <a:t>4.2 Clackamas Network Modeling(Calibration)</a:t>
            </a:r>
            <a:endParaRPr lang="en-US" altLang="zh-CN" sz="3200" b="1"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13"/>
          <p:cNvGraphicFramePr>
            <a:graphicFrameLocks noGrp="1"/>
          </p:cNvGraphicFramePr>
          <p:nvPr>
            <p:ph idx="1"/>
          </p:nvPr>
        </p:nvGraphicFramePr>
        <p:xfrm>
          <a:off x="1981200" y="1646929"/>
          <a:ext cx="8229600" cy="4876800"/>
        </p:xfrm>
        <a:graphic>
          <a:graphicData uri="http://schemas.openxmlformats.org/drawingml/2006/chart">
            <c:chart xmlns:c="http://schemas.openxmlformats.org/drawingml/2006/chart" xmlns:r="http://schemas.openxmlformats.org/officeDocument/2006/relationships" r:id="rId1"/>
          </a:graphicData>
        </a:graphic>
      </p:graphicFrame>
      <p:sp>
        <p:nvSpPr>
          <p:cNvPr id="5" name="Title 1"/>
          <p:cNvSpPr txBox="1"/>
          <p:nvPr/>
        </p:nvSpPr>
        <p:spPr bwMode="auto">
          <a:xfrm>
            <a:off x="1797332" y="780758"/>
            <a:ext cx="5833000"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Traffic Flow Model Sensitivity</a:t>
            </a:r>
            <a:endParaRPr lang="en-US" sz="2400" b="1" dirty="0">
              <a:latin typeface="Arial" panose="020B0604020202020204"/>
              <a:cs typeface="Arial" panose="020B0604020202020204"/>
            </a:endParaRPr>
          </a:p>
        </p:txBody>
      </p:sp>
      <p:sp>
        <p:nvSpPr>
          <p:cNvPr id="6" name="灯片编号占位符 5"/>
          <p:cNvSpPr>
            <a:spLocks noGrp="1"/>
          </p:cNvSpPr>
          <p:nvPr>
            <p:ph type="sldNum" sz="quarter" idx="4"/>
          </p:nvPr>
        </p:nvSpPr>
        <p:spPr/>
        <p:txBody>
          <a:bodyPr/>
          <a:lstStyle/>
          <a:p>
            <a:fld id="{5ED9B224-F6ED-4B00-A163-C617FF633513}" type="slidenum">
              <a:rPr lang="en-US" altLang="en-US" sz="1400"/>
            </a:fld>
            <a:endParaRPr lang="en-US" altLang="en-US" sz="1400" dirty="0"/>
          </a:p>
        </p:txBody>
      </p:sp>
      <p:sp>
        <p:nvSpPr>
          <p:cNvPr id="7" name="Title 1"/>
          <p:cNvSpPr txBox="1"/>
          <p:nvPr/>
        </p:nvSpPr>
        <p:spPr bwMode="auto">
          <a:xfrm>
            <a:off x="1524000" y="39968"/>
            <a:ext cx="9136063" cy="951924"/>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altLang="zh-CN" sz="3200" b="1" dirty="0">
                <a:latin typeface="Arial" panose="020B0604020202020204"/>
                <a:cs typeface="Arial" panose="020B0604020202020204"/>
              </a:rPr>
              <a:t>4.2 Clackamas Network Modeling(Calibration)</a:t>
            </a:r>
            <a:endParaRPr lang="en-US" altLang="zh-CN" sz="3200" b="1"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620511"/>
            <a:ext cx="8469824" cy="747838"/>
          </a:xfrm>
        </p:spPr>
        <p:txBody>
          <a:bodyPr/>
          <a:lstStyle/>
          <a:p>
            <a:r>
              <a:rPr lang="en-US" sz="2400" dirty="0">
                <a:latin typeface="Arial" panose="020B0604020202020204"/>
                <a:cs typeface="Arial" panose="020B0604020202020204"/>
              </a:rPr>
              <a:t>Reset outflow capacity, adjusted inflow &amp; storage capacity</a:t>
            </a:r>
            <a:endParaRPr lang="en-US" sz="2400" dirty="0">
              <a:latin typeface="Arial" panose="020B0604020202020204"/>
              <a:cs typeface="Arial" panose="020B0604020202020204"/>
            </a:endParaRPr>
          </a:p>
        </p:txBody>
      </p:sp>
      <p:pic>
        <p:nvPicPr>
          <p:cNvPr id="9"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l="21666" t="26294" r="7498" b="10702"/>
          <a:stretch>
            <a:fillRect/>
          </a:stretch>
        </p:blipFill>
        <p:spPr bwMode="auto">
          <a:xfrm>
            <a:off x="1981200" y="2368350"/>
            <a:ext cx="8229600" cy="3900961"/>
          </a:xfrm>
          <a:prstGeom prst="rect">
            <a:avLst/>
          </a:prstGeom>
          <a:solidFill>
            <a:schemeClr val="bg1"/>
          </a:solidFill>
          <a:ln>
            <a:noFill/>
          </a:ln>
        </p:spPr>
      </p:pic>
      <p:sp>
        <p:nvSpPr>
          <p:cNvPr id="6" name="Title 1"/>
          <p:cNvSpPr txBox="1"/>
          <p:nvPr/>
        </p:nvSpPr>
        <p:spPr bwMode="auto">
          <a:xfrm>
            <a:off x="1797332" y="780758"/>
            <a:ext cx="5833000"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Third Attempt</a:t>
            </a:r>
            <a:endParaRPr lang="en-US" sz="2400" b="1" dirty="0">
              <a:latin typeface="Arial" panose="020B0604020202020204"/>
              <a:cs typeface="Arial" panose="020B0604020202020204"/>
            </a:endParaRPr>
          </a:p>
        </p:txBody>
      </p:sp>
      <p:sp>
        <p:nvSpPr>
          <p:cNvPr id="7" name="灯片编号占位符 6"/>
          <p:cNvSpPr>
            <a:spLocks noGrp="1"/>
          </p:cNvSpPr>
          <p:nvPr>
            <p:ph type="sldNum" sz="quarter" idx="4"/>
          </p:nvPr>
        </p:nvSpPr>
        <p:spPr/>
        <p:txBody>
          <a:bodyPr/>
          <a:lstStyle/>
          <a:p>
            <a:fld id="{5ED9B224-F6ED-4B00-A163-C617FF633513}" type="slidenum">
              <a:rPr lang="en-US" altLang="en-US" sz="1400"/>
            </a:fld>
            <a:endParaRPr lang="en-US" altLang="en-US" sz="1400" dirty="0"/>
          </a:p>
        </p:txBody>
      </p:sp>
      <p:sp>
        <p:nvSpPr>
          <p:cNvPr id="8" name="Title 1"/>
          <p:cNvSpPr txBox="1"/>
          <p:nvPr/>
        </p:nvSpPr>
        <p:spPr bwMode="auto">
          <a:xfrm>
            <a:off x="1524000" y="39968"/>
            <a:ext cx="9136063" cy="951924"/>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altLang="zh-CN" sz="3200" b="1" dirty="0">
                <a:latin typeface="Arial" panose="020B0604020202020204"/>
                <a:cs typeface="Arial" panose="020B0604020202020204"/>
              </a:rPr>
              <a:t>4.2 Clackamas Network Modeling(Calibration)</a:t>
            </a:r>
            <a:endParaRPr lang="en-US" altLang="zh-CN" sz="3200" b="1"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630150"/>
            <a:ext cx="8229600" cy="926024"/>
          </a:xfrm>
        </p:spPr>
        <p:txBody>
          <a:bodyPr/>
          <a:lstStyle/>
          <a:p>
            <a:r>
              <a:rPr lang="en-US" sz="2400" dirty="0">
                <a:latin typeface="Arial" panose="020B0604020202020204"/>
                <a:cs typeface="Arial" panose="020B0604020202020204"/>
              </a:rPr>
              <a:t>Combination of adjusting outflow and storage capacity appears more reasonable</a:t>
            </a:r>
            <a:endParaRPr lang="en-US" sz="2400" dirty="0">
              <a:latin typeface="Arial" panose="020B0604020202020204"/>
              <a:cs typeface="Arial" panose="020B0604020202020204"/>
            </a:endParaRPr>
          </a:p>
        </p:txBody>
      </p:sp>
      <p:pic>
        <p:nvPicPr>
          <p:cNvPr id="1638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21577" t="27839" r="8416" b="10832"/>
          <a:stretch>
            <a:fillRect/>
          </a:stretch>
        </p:blipFill>
        <p:spPr bwMode="auto">
          <a:xfrm>
            <a:off x="1981200" y="2710918"/>
            <a:ext cx="8229600" cy="3842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p:nvPr/>
        </p:nvSpPr>
        <p:spPr bwMode="auto">
          <a:xfrm>
            <a:off x="1524000" y="39968"/>
            <a:ext cx="9136063" cy="951924"/>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altLang="zh-CN" sz="3200" b="1" dirty="0">
                <a:latin typeface="Arial" panose="020B0604020202020204"/>
                <a:cs typeface="Arial" panose="020B0604020202020204"/>
              </a:rPr>
              <a:t>4.2 Clackamas Network Modeling(Calibration)</a:t>
            </a:r>
            <a:endParaRPr lang="en-US" altLang="zh-CN" sz="3200" b="1" dirty="0">
              <a:latin typeface="Arial" panose="020B0604020202020204"/>
              <a:cs typeface="Arial" panose="020B0604020202020204"/>
            </a:endParaRPr>
          </a:p>
        </p:txBody>
      </p:sp>
      <p:sp>
        <p:nvSpPr>
          <p:cNvPr id="6" name="Title 1"/>
          <p:cNvSpPr txBox="1"/>
          <p:nvPr/>
        </p:nvSpPr>
        <p:spPr bwMode="auto">
          <a:xfrm>
            <a:off x="1797332" y="780758"/>
            <a:ext cx="5833000"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Combined Modifications</a:t>
            </a:r>
            <a:endParaRPr lang="en-US" sz="2400" b="1" dirty="0">
              <a:latin typeface="Arial" panose="020B0604020202020204"/>
              <a:cs typeface="Arial" panose="020B0604020202020204"/>
            </a:endParaRPr>
          </a:p>
        </p:txBody>
      </p:sp>
      <p:sp>
        <p:nvSpPr>
          <p:cNvPr id="7" name="灯片编号占位符 6"/>
          <p:cNvSpPr>
            <a:spLocks noGrp="1"/>
          </p:cNvSpPr>
          <p:nvPr>
            <p:ph type="sldNum" sz="quarter" idx="4"/>
          </p:nvPr>
        </p:nvSpPr>
        <p:spPr/>
        <p:txBody>
          <a:bodyPr/>
          <a:lstStyle/>
          <a:p>
            <a:fld id="{5ED9B224-F6ED-4B00-A163-C617FF633513}" type="slidenum">
              <a:rPr lang="en-US" altLang="en-US" sz="1400"/>
            </a:fld>
            <a:endParaRPr lang="en-US" altLang="en-US" sz="14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en-US" b="1" dirty="0" smtClean="0"/>
              <a:t>1.0 Traffic Flow Theoretical Foundation: LWR Equations</a:t>
            </a:r>
            <a:endParaRPr lang="en-US" b="1" dirty="0" smtClean="0"/>
          </a:p>
        </p:txBody>
      </p:sp>
      <p:sp>
        <p:nvSpPr>
          <p:cNvPr id="2052" name="Rectangle 3"/>
          <p:cNvSpPr>
            <a:spLocks noGrp="1" noChangeArrowheads="1"/>
          </p:cNvSpPr>
          <p:nvPr>
            <p:ph type="body" idx="1"/>
          </p:nvPr>
        </p:nvSpPr>
        <p:spPr/>
        <p:txBody>
          <a:bodyPr>
            <a:normAutofit/>
          </a:bodyPr>
          <a:lstStyle/>
          <a:p>
            <a:pPr eaLnBrk="1" hangingPunct="1"/>
            <a:r>
              <a:rPr lang="en-US" smtClean="0"/>
              <a:t>Hyperbolic system of conservation laws</a:t>
            </a:r>
            <a:endParaRPr lang="en-US" smtClean="0"/>
          </a:p>
          <a:p>
            <a:pPr eaLnBrk="1" hangingPunct="1">
              <a:buFont typeface="Wingdings" panose="05000000000000000000" pitchFamily="2" charset="2"/>
              <a:buNone/>
            </a:pPr>
            <a:r>
              <a:rPr lang="en-US" smtClean="0"/>
              <a:t>		</a:t>
            </a:r>
            <a:endParaRPr lang="en-US" smtClean="0"/>
          </a:p>
          <a:p>
            <a:pPr lvl="1" eaLnBrk="1" hangingPunct="1">
              <a:buFont typeface="Wingdings" panose="05000000000000000000" pitchFamily="2" charset="2"/>
              <a:buNone/>
            </a:pPr>
            <a:r>
              <a:rPr lang="en-US" smtClean="0"/>
              <a:t>	</a:t>
            </a:r>
            <a:endParaRPr lang="en-US" smtClean="0"/>
          </a:p>
          <a:p>
            <a:pPr lvl="1" eaLnBrk="1" hangingPunct="1">
              <a:buFont typeface="Wingdings" panose="05000000000000000000" pitchFamily="2" charset="2"/>
              <a:buNone/>
            </a:pPr>
            <a:r>
              <a:rPr lang="en-US" smtClean="0"/>
              <a:t>	where q, k are flow and density, respectively, and g(·)  is the net vehicle generation rate.</a:t>
            </a:r>
            <a:endParaRPr lang="en-US" smtClean="0"/>
          </a:p>
          <a:p>
            <a:pPr eaLnBrk="1" hangingPunct="1"/>
            <a:r>
              <a:rPr lang="en-US" smtClean="0"/>
              <a:t>Traffic flow model </a:t>
            </a:r>
            <a:endParaRPr lang="en-US" smtClean="0"/>
          </a:p>
          <a:p>
            <a:pPr lvl="1" eaLnBrk="1" hangingPunct="1"/>
            <a:r>
              <a:rPr lang="en-US" smtClean="0"/>
              <a:t>Speed (or flow) of traffic is a function of density only</a:t>
            </a:r>
            <a:endParaRPr lang="en-US" smtClean="0"/>
          </a:p>
          <a:p>
            <a:pPr lvl="1" eaLnBrk="1" hangingPunct="1"/>
            <a:r>
              <a:rPr lang="en-US" smtClean="0"/>
              <a:t>E.g. Greenshields model: V = V</a:t>
            </a:r>
            <a:r>
              <a:rPr lang="en-US" baseline="-25000" smtClean="0"/>
              <a:t>free</a:t>
            </a:r>
            <a:r>
              <a:rPr lang="en-US" smtClean="0"/>
              <a:t> (1 – k/K</a:t>
            </a:r>
            <a:r>
              <a:rPr lang="en-US" baseline="-25000" smtClean="0"/>
              <a:t>jam</a:t>
            </a:r>
            <a:r>
              <a:rPr lang="en-US" smtClean="0"/>
              <a:t>)</a:t>
            </a:r>
            <a:endParaRPr lang="en-US" smtClean="0"/>
          </a:p>
          <a:p>
            <a:pPr lvl="1" eaLnBrk="1" hangingPunct="1"/>
            <a:endParaRPr lang="en-US" smtClean="0"/>
          </a:p>
        </p:txBody>
      </p:sp>
      <p:sp>
        <p:nvSpPr>
          <p:cNvPr id="2053" name="Rectangle 5"/>
          <p:cNvSpPr>
            <a:spLocks noChangeArrowheads="1"/>
          </p:cNvSpPr>
          <p:nvPr/>
        </p:nvSpPr>
        <p:spPr bwMode="auto">
          <a:xfrm>
            <a:off x="1524000" y="3049072"/>
            <a:ext cx="184731" cy="369332"/>
          </a:xfrm>
          <a:prstGeom prst="rect">
            <a:avLst/>
          </a:prstGeom>
          <a:noFill/>
          <a:ln w="9525">
            <a:noFill/>
            <a:miter lim="800000"/>
          </a:ln>
        </p:spPr>
        <p:txBody>
          <a:bodyPr wrap="none" anchor="ctr">
            <a:spAutoFit/>
          </a:bodyPr>
          <a:lstStyle/>
          <a:p>
            <a:endParaRPr lang="en-US"/>
          </a:p>
        </p:txBody>
      </p:sp>
      <p:graphicFrame>
        <p:nvGraphicFramePr>
          <p:cNvPr id="2050" name="Object 4"/>
          <p:cNvGraphicFramePr>
            <a:graphicFrameLocks noChangeAspect="1"/>
          </p:cNvGraphicFramePr>
          <p:nvPr/>
        </p:nvGraphicFramePr>
        <p:xfrm>
          <a:off x="2819400" y="1967708"/>
          <a:ext cx="2514600" cy="920750"/>
        </p:xfrm>
        <a:graphic>
          <a:graphicData uri="http://schemas.openxmlformats.org/presentationml/2006/ole">
            <mc:AlternateContent xmlns:mc="http://schemas.openxmlformats.org/markup-compatibility/2006">
              <mc:Choice xmlns:v="urn:schemas-microsoft-com:vml" Requires="v">
                <p:oleObj spid="_x0000_s17412" name="Equation" r:id="rId1" imgW="1066165" imgH="393700" progId="Equation.3">
                  <p:embed/>
                </p:oleObj>
              </mc:Choice>
              <mc:Fallback>
                <p:oleObj name="Equation" r:id="rId1" imgW="1066165" imgH="393700" progId="Equation.3">
                  <p:embed/>
                  <p:pic>
                    <p:nvPicPr>
                      <p:cNvPr id="0" name="Picture 174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967708"/>
                        <a:ext cx="2514600"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Slide Number Placeholder 5"/>
          <p:cNvSpPr>
            <a:spLocks noGrp="1"/>
          </p:cNvSpPr>
          <p:nvPr>
            <p:ph type="sldNum" sz="quarter" idx="4294967295"/>
          </p:nvPr>
        </p:nvSpPr>
        <p:spPr>
          <a:xfrm>
            <a:off x="2136648" y="6356350"/>
            <a:ext cx="1981200" cy="365760"/>
          </a:xfrm>
          <a:prstGeom prst="rect">
            <a:avLst/>
          </a:prstGeom>
        </p:spPr>
        <p:txBody>
          <a:bodyPr/>
          <a:lstStyle/>
          <a:p>
            <a:fld id="{FCB87AD2-5AAF-4056-A4F1-F697BC41789D}" type="slidenum">
              <a:rPr lang="en-US" smtClean="0"/>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981200" y="1631436"/>
            <a:ext cx="8229600" cy="3762214"/>
          </a:xfrm>
        </p:spPr>
        <p:txBody>
          <a:bodyPr>
            <a:normAutofit/>
          </a:bodyPr>
          <a:lstStyle/>
          <a:p>
            <a:r>
              <a:rPr lang="en-US" sz="2400" dirty="0">
                <a:latin typeface="Arial" panose="020B0604020202020204"/>
                <a:cs typeface="Arial" panose="020B0604020202020204"/>
              </a:rPr>
              <a:t>Macroscopic capacity may not be appropriate for mesoscopic capacity constraints</a:t>
            </a:r>
            <a:endParaRPr lang="en-US" sz="2400" dirty="0">
              <a:latin typeface="Arial" panose="020B0604020202020204"/>
              <a:cs typeface="Arial" panose="020B0604020202020204"/>
            </a:endParaRPr>
          </a:p>
          <a:p>
            <a:r>
              <a:rPr lang="en-US" sz="2400" dirty="0">
                <a:latin typeface="Arial" panose="020B0604020202020204"/>
                <a:cs typeface="Arial" panose="020B0604020202020204"/>
              </a:rPr>
              <a:t>Understand the traffic flow model</a:t>
            </a:r>
            <a:endParaRPr lang="en-US" sz="2400" dirty="0">
              <a:latin typeface="Arial" panose="020B0604020202020204"/>
              <a:cs typeface="Arial" panose="020B0604020202020204"/>
            </a:endParaRPr>
          </a:p>
          <a:p>
            <a:pPr lvl="1"/>
            <a:r>
              <a:rPr lang="en-US" sz="2400" dirty="0">
                <a:latin typeface="Arial" panose="020B0604020202020204" pitchFamily="34" charset="0"/>
                <a:cs typeface="Arial" panose="020B0604020202020204" pitchFamily="34" charset="0"/>
              </a:rPr>
              <a:t>Understand limitations, special cases</a:t>
            </a:r>
            <a:endParaRPr lang="en-US" sz="2400" dirty="0">
              <a:latin typeface="Arial" panose="020B0604020202020204" pitchFamily="34" charset="0"/>
              <a:cs typeface="Arial" panose="020B0604020202020204" pitchFamily="34" charset="0"/>
            </a:endParaRPr>
          </a:p>
          <a:p>
            <a:r>
              <a:rPr lang="en-US" sz="2400" dirty="0">
                <a:latin typeface="Arial" panose="020B0604020202020204"/>
                <a:cs typeface="Arial" panose="020B0604020202020204"/>
              </a:rPr>
              <a:t>Adjust capacity before OD demand, path flow</a:t>
            </a:r>
            <a:endParaRPr lang="en-US" sz="2400" dirty="0">
              <a:latin typeface="Arial" panose="020B0604020202020204"/>
              <a:cs typeface="Arial" panose="020B0604020202020204"/>
            </a:endParaRPr>
          </a:p>
          <a:p>
            <a:r>
              <a:rPr lang="en-US" sz="2400" dirty="0">
                <a:latin typeface="Arial" panose="020B0604020202020204"/>
                <a:cs typeface="Arial" panose="020B0604020202020204"/>
              </a:rPr>
              <a:t>Start with fewer capacity constraints to remove possible unrealistic bottlenecks</a:t>
            </a:r>
            <a:endParaRPr lang="en-US" sz="2400" dirty="0">
              <a:latin typeface="Arial" panose="020B0604020202020204"/>
              <a:cs typeface="Arial" panose="020B0604020202020204"/>
            </a:endParaRPr>
          </a:p>
          <a:p>
            <a:pPr lvl="1"/>
            <a:r>
              <a:rPr lang="en-US" sz="2400" dirty="0">
                <a:latin typeface="Arial" panose="020B0604020202020204" pitchFamily="34" charset="0"/>
                <a:cs typeface="Arial" panose="020B0604020202020204" pitchFamily="34" charset="0"/>
              </a:rPr>
              <a:t>Point queue → Spatial queue </a:t>
            </a:r>
            <a:r>
              <a:rPr lang="en-US"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Shock wave </a:t>
            </a:r>
            <a:r>
              <a:rPr lang="en-US"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Speed-density relationships</a:t>
            </a:r>
            <a:endParaRPr lang="en-US" sz="2400" dirty="0">
              <a:latin typeface="Arial" panose="020B0604020202020204" pitchFamily="34" charset="0"/>
              <a:cs typeface="Arial" panose="020B0604020202020204" pitchFamily="34" charset="0"/>
            </a:endParaRPr>
          </a:p>
          <a:p>
            <a:pPr marL="514350" indent="-514350">
              <a:buFont typeface="+mj-lt"/>
              <a:buAutoNum type="arabicPeriod"/>
            </a:pPr>
            <a:endParaRPr lang="en-US" sz="2400" dirty="0">
              <a:latin typeface="Arial" panose="020B0604020202020204" pitchFamily="34" charset="0"/>
              <a:cs typeface="Arial" panose="020B0604020202020204" pitchFamily="34" charset="0"/>
            </a:endParaRPr>
          </a:p>
        </p:txBody>
      </p:sp>
      <p:sp>
        <p:nvSpPr>
          <p:cNvPr id="4" name="Title 1"/>
          <p:cNvSpPr txBox="1"/>
          <p:nvPr/>
        </p:nvSpPr>
        <p:spPr bwMode="auto">
          <a:xfrm>
            <a:off x="1524001" y="39968"/>
            <a:ext cx="9136063" cy="951924"/>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4.2 </a:t>
            </a:r>
            <a:r>
              <a:rPr lang="en-US" sz="3200" b="1" dirty="0">
                <a:latin typeface="Arial" panose="020B0604020202020204"/>
                <a:cs typeface="Arial" panose="020B0604020202020204"/>
              </a:rPr>
              <a:t>Clackamas Network </a:t>
            </a:r>
            <a:r>
              <a:rPr lang="en-US" sz="3200" b="1" dirty="0">
                <a:latin typeface="Arial" panose="020B0604020202020204"/>
                <a:cs typeface="Arial" panose="020B0604020202020204"/>
              </a:rPr>
              <a:t>Modeling(Calibration)</a:t>
            </a:r>
            <a:endParaRPr lang="en-US" sz="3200" b="1" dirty="0">
              <a:latin typeface="Arial" panose="020B0604020202020204"/>
              <a:cs typeface="Arial" panose="020B0604020202020204"/>
            </a:endParaRPr>
          </a:p>
        </p:txBody>
      </p:sp>
      <p:sp>
        <p:nvSpPr>
          <p:cNvPr id="6" name="Title 1"/>
          <p:cNvSpPr txBox="1"/>
          <p:nvPr/>
        </p:nvSpPr>
        <p:spPr bwMode="auto">
          <a:xfrm>
            <a:off x="1797332" y="780758"/>
            <a:ext cx="5833000"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Recommended Diagnostic Procedures</a:t>
            </a:r>
            <a:endParaRPr lang="en-US" sz="2400" b="1" dirty="0">
              <a:latin typeface="Arial" panose="020B0604020202020204"/>
              <a:cs typeface="Arial" panose="020B0604020202020204"/>
            </a:endParaRPr>
          </a:p>
        </p:txBody>
      </p:sp>
      <p:sp>
        <p:nvSpPr>
          <p:cNvPr id="7" name="灯片编号占位符 6"/>
          <p:cNvSpPr>
            <a:spLocks noGrp="1"/>
          </p:cNvSpPr>
          <p:nvPr>
            <p:ph type="sldNum" sz="quarter" idx="4"/>
          </p:nvPr>
        </p:nvSpPr>
        <p:spPr/>
        <p:txBody>
          <a:bodyPr/>
          <a:lstStyle/>
          <a:p>
            <a:fld id="{5ED9B224-F6ED-4B00-A163-C617FF633513}" type="slidenum">
              <a:rPr lang="en-US" altLang="en-US" sz="1400"/>
            </a:fld>
            <a:endParaRPr lang="en-US" altLang="en-US" sz="1400"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ctrTitle"/>
          </p:nvPr>
        </p:nvSpPr>
        <p:spPr>
          <a:xfrm>
            <a:off x="1816074" y="588082"/>
            <a:ext cx="3170653" cy="714375"/>
          </a:xfrm>
        </p:spPr>
        <p:txBody>
          <a:bodyPr/>
          <a:lstStyle/>
          <a:p>
            <a:pPr algn="l" eaLnBrk="1" hangingPunct="1"/>
            <a:r>
              <a:rPr lang="en-US" altLang="en-US" sz="3600" b="1" dirty="0">
                <a:latin typeface="Arial" panose="020B0604020202020204" pitchFamily="34" charset="0"/>
                <a:cs typeface="Arial" panose="020B0604020202020204" pitchFamily="34" charset="0"/>
              </a:rPr>
              <a:t>Thank You!</a:t>
            </a:r>
            <a:endParaRPr lang="en-US" altLang="en-US" sz="3600" b="1" dirty="0">
              <a:latin typeface="Arial" panose="020B0604020202020204" pitchFamily="34" charset="0"/>
              <a:cs typeface="Arial" panose="020B0604020202020204" pitchFamily="34" charset="0"/>
            </a:endParaRPr>
          </a:p>
        </p:txBody>
      </p:sp>
      <p:sp>
        <p:nvSpPr>
          <p:cNvPr id="25602" name="Subtitle 2"/>
          <p:cNvSpPr>
            <a:spLocks noGrp="1"/>
          </p:cNvSpPr>
          <p:nvPr>
            <p:ph type="subTitle" idx="1"/>
          </p:nvPr>
        </p:nvSpPr>
        <p:spPr>
          <a:xfrm>
            <a:off x="1825610" y="1601527"/>
            <a:ext cx="8476631" cy="695874"/>
          </a:xfrm>
        </p:spPr>
        <p:txBody>
          <a:bodyPr/>
          <a:lstStyle/>
          <a:p>
            <a:pPr algn="l">
              <a:spcBef>
                <a:spcPct val="50000"/>
              </a:spcBef>
              <a:buClr>
                <a:schemeClr val="folHlink"/>
              </a:buClr>
              <a:buSzPct val="60000"/>
            </a:pPr>
            <a:r>
              <a:rPr lang="en-US" altLang="en-US" sz="2400" b="1" dirty="0">
                <a:solidFill>
                  <a:srgbClr val="DE0000"/>
                </a:solidFill>
                <a:latin typeface="Arial" panose="020B0604020202020204" pitchFamily="34" charset="0"/>
                <a:cs typeface="Arial" panose="020B0604020202020204" pitchFamily="34" charset="0"/>
              </a:rPr>
              <a:t>Questions, Comments, and Suggestions are Welcome. </a:t>
            </a:r>
            <a:endParaRPr lang="en-US" altLang="en-US" sz="2400" b="1" dirty="0">
              <a:solidFill>
                <a:srgbClr val="DE0000"/>
              </a:solidFill>
              <a:latin typeface="Arial" panose="020B0604020202020204" pitchFamily="34" charset="0"/>
              <a:cs typeface="Arial" panose="020B0604020202020204" pitchFamily="34" charset="0"/>
            </a:endParaRPr>
          </a:p>
        </p:txBody>
      </p:sp>
      <p:sp>
        <p:nvSpPr>
          <p:cNvPr id="7" name="TextBox 6"/>
          <p:cNvSpPr txBox="1"/>
          <p:nvPr/>
        </p:nvSpPr>
        <p:spPr>
          <a:xfrm>
            <a:off x="1816073" y="2416132"/>
            <a:ext cx="8308964" cy="1846659"/>
          </a:xfrm>
          <a:prstGeom prst="rect">
            <a:avLst/>
          </a:prstGeom>
          <a:noFill/>
        </p:spPr>
        <p:txBody>
          <a:bodyPr wrap="square" rtlCol="0">
            <a:spAutoFit/>
          </a:bodyPr>
          <a:lstStyle/>
          <a:p>
            <a:pPr>
              <a:spcBef>
                <a:spcPct val="50000"/>
              </a:spcBef>
              <a:buClr>
                <a:schemeClr val="folHlink"/>
              </a:buClr>
              <a:buSzPct val="60000"/>
            </a:pPr>
            <a:r>
              <a:rPr lang="en-US" altLang="en-US" sz="2400" b="1" dirty="0">
                <a:cs typeface="Arial" panose="020B0604020202020204" pitchFamily="34" charset="0"/>
              </a:rPr>
              <a:t>Please Contact</a:t>
            </a:r>
            <a:r>
              <a:rPr lang="en-US" altLang="en-US" sz="2400" b="1" dirty="0">
                <a:cs typeface="Arial" panose="020B0604020202020204" pitchFamily="34" charset="0"/>
              </a:rPr>
              <a:t>:</a:t>
            </a:r>
            <a:endParaRPr lang="en-US" altLang="zh-CN" sz="2400" b="1" dirty="0">
              <a:cs typeface="Arial" panose="020B0604020202020204" pitchFamily="34" charset="0"/>
            </a:endParaRPr>
          </a:p>
          <a:p>
            <a:pPr>
              <a:spcBef>
                <a:spcPct val="50000"/>
              </a:spcBef>
              <a:buClr>
                <a:schemeClr val="folHlink"/>
              </a:buClr>
              <a:buSzPct val="60000"/>
            </a:pPr>
            <a:r>
              <a:rPr lang="en-US" altLang="zh-CN" sz="2000" b="1" dirty="0" err="1">
                <a:cs typeface="Arial" panose="020B0604020202020204" pitchFamily="34" charset="0"/>
              </a:rPr>
              <a:t>Xuesong</a:t>
            </a:r>
            <a:r>
              <a:rPr lang="en-US" altLang="zh-CN" sz="2000" b="1" dirty="0">
                <a:cs typeface="Arial" panose="020B0604020202020204" pitchFamily="34" charset="0"/>
              </a:rPr>
              <a:t> Zhou, </a:t>
            </a:r>
            <a:r>
              <a:rPr lang="en-US" altLang="en-US" sz="2000" b="1" dirty="0">
                <a:cs typeface="Arial" panose="020B0604020202020204" pitchFamily="34" charset="0"/>
              </a:rPr>
              <a:t>Ph.D.</a:t>
            </a:r>
            <a:br>
              <a:rPr lang="en-US" altLang="en-US" sz="2000" b="1" dirty="0">
                <a:cs typeface="Arial" panose="020B0604020202020204" pitchFamily="34" charset="0"/>
              </a:rPr>
            </a:br>
            <a:r>
              <a:rPr lang="en-US" altLang="en-US" sz="2000" b="1" dirty="0">
                <a:cs typeface="Arial" panose="020B0604020202020204" pitchFamily="34" charset="0"/>
              </a:rPr>
              <a:t>Arizona State University</a:t>
            </a:r>
            <a:endParaRPr lang="en-US" altLang="en-US" sz="2000" b="1" dirty="0">
              <a:cs typeface="Arial" panose="020B0604020202020204" pitchFamily="34" charset="0"/>
            </a:endParaRPr>
          </a:p>
          <a:p>
            <a:r>
              <a:rPr lang="en-US" altLang="en-US" sz="2000" b="1" dirty="0">
                <a:cs typeface="Arial" panose="020B0604020202020204" pitchFamily="34" charset="0"/>
              </a:rPr>
              <a:t>Tempe, AZ 85287</a:t>
            </a:r>
            <a:endParaRPr lang="en-US" altLang="en-US" sz="2000" b="1" dirty="0">
              <a:cs typeface="Arial" panose="020B0604020202020204" pitchFamily="34" charset="0"/>
            </a:endParaRPr>
          </a:p>
          <a:p>
            <a:r>
              <a:rPr lang="en-US" altLang="en-US" sz="2000" b="1" dirty="0">
                <a:cs typeface="Arial" panose="020B0604020202020204" pitchFamily="34" charset="0"/>
              </a:rPr>
              <a:t>Email: </a:t>
            </a:r>
            <a:r>
              <a:rPr lang="en-US" altLang="zh-CN" sz="2000" b="1" dirty="0">
                <a:cs typeface="Arial" panose="020B0604020202020204" pitchFamily="34" charset="0"/>
                <a:hlinkClick r:id="rId1"/>
              </a:rPr>
              <a:t>xzhou74@asu.edu</a:t>
            </a:r>
            <a:r>
              <a:rPr lang="en-US" altLang="zh-CN" sz="2000" b="1" dirty="0">
                <a:cs typeface="Arial" panose="020B0604020202020204" pitchFamily="34" charset="0"/>
              </a:rPr>
              <a:t> </a:t>
            </a:r>
            <a:endParaRPr lang="en-US" altLang="zh-CN" sz="2000" b="1" dirty="0">
              <a:cs typeface="Arial" panose="020B0604020202020204" pitchFamily="34" charset="0"/>
            </a:endParaRPr>
          </a:p>
        </p:txBody>
      </p:sp>
      <p:sp>
        <p:nvSpPr>
          <p:cNvPr id="3" name="灯片编号占位符 2"/>
          <p:cNvSpPr>
            <a:spLocks noGrp="1"/>
          </p:cNvSpPr>
          <p:nvPr>
            <p:ph type="sldNum" sz="quarter" idx="10"/>
          </p:nvPr>
        </p:nvSpPr>
        <p:spPr/>
        <p:txBody>
          <a:bodyPr/>
          <a:lstStyle/>
          <a:p>
            <a:fld id="{F7B42AF5-83B0-4E00-AFE1-55FB3D0E58C4}" type="slidenum">
              <a:rPr lang="en-US" altLang="en-US" sz="1400"/>
            </a:fld>
            <a:endParaRPr lang="en-US" altLang="en-US" sz="1400"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Subtitle 2"/>
          <p:cNvSpPr>
            <a:spLocks noGrp="1"/>
          </p:cNvSpPr>
          <p:nvPr>
            <p:ph type="subTitle" idx="1"/>
          </p:nvPr>
        </p:nvSpPr>
        <p:spPr>
          <a:xfrm>
            <a:off x="1524000" y="1473281"/>
            <a:ext cx="9137650" cy="4447071"/>
          </a:xfrm>
        </p:spPr>
        <p:txBody>
          <a:bodyPr/>
          <a:lstStyle/>
          <a:p>
            <a:r>
              <a:rPr lang="en-US" altLang="en-US" sz="4000" b="1" dirty="0">
                <a:solidFill>
                  <a:srgbClr val="DE0000"/>
                </a:solidFill>
                <a:latin typeface="Arial" panose="020B0604020202020204" pitchFamily="34" charset="0"/>
                <a:cs typeface="Arial" panose="020B0604020202020204" pitchFamily="34" charset="0"/>
              </a:rPr>
              <a:t>Open-Source Dynamic Traffic Assignment Package</a:t>
            </a:r>
            <a:endParaRPr lang="en-US" altLang="en-US" sz="4000" b="1" dirty="0">
              <a:solidFill>
                <a:srgbClr val="DE0000"/>
              </a:solidFill>
              <a:latin typeface="Arial" panose="020B0604020202020204" pitchFamily="34" charset="0"/>
              <a:cs typeface="Arial" panose="020B0604020202020204" pitchFamily="34" charset="0"/>
            </a:endParaRPr>
          </a:p>
          <a:p>
            <a:r>
              <a:rPr lang="en-US" altLang="en-US" sz="4000" b="1" dirty="0" err="1">
                <a:solidFill>
                  <a:srgbClr val="DE0000"/>
                </a:solidFill>
                <a:latin typeface="Arial" panose="020B0604020202020204" pitchFamily="34" charset="0"/>
                <a:cs typeface="Arial" panose="020B0604020202020204" pitchFamily="34" charset="0"/>
              </a:rPr>
              <a:t>DTALite</a:t>
            </a:r>
            <a:r>
              <a:rPr lang="en-US" altLang="en-US" sz="4000" b="1" dirty="0">
                <a:solidFill>
                  <a:srgbClr val="DE0000"/>
                </a:solidFill>
                <a:latin typeface="Arial" panose="020B0604020202020204" pitchFamily="34" charset="0"/>
                <a:cs typeface="Arial" panose="020B0604020202020204" pitchFamily="34" charset="0"/>
              </a:rPr>
              <a:t>/NEXTA</a:t>
            </a:r>
            <a:endParaRPr lang="en-US" altLang="en-US" sz="4000" b="1" dirty="0">
              <a:solidFill>
                <a:srgbClr val="DE0000"/>
              </a:solidFill>
              <a:latin typeface="Arial" panose="020B0604020202020204" pitchFamily="34" charset="0"/>
              <a:cs typeface="Arial" panose="020B0604020202020204" pitchFamily="34" charset="0"/>
            </a:endParaRPr>
          </a:p>
          <a:p>
            <a:r>
              <a:rPr lang="en-US" altLang="en-US" sz="4000" b="1" dirty="0">
                <a:solidFill>
                  <a:srgbClr val="DE0000"/>
                </a:solidFill>
                <a:latin typeface="Arial" panose="020B0604020202020204" pitchFamily="34" charset="0"/>
                <a:cs typeface="Arial" panose="020B0604020202020204" pitchFamily="34" charset="0"/>
              </a:rPr>
              <a:t>(September, 2017) </a:t>
            </a:r>
            <a:endParaRPr lang="en-US" altLang="en-US" sz="2800" dirty="0">
              <a:solidFill>
                <a:schemeClr val="tx1"/>
              </a:solidFill>
              <a:latin typeface="Arial" panose="020B0604020202020204" pitchFamily="34" charset="0"/>
              <a:cs typeface="Arial" panose="020B0604020202020204" pitchFamily="34" charset="0"/>
            </a:endParaRPr>
          </a:p>
          <a:p>
            <a:pPr eaLnBrk="1" hangingPunct="1"/>
            <a:r>
              <a:rPr lang="en-US" altLang="en-US" sz="2800" b="1" dirty="0" err="1">
                <a:solidFill>
                  <a:schemeClr val="tx1"/>
                </a:solidFill>
                <a:latin typeface="Arial" panose="020B0604020202020204" pitchFamily="34" charset="0"/>
                <a:cs typeface="Arial" panose="020B0604020202020204" pitchFamily="34" charset="0"/>
              </a:rPr>
              <a:t>Xuesong</a:t>
            </a:r>
            <a:r>
              <a:rPr lang="en-US" altLang="en-US" sz="2800" b="1" dirty="0">
                <a:solidFill>
                  <a:schemeClr val="tx1"/>
                </a:solidFill>
                <a:latin typeface="Arial" panose="020B0604020202020204" pitchFamily="34" charset="0"/>
                <a:cs typeface="Arial" panose="020B0604020202020204" pitchFamily="34" charset="0"/>
              </a:rPr>
              <a:t> Zhou</a:t>
            </a:r>
            <a:endParaRPr lang="en-US" altLang="en-US" sz="2800" b="1" dirty="0">
              <a:solidFill>
                <a:schemeClr val="tx1"/>
              </a:solidFill>
              <a:latin typeface="Arial" panose="020B0604020202020204" pitchFamily="34" charset="0"/>
              <a:cs typeface="Arial" panose="020B0604020202020204" pitchFamily="34" charset="0"/>
            </a:endParaRPr>
          </a:p>
          <a:p>
            <a:pPr eaLnBrk="1" hangingPunct="1"/>
            <a:endParaRPr lang="en-US" altLang="en-US" sz="2800" b="1" dirty="0">
              <a:solidFill>
                <a:schemeClr val="tx1"/>
              </a:solidFill>
              <a:latin typeface="Arial" panose="020B0604020202020204" pitchFamily="34" charset="0"/>
              <a:cs typeface="Arial" panose="020B0604020202020204" pitchFamily="34" charset="0"/>
            </a:endParaRPr>
          </a:p>
          <a:p>
            <a:pPr eaLnBrk="1" hangingPunct="1"/>
            <a:r>
              <a:rPr lang="en-US" altLang="en-US" sz="2800" dirty="0">
                <a:solidFill>
                  <a:srgbClr val="FFFF00"/>
                </a:solidFill>
                <a:latin typeface="Arial" panose="020B0604020202020204" pitchFamily="34" charset="0"/>
                <a:cs typeface="Arial" panose="020B0604020202020204" pitchFamily="34" charset="0"/>
                <a:hlinkClick r:id="rId1"/>
              </a:rPr>
              <a:t>xzhou99@gmail.com</a:t>
            </a:r>
            <a:endParaRPr lang="en-US" altLang="en-US" sz="2800" dirty="0">
              <a:solidFill>
                <a:srgbClr val="FFFF00"/>
              </a:solidFill>
              <a:latin typeface="Arial" panose="020B0604020202020204" pitchFamily="34" charset="0"/>
              <a:cs typeface="Arial" panose="020B0604020202020204" pitchFamily="34" charset="0"/>
            </a:endParaRPr>
          </a:p>
          <a:p>
            <a:pPr eaLnBrk="1" hangingPunct="1"/>
            <a:r>
              <a:rPr lang="en-US" altLang="en-US" sz="2800" dirty="0">
                <a:solidFill>
                  <a:srgbClr val="FFFF00"/>
                </a:solidFill>
                <a:latin typeface="Arial" panose="020B0604020202020204" pitchFamily="34" charset="0"/>
                <a:cs typeface="Arial" panose="020B0604020202020204" pitchFamily="34" charset="0"/>
                <a:hlinkClick r:id="rId2"/>
              </a:rPr>
              <a:t>xzhou74@asu.edu</a:t>
            </a:r>
            <a:endParaRPr lang="en-US" altLang="en-US" sz="2800" dirty="0">
              <a:solidFill>
                <a:srgbClr val="FFFF00"/>
              </a:solidFill>
              <a:latin typeface="Arial" panose="020B0604020202020204" pitchFamily="34" charset="0"/>
              <a:cs typeface="Arial" panose="020B0604020202020204" pitchFamily="34" charset="0"/>
            </a:endParaRPr>
          </a:p>
          <a:p>
            <a:pPr eaLnBrk="1" hangingPunct="1"/>
            <a:endParaRPr lang="en-US" altLang="en-US" sz="2800" dirty="0">
              <a:solidFill>
                <a:srgbClr val="FFFF00"/>
              </a:solidFill>
              <a:latin typeface="Arial" panose="020B0604020202020204" pitchFamily="34" charset="0"/>
              <a:cs typeface="Arial" panose="020B0604020202020204" pitchFamily="34" charset="0"/>
            </a:endParaRPr>
          </a:p>
          <a:p>
            <a:pPr eaLnBrk="1" hangingPunct="1"/>
            <a:endParaRPr lang="en-US" altLang="en-US" sz="2800" dirty="0">
              <a:solidFill>
                <a:schemeClr val="tx1"/>
              </a:solidFill>
              <a:latin typeface="Arial" panose="020B0604020202020204" pitchFamily="34" charset="0"/>
              <a:cs typeface="Arial" panose="020B0604020202020204" pitchFamily="34" charset="0"/>
            </a:endParaRPr>
          </a:p>
          <a:p>
            <a:endParaRPr lang="en-US" altLang="en-US" dirty="0" smtClean="0">
              <a:solidFill>
                <a:schemeClr val="tx1"/>
              </a:solidFill>
              <a:latin typeface="Arial" panose="020B0604020202020204" pitchFamily="34" charset="0"/>
              <a:cs typeface="Arial" panose="020B0604020202020204" pitchFamily="34" charset="0"/>
            </a:endParaRPr>
          </a:p>
          <a:p>
            <a:r>
              <a:rPr lang="en-US" altLang="en-US" dirty="0" smtClean="0">
                <a:solidFill>
                  <a:srgbClr val="898989"/>
                </a:solidFill>
              </a:rPr>
              <a:t> </a:t>
            </a:r>
            <a:endParaRPr lang="en-US" altLang="en-US" dirty="0" smtClean="0">
              <a:solidFill>
                <a:srgbClr val="898989"/>
              </a:solidFill>
            </a:endParaRPr>
          </a:p>
          <a:p>
            <a:pPr eaLnBrk="1" hangingPunct="1"/>
            <a:endParaRPr lang="en-US" altLang="en-US" dirty="0" smtClean="0">
              <a:solidFill>
                <a:srgbClr val="898989"/>
              </a:solidFill>
            </a:endParaRPr>
          </a:p>
        </p:txBody>
      </p:sp>
      <p:sp>
        <p:nvSpPr>
          <p:cNvPr id="5123" name="Slide Number Placeholder 7"/>
          <p:cNvSpPr>
            <a:spLocks noGrp="1"/>
          </p:cNvSpPr>
          <p:nvPr>
            <p:ph type="sldNum" sz="quarter" idx="10"/>
          </p:nvPr>
        </p:nvSpPr>
        <p:spPr bwMode="auto">
          <a:xfrm>
            <a:off x="9999663" y="6483351"/>
            <a:ext cx="558800" cy="365125"/>
          </a:xfrm>
          <a:noFill/>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4D15C20-9BF6-40BA-9D4D-A6C0A1716165}" type="slidenum">
              <a:rPr lang="en-US" altLang="en-US" sz="1400">
                <a:cs typeface="Arial" panose="020B0604020202020204" pitchFamily="34" charset="0"/>
              </a:rPr>
            </a:fld>
            <a:endParaRPr lang="en-US" altLang="en-US" sz="1400" dirty="0">
              <a:cs typeface="Arial" panose="020B0604020202020204" pitchFamily="34" charset="0"/>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8949" y="30997"/>
            <a:ext cx="4107051" cy="1143000"/>
          </a:xfrm>
        </p:spPr>
        <p:txBody>
          <a:bodyPr>
            <a:normAutofit/>
          </a:bodyPr>
          <a:lstStyle/>
          <a:p>
            <a:pPr algn="l"/>
            <a:r>
              <a:rPr lang="en-US" sz="3600" b="1" dirty="0">
                <a:latin typeface="Arial" panose="020B0604020202020204"/>
                <a:cs typeface="Arial" panose="020B0604020202020204"/>
              </a:rPr>
              <a:t>Outline</a:t>
            </a:r>
            <a:endParaRPr lang="en-US" sz="3600" b="1" dirty="0">
              <a:latin typeface="Arial" panose="020B0604020202020204"/>
              <a:cs typeface="Arial" panose="020B0604020202020204"/>
            </a:endParaRPr>
          </a:p>
        </p:txBody>
      </p:sp>
      <p:sp>
        <p:nvSpPr>
          <p:cNvPr id="4" name="Content Placeholder 3"/>
          <p:cNvSpPr>
            <a:spLocks noGrp="1"/>
          </p:cNvSpPr>
          <p:nvPr>
            <p:ph sz="quarter" idx="1"/>
          </p:nvPr>
        </p:nvSpPr>
        <p:spPr>
          <a:xfrm>
            <a:off x="1973451" y="1600200"/>
            <a:ext cx="8547307" cy="3838575"/>
          </a:xfrm>
        </p:spPr>
        <p:txBody>
          <a:bodyPr/>
          <a:lstStyle/>
          <a:p>
            <a:pPr marL="0" indent="0">
              <a:lnSpc>
                <a:spcPct val="150000"/>
              </a:lnSpc>
              <a:buNone/>
            </a:pPr>
            <a:endParaRPr lang="en-US" sz="2800" dirty="0">
              <a:latin typeface="Arial" panose="020B0604020202020204"/>
              <a:cs typeface="Arial" panose="020B0604020202020204"/>
            </a:endParaRPr>
          </a:p>
          <a:p>
            <a:pPr marL="0" indent="0">
              <a:lnSpc>
                <a:spcPct val="150000"/>
              </a:lnSpc>
              <a:buNone/>
            </a:pPr>
            <a:r>
              <a:rPr lang="en-US" sz="2800" dirty="0">
                <a:latin typeface="Arial" panose="020B0604020202020204"/>
                <a:cs typeface="Arial" panose="020B0604020202020204"/>
              </a:rPr>
              <a:t>Module 5: Traffic Flow Theory</a:t>
            </a:r>
            <a:endParaRPr lang="en-US" altLang="zh-CN" sz="2800" dirty="0">
              <a:latin typeface="Arial" panose="020B0604020202020204"/>
              <a:cs typeface="Arial" panose="020B0604020202020204"/>
            </a:endParaRPr>
          </a:p>
          <a:p>
            <a:pPr marL="0" indent="0">
              <a:lnSpc>
                <a:spcPct val="150000"/>
              </a:lnSpc>
              <a:buNone/>
            </a:pPr>
            <a:r>
              <a:rPr lang="en-US" altLang="zh-CN" sz="2800" dirty="0">
                <a:latin typeface="Arial" panose="020B0604020202020204"/>
                <a:cs typeface="Arial" panose="020B0604020202020204"/>
              </a:rPr>
              <a:t>Module 6: </a:t>
            </a:r>
            <a:r>
              <a:rPr lang="en-US" sz="2800" dirty="0">
                <a:latin typeface="Arial" panose="020B0604020202020204"/>
                <a:cs typeface="Arial" panose="020B0604020202020204"/>
              </a:rPr>
              <a:t>OD Matrix Estimation</a:t>
            </a:r>
            <a:endParaRPr lang="en-US" sz="2800" dirty="0">
              <a:latin typeface="Arial" panose="020B0604020202020204"/>
              <a:cs typeface="Arial" panose="020B0604020202020204"/>
            </a:endParaRPr>
          </a:p>
          <a:p>
            <a:pPr marL="0" indent="0">
              <a:lnSpc>
                <a:spcPct val="150000"/>
              </a:lnSpc>
              <a:buNone/>
            </a:pPr>
            <a:r>
              <a:rPr lang="en-US" altLang="zh-CN" sz="2800" dirty="0">
                <a:latin typeface="Arial" panose="020B0604020202020204"/>
                <a:cs typeface="Arial" panose="020B0604020202020204"/>
              </a:rPr>
              <a:t>Module 7: Signalized Intersections Modeling</a:t>
            </a:r>
            <a:endParaRPr lang="en-US" altLang="zh-CN" sz="2800" dirty="0">
              <a:latin typeface="Arial" panose="020B0604020202020204"/>
              <a:cs typeface="Arial" panose="020B0604020202020204"/>
            </a:endParaRPr>
          </a:p>
          <a:p>
            <a:pPr marL="0" indent="0">
              <a:lnSpc>
                <a:spcPct val="150000"/>
              </a:lnSpc>
              <a:buNone/>
            </a:pPr>
            <a:r>
              <a:rPr lang="en-US" altLang="zh-CN" sz="2800" dirty="0">
                <a:latin typeface="Arial" panose="020B0604020202020204"/>
                <a:cs typeface="Arial" panose="020B0604020202020204"/>
              </a:rPr>
              <a:t>Module 8: Vehicle Routing C++ Code</a:t>
            </a:r>
            <a:endParaRPr lang="en-US" altLang="zh-CN" sz="2800" dirty="0">
              <a:latin typeface="Arial" panose="020B0604020202020204"/>
              <a:cs typeface="Arial" panose="020B0604020202020204"/>
            </a:endParaRPr>
          </a:p>
        </p:txBody>
      </p:sp>
      <p:sp>
        <p:nvSpPr>
          <p:cNvPr id="5"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5225"/>
            <a:ext cx="8157930" cy="1143000"/>
          </a:xfrm>
        </p:spPr>
        <p:txBody>
          <a:bodyPr/>
          <a:lstStyle/>
          <a:p>
            <a:pPr algn="l"/>
            <a:endParaRPr lang="en-US" sz="4200" b="1" dirty="0">
              <a:latin typeface="Arial" panose="020B0604020202020204"/>
              <a:cs typeface="Arial" panose="020B0604020202020204"/>
            </a:endParaRPr>
          </a:p>
        </p:txBody>
      </p:sp>
      <p:sp>
        <p:nvSpPr>
          <p:cNvPr id="4" name="Content Placeholder 3"/>
          <p:cNvSpPr>
            <a:spLocks noGrp="1"/>
          </p:cNvSpPr>
          <p:nvPr>
            <p:ph sz="quarter" idx="1"/>
          </p:nvPr>
        </p:nvSpPr>
        <p:spPr>
          <a:xfrm>
            <a:off x="1981200" y="1148226"/>
            <a:ext cx="8229600" cy="4525963"/>
          </a:xfrm>
        </p:spPr>
        <p:txBody>
          <a:bodyPr/>
          <a:lstStyle/>
          <a:p>
            <a:r>
              <a:rPr lang="en-US" dirty="0" smtClean="0">
                <a:latin typeface="Arial" panose="020B0604020202020204"/>
                <a:cs typeface="Arial" panose="020B0604020202020204"/>
              </a:rPr>
              <a:t>Synchronized display in </a:t>
            </a:r>
            <a:r>
              <a:rPr lang="en-US" dirty="0" err="1" smtClean="0">
                <a:latin typeface="Arial" panose="020B0604020202020204"/>
                <a:cs typeface="Arial" panose="020B0604020202020204"/>
              </a:rPr>
              <a:t>NeXTA</a:t>
            </a:r>
            <a:endParaRPr lang="en-US" dirty="0">
              <a:latin typeface="Arial" panose="020B0604020202020204"/>
              <a:cs typeface="Arial" panose="020B0604020202020204"/>
            </a:endParaRPr>
          </a:p>
        </p:txBody>
      </p:sp>
      <p:pic>
        <p:nvPicPr>
          <p:cNvPr id="119810" name="Picture 2" descr="https://lh5.googleusercontent.com/a6jxbFZreFGPdR--3stYJsY0pC8JMiLa27xglUquEtYVTgAJdyz0dyVUJgMLrhgEnIwqOdJ6IWpL3dG1GWKfCcg0DnljHpaosw5HP8dzH_2_UzjGkD-c"/>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81200" y="1740255"/>
            <a:ext cx="8229600" cy="4385908"/>
          </a:xfrm>
          <a:prstGeom prst="rect">
            <a:avLst/>
          </a:prstGeom>
          <a:noFill/>
        </p:spPr>
      </p:pic>
      <p:sp>
        <p:nvSpPr>
          <p:cNvPr id="6"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Vehicle Analysis Dialog</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5ED9B224-F6ED-4B00-A163-C617FF633513}" type="slidenum">
              <a:rPr lang="en-US" altLang="en-US" smtClean="0"/>
            </a:fld>
            <a:endParaRPr lang="en-US" altLang="en-US" dirty="0"/>
          </a:p>
        </p:txBody>
      </p:sp>
      <p:sp>
        <p:nvSpPr>
          <p:cNvPr id="5" name="Rectangle 2"/>
          <p:cNvSpPr>
            <a:spLocks noChangeArrowheads="1"/>
          </p:cNvSpPr>
          <p:nvPr/>
        </p:nvSpPr>
        <p:spPr bwMode="auto">
          <a:xfrm>
            <a:off x="2150534" y="1129891"/>
            <a:ext cx="124033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US"/>
          </a:p>
        </p:txBody>
      </p:sp>
      <p:graphicFrame>
        <p:nvGraphicFramePr>
          <p:cNvPr id="6" name="Object 5"/>
          <p:cNvGraphicFramePr>
            <a:graphicFrameLocks noChangeAspect="1"/>
          </p:cNvGraphicFramePr>
          <p:nvPr/>
        </p:nvGraphicFramePr>
        <p:xfrm>
          <a:off x="2150534" y="1291697"/>
          <a:ext cx="7890826" cy="4834467"/>
        </p:xfrm>
        <a:graphic>
          <a:graphicData uri="http://schemas.openxmlformats.org/presentationml/2006/ole">
            <mc:AlternateContent xmlns:mc="http://schemas.openxmlformats.org/markup-compatibility/2006">
              <mc:Choice xmlns:v="urn:schemas-microsoft-com:vml" Requires="v">
                <p:oleObj spid="_x0000_s12310" name="Visio" r:id="rId1" imgW="24193500" imgH="14833600" progId="Visio.Drawing.11">
                  <p:embed/>
                </p:oleObj>
              </mc:Choice>
              <mc:Fallback>
                <p:oleObj name="Visio" r:id="rId1" imgW="24193500" imgH="148336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0534" y="1291697"/>
                        <a:ext cx="7890826" cy="4834467"/>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5024" y="2130426"/>
            <a:ext cx="8337176" cy="1470025"/>
          </a:xfrm>
        </p:spPr>
        <p:txBody>
          <a:bodyPr/>
          <a:lstStyle/>
          <a:p>
            <a:r>
              <a:rPr lang="en-US" b="1" dirty="0" smtClean="0">
                <a:latin typeface="Arial" panose="020B0604020202020204"/>
                <a:cs typeface="Arial" panose="020B0604020202020204"/>
              </a:rPr>
              <a:t>Module 3: Modeling Approach</a:t>
            </a:r>
            <a:endParaRPr lang="en-US" b="1" dirty="0">
              <a:latin typeface="Arial" panose="020B0604020202020204"/>
              <a:cs typeface="Arial" panose="020B0604020202020204"/>
            </a:endParaRPr>
          </a:p>
        </p:txBody>
      </p:sp>
      <p:sp>
        <p:nvSpPr>
          <p:cNvPr id="4"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0863" y="999050"/>
            <a:ext cx="8458201" cy="1470025"/>
          </a:xfrm>
        </p:spPr>
        <p:txBody>
          <a:bodyPr>
            <a:normAutofit/>
          </a:bodyPr>
          <a:lstStyle/>
          <a:p>
            <a:r>
              <a:rPr lang="en-US" sz="3600" b="1" dirty="0">
                <a:latin typeface="Arial" panose="020B0604020202020204"/>
                <a:cs typeface="Arial" panose="020B0604020202020204"/>
              </a:rPr>
              <a:t>Module 5</a:t>
            </a:r>
            <a:br>
              <a:rPr lang="en-US" sz="3600" b="1" dirty="0">
                <a:latin typeface="Arial" panose="020B0604020202020204"/>
                <a:cs typeface="Arial" panose="020B0604020202020204"/>
              </a:rPr>
            </a:br>
            <a:r>
              <a:rPr lang="en-US" altLang="zh-CN" sz="3600" b="1" dirty="0">
                <a:latin typeface="Arial" panose="020B0604020202020204"/>
                <a:cs typeface="Arial" panose="020B0604020202020204"/>
              </a:rPr>
              <a:t> </a:t>
            </a:r>
            <a:r>
              <a:rPr lang="en-US" sz="3600" b="1" dirty="0">
                <a:latin typeface="Arial" panose="020B0604020202020204"/>
                <a:cs typeface="Arial" panose="020B0604020202020204"/>
              </a:rPr>
              <a:t>Traffic Flow Theory</a:t>
            </a:r>
            <a:endParaRPr lang="en-US" sz="3600" b="1" dirty="0">
              <a:latin typeface="Arial" panose="020B0604020202020204"/>
              <a:cs typeface="Arial" panose="020B0604020202020204"/>
            </a:endParaRPr>
          </a:p>
        </p:txBody>
      </p:sp>
      <p:sp>
        <p:nvSpPr>
          <p:cNvPr id="3" name="Subtitle 2"/>
          <p:cNvSpPr>
            <a:spLocks noGrp="1"/>
          </p:cNvSpPr>
          <p:nvPr>
            <p:ph type="subTitle" idx="1"/>
          </p:nvPr>
        </p:nvSpPr>
        <p:spPr>
          <a:xfrm>
            <a:off x="1820863" y="3094244"/>
            <a:ext cx="7382387" cy="2651236"/>
          </a:xfrm>
        </p:spPr>
        <p:txBody>
          <a:bodyPr>
            <a:normAutofit/>
          </a:bodyPr>
          <a:lstStyle/>
          <a:p>
            <a:pPr algn="l"/>
            <a:r>
              <a:rPr lang="en-US" sz="2400" dirty="0">
                <a:solidFill>
                  <a:schemeClr val="tx1"/>
                </a:solidFill>
                <a:latin typeface="Arial" panose="020B0604020202020204"/>
                <a:cs typeface="Arial" panose="020B0604020202020204"/>
              </a:rPr>
              <a:t>Traffic Congestion Propagation: Understanding Theoretical Basics of Dynamic Traffic Network Assignment and Simulation</a:t>
            </a:r>
            <a:endParaRPr lang="en-US" sz="2400" dirty="0">
              <a:solidFill>
                <a:schemeClr val="tx1"/>
              </a:solidFill>
              <a:latin typeface="Arial" panose="020B0604020202020204"/>
              <a:cs typeface="Arial" panose="020B0604020202020204"/>
            </a:endParaRPr>
          </a:p>
          <a:p>
            <a:pPr algn="l"/>
            <a:r>
              <a:rPr lang="en-US" sz="2400" dirty="0">
                <a:solidFill>
                  <a:schemeClr val="tx1"/>
                </a:solidFill>
                <a:latin typeface="Arial" panose="020B0604020202020204"/>
                <a:cs typeface="Arial" panose="020B0604020202020204"/>
              </a:rPr>
              <a:t>Contributing Author: </a:t>
            </a:r>
            <a:r>
              <a:rPr lang="en-US" sz="2400" dirty="0" err="1">
                <a:solidFill>
                  <a:schemeClr val="tx1"/>
                </a:solidFill>
                <a:latin typeface="Arial" panose="020B0604020202020204"/>
                <a:cs typeface="Arial" panose="020B0604020202020204"/>
              </a:rPr>
              <a:t>Jiangtao</a:t>
            </a:r>
            <a:r>
              <a:rPr lang="en-US" sz="2400" dirty="0">
                <a:solidFill>
                  <a:schemeClr val="tx1"/>
                </a:solidFill>
                <a:latin typeface="Arial" panose="020B0604020202020204"/>
                <a:cs typeface="Arial" panose="020B0604020202020204"/>
              </a:rPr>
              <a:t> Liu </a:t>
            </a:r>
            <a:endParaRPr lang="en-US" sz="2400" dirty="0">
              <a:solidFill>
                <a:schemeClr val="tx1"/>
              </a:solidFill>
              <a:latin typeface="Arial" panose="020B0604020202020204"/>
              <a:cs typeface="Arial" panose="020B0604020202020204"/>
            </a:endParaRPr>
          </a:p>
          <a:p>
            <a:pPr algn="l"/>
            <a:r>
              <a:rPr lang="en-US" sz="2400" dirty="0">
                <a:solidFill>
                  <a:schemeClr val="tx1"/>
                </a:solidFill>
                <a:latin typeface="Arial" panose="020B0604020202020204"/>
                <a:cs typeface="Arial" panose="020B0604020202020204"/>
              </a:rPr>
              <a:t>https://scholar.google.com/citations?user=VLP4r4MAAAAJ&amp;hl=en</a:t>
            </a:r>
            <a:endParaRPr lang="en-US" sz="2400" dirty="0">
              <a:solidFill>
                <a:schemeClr val="tx1"/>
              </a:solidFill>
              <a:latin typeface="Arial" panose="020B0604020202020204"/>
              <a:cs typeface="Arial" panose="020B0604020202020204"/>
            </a:endParaRPr>
          </a:p>
          <a:p>
            <a:pPr algn="l"/>
            <a:endParaRPr lang="en-US" sz="2400" dirty="0">
              <a:solidFill>
                <a:schemeClr val="tx1"/>
              </a:solidFill>
              <a:latin typeface="Arial" panose="020B0604020202020204"/>
              <a:cs typeface="Arial" panose="020B0604020202020204"/>
            </a:endParaRPr>
          </a:p>
          <a:p>
            <a:pPr algn="l"/>
            <a:endParaRPr lang="en-US" altLang="zh-CN" sz="2400" dirty="0">
              <a:solidFill>
                <a:schemeClr val="tx1"/>
              </a:solidFill>
              <a:latin typeface="Arial" panose="020B0604020202020204"/>
              <a:cs typeface="Arial" panose="020B0604020202020204"/>
            </a:endParaRPr>
          </a:p>
          <a:p>
            <a:pPr algn="l"/>
            <a:endParaRPr lang="en-US" altLang="zh-CN" sz="2400" dirty="0">
              <a:solidFill>
                <a:schemeClr val="tx1"/>
              </a:solidFill>
              <a:latin typeface="Arial" panose="020B0604020202020204"/>
              <a:cs typeface="Arial" panose="020B0604020202020204"/>
            </a:endParaRPr>
          </a:p>
        </p:txBody>
      </p:sp>
      <p:sp>
        <p:nvSpPr>
          <p:cNvPr id="5" name="Slide Number Placeholder 7"/>
          <p:cNvSpPr>
            <a:spLocks noGrp="1"/>
          </p:cNvSpPr>
          <p:nvPr>
            <p:ph type="sldNum" sz="quarter" idx="10"/>
          </p:nvPr>
        </p:nvSpPr>
        <p:spPr bwMode="auto">
          <a:xfrm>
            <a:off x="9999663" y="6483351"/>
            <a:ext cx="558800" cy="365125"/>
          </a:xfrm>
          <a:noFill/>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pic>
        <p:nvPicPr>
          <p:cNvPr id="4" name="Picture 3"/>
          <p:cNvPicPr>
            <a:picLocks noChangeAspect="1"/>
          </p:cNvPicPr>
          <p:nvPr/>
        </p:nvPicPr>
        <p:blipFill>
          <a:blip r:embed="rId1"/>
          <a:stretch>
            <a:fillRect/>
          </a:stretch>
        </p:blipFill>
        <p:spPr>
          <a:xfrm>
            <a:off x="9086850" y="3094245"/>
            <a:ext cx="1581150" cy="1571625"/>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36377" y="1220785"/>
            <a:ext cx="8262124" cy="846803"/>
          </a:xfrm>
        </p:spPr>
        <p:txBody>
          <a:bodyPr/>
          <a:lstStyle/>
          <a:p>
            <a:pPr algn="l" fontAlgn="auto">
              <a:spcAft>
                <a:spcPts val="0"/>
              </a:spcAft>
              <a:defRPr/>
            </a:pPr>
            <a:r>
              <a:rPr lang="en-US" sz="2400" b="1" dirty="0">
                <a:latin typeface="Arial" panose="020B0604020202020204"/>
                <a:cs typeface="Arial" panose="020B0604020202020204"/>
              </a:rPr>
              <a:t>Learning Objectives</a:t>
            </a:r>
            <a:endParaRPr lang="en-US" sz="2400" b="1" dirty="0">
              <a:latin typeface="Arial" panose="020B0604020202020204"/>
              <a:cs typeface="Arial" panose="020B0604020202020204"/>
            </a:endParaRPr>
          </a:p>
        </p:txBody>
      </p:sp>
      <p:sp>
        <p:nvSpPr>
          <p:cNvPr id="3" name="Content Placeholder 2"/>
          <p:cNvSpPr>
            <a:spLocks noGrp="1"/>
          </p:cNvSpPr>
          <p:nvPr>
            <p:ph idx="1"/>
          </p:nvPr>
        </p:nvSpPr>
        <p:spPr>
          <a:xfrm>
            <a:off x="1629697" y="2018441"/>
            <a:ext cx="8664606" cy="2846002"/>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 (1) Understand major input and </a:t>
            </a:r>
            <a:endParaRPr lang="en-US" sz="2400" dirty="0">
              <a:latin typeface="Arial" panose="020B0604020202020204"/>
              <a:cs typeface="Arial" panose="020B0604020202020204"/>
            </a:endParaRPr>
          </a:p>
          <a:p>
            <a:pPr marL="0" lvl="1" indent="0" fontAlgn="auto">
              <a:spcAft>
                <a:spcPts val="0"/>
              </a:spcAft>
              <a:buClr>
                <a:schemeClr val="accent1"/>
              </a:buClr>
              <a:buNone/>
              <a:defRPr/>
            </a:pPr>
            <a:r>
              <a:rPr lang="en-US" sz="2400" dirty="0">
                <a:latin typeface="Arial" panose="020B0604020202020204"/>
                <a:cs typeface="Arial" panose="020B0604020202020204"/>
              </a:rPr>
              <a:t>     output data for a dynamic network </a:t>
            </a:r>
            <a:endParaRPr lang="en-US" sz="2400" dirty="0">
              <a:latin typeface="Arial" panose="020B0604020202020204"/>
              <a:cs typeface="Arial" panose="020B0604020202020204"/>
            </a:endParaRPr>
          </a:p>
          <a:p>
            <a:pPr marL="0" lvl="1" indent="0" fontAlgn="auto">
              <a:spcAft>
                <a:spcPts val="0"/>
              </a:spcAft>
              <a:buClr>
                <a:schemeClr val="accent1"/>
              </a:buClr>
              <a:buNone/>
              <a:defRPr/>
            </a:pPr>
            <a:r>
              <a:rPr lang="en-US" sz="2400" dirty="0">
                <a:latin typeface="Arial" panose="020B0604020202020204"/>
                <a:cs typeface="Arial" panose="020B0604020202020204"/>
              </a:rPr>
              <a:t>     loading program;</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 (2) Identify bottlenecks and model congestion propagation;</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 (3) Calculate traffic states through different computational approaches.</a:t>
            </a:r>
            <a:endParaRPr lang="en-US" sz="2400" dirty="0">
              <a:latin typeface="Arial" panose="020B0604020202020204"/>
              <a:cs typeface="Arial" panose="020B0604020202020204"/>
            </a:endParaRPr>
          </a:p>
        </p:txBody>
      </p:sp>
      <p:sp>
        <p:nvSpPr>
          <p:cNvPr id="13"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6"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8" name="Content Placeholder 2"/>
          <p:cNvSpPr txBox="1"/>
          <p:nvPr/>
        </p:nvSpPr>
        <p:spPr bwMode="auto">
          <a:xfrm>
            <a:off x="1725459" y="5470726"/>
            <a:ext cx="8664606" cy="927409"/>
          </a:xfrm>
          <a:prstGeom prst="rect">
            <a:avLst/>
          </a:prstGeom>
          <a:noFill/>
          <a:ln>
            <a:noFill/>
          </a:ln>
        </p:spPr>
        <p:txBody>
          <a:bodyPr vert="horz" wrap="square" lIns="91440" tIns="45720" rIns="91440" bIns="45720" numCol="1" rtlCol="0" anchor="t" anchorCtr="0" compatLnSpc="1">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S PGothic" panose="020B0600070205080204" pitchFamily="34"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S PGothic" panose="020B0600070205080204" pitchFamily="34" charset="-128"/>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S PGothic" panose="020B0600070205080204" pitchFamily="34" charset="-128"/>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panose="020B0600070205080204" pitchFamily="34" charset="-128"/>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panose="020B0600070205080204" pitchFamily="34" charset="-128"/>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lvl="1" indent="0" fontAlgn="auto">
              <a:spcAft>
                <a:spcPts val="0"/>
              </a:spcAft>
              <a:buClr>
                <a:schemeClr val="accent1"/>
              </a:buClr>
              <a:buNone/>
              <a:defRPr/>
            </a:pPr>
            <a:r>
              <a:rPr lang="en-US" sz="2400" dirty="0">
                <a:latin typeface="Arial" panose="020B0604020202020204"/>
                <a:cs typeface="Arial" panose="020B0604020202020204"/>
                <a:hlinkClick r:id="rId1"/>
              </a:rPr>
              <a:t>https://github.com/xzhou99/learning-transportation/tree/master/Lessons/Lesson%202/Data%20Set</a:t>
            </a:r>
            <a:endParaRPr lang="en-US" sz="2400" dirty="0">
              <a:latin typeface="Arial" panose="020B0604020202020204"/>
              <a:cs typeface="Arial" panose="020B0604020202020204"/>
            </a:endParaRPr>
          </a:p>
          <a:p>
            <a:pPr marL="0" lvl="1" indent="0" fontAlgn="auto">
              <a:spcAft>
                <a:spcPts val="0"/>
              </a:spcAft>
              <a:buClr>
                <a:schemeClr val="accent1"/>
              </a:buClr>
              <a:buNone/>
              <a:defRPr/>
            </a:pPr>
            <a:endParaRPr lang="en-US" sz="2400" dirty="0">
              <a:latin typeface="Arial" panose="020B0604020202020204"/>
              <a:cs typeface="Arial" panose="020B0604020202020204"/>
            </a:endParaRPr>
          </a:p>
        </p:txBody>
      </p:sp>
      <p:sp>
        <p:nvSpPr>
          <p:cNvPr id="9" name="Title 1"/>
          <p:cNvSpPr txBox="1"/>
          <p:nvPr/>
        </p:nvSpPr>
        <p:spPr bwMode="auto">
          <a:xfrm>
            <a:off x="1725459" y="4712044"/>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Data Set</a:t>
            </a:r>
            <a:endParaRPr lang="en-US" sz="2400" b="1" dirty="0">
              <a:latin typeface="Arial" panose="020B0604020202020204"/>
              <a:cs typeface="Arial" panose="020B0604020202020204"/>
            </a:endParaRPr>
          </a:p>
        </p:txBody>
      </p:sp>
      <p:pic>
        <p:nvPicPr>
          <p:cNvPr id="6" name="image59.jpg"/>
          <p:cNvPicPr/>
          <p:nvPr/>
        </p:nvPicPr>
        <p:blipFill>
          <a:blip r:embed="rId2"/>
          <a:srcRect/>
          <a:stretch>
            <a:fillRect/>
          </a:stretch>
        </p:blipFill>
        <p:spPr>
          <a:xfrm>
            <a:off x="6945042" y="896112"/>
            <a:ext cx="3619082" cy="2334769"/>
          </a:xfrm>
          <a:prstGeom prst="rect">
            <a:avLst/>
          </a:prstGeom>
        </p:spPr>
      </p:pic>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7434263" y="4406428"/>
            <a:ext cx="2742670" cy="1152419"/>
          </a:xfrm>
          <a:prstGeom prst="rect">
            <a:avLst/>
          </a:prstGeom>
          <a:noFill/>
          <a:ln>
            <a:noFill/>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36377" y="1220785"/>
            <a:ext cx="8262124" cy="846803"/>
          </a:xfrm>
        </p:spPr>
        <p:txBody>
          <a:bodyPr/>
          <a:lstStyle/>
          <a:p>
            <a:pPr algn="l" fontAlgn="auto">
              <a:spcAft>
                <a:spcPts val="0"/>
              </a:spcAft>
              <a:defRPr/>
            </a:pPr>
            <a:r>
              <a:rPr lang="en-US" sz="2400" b="1" dirty="0">
                <a:latin typeface="Arial" panose="020B0604020202020204"/>
                <a:cs typeface="Arial" panose="020B0604020202020204"/>
              </a:rPr>
              <a:t>Sample Case: 3-corridor Network</a:t>
            </a:r>
            <a:endParaRPr lang="en-US" sz="2400" b="1" dirty="0">
              <a:latin typeface="Arial" panose="020B0604020202020204"/>
              <a:cs typeface="Arial" panose="020B0604020202020204"/>
            </a:endParaRPr>
          </a:p>
        </p:txBody>
      </p:sp>
      <p:sp>
        <p:nvSpPr>
          <p:cNvPr id="13"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6"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pic>
        <p:nvPicPr>
          <p:cNvPr id="5" name="图片 4"/>
          <p:cNvPicPr>
            <a:picLocks noChangeAspect="1"/>
          </p:cNvPicPr>
          <p:nvPr/>
        </p:nvPicPr>
        <p:blipFill>
          <a:blip r:embed="rId1"/>
          <a:stretch>
            <a:fillRect/>
          </a:stretch>
        </p:blipFill>
        <p:spPr>
          <a:xfrm>
            <a:off x="1979738" y="2067588"/>
            <a:ext cx="8232524" cy="3952659"/>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524000" y="228600"/>
            <a:ext cx="8229600" cy="1143000"/>
          </a:xfrm>
        </p:spPr>
        <p:txBody>
          <a:bodyPr>
            <a:normAutofit fontScale="90000"/>
          </a:bodyPr>
          <a:lstStyle/>
          <a:p>
            <a:r>
              <a:rPr lang="en-US" dirty="0" smtClean="0"/>
              <a:t>Numerical Calculation Scheme Based on Link Flow/Density (Used in CTM)</a:t>
            </a:r>
            <a:endParaRPr lang="en-US" dirty="0" smtClean="0"/>
          </a:p>
        </p:txBody>
      </p:sp>
      <p:sp>
        <p:nvSpPr>
          <p:cNvPr id="14339" name="Rectangle 3"/>
          <p:cNvSpPr>
            <a:spLocks noGrp="1" noChangeArrowheads="1"/>
          </p:cNvSpPr>
          <p:nvPr>
            <p:ph type="body" idx="1"/>
          </p:nvPr>
        </p:nvSpPr>
        <p:spPr>
          <a:xfrm>
            <a:off x="1981200" y="1600200"/>
            <a:ext cx="8534400" cy="5257800"/>
          </a:xfrm>
        </p:spPr>
        <p:txBody>
          <a:bodyPr/>
          <a:lstStyle/>
          <a:p>
            <a:pPr eaLnBrk="1" hangingPunct="1">
              <a:lnSpc>
                <a:spcPct val="80000"/>
              </a:lnSpc>
            </a:pPr>
            <a:r>
              <a:rPr lang="en-US" sz="2000"/>
              <a:t>Notation</a:t>
            </a:r>
            <a:endParaRPr lang="en-US" sz="2000"/>
          </a:p>
          <a:p>
            <a:pPr lvl="1" eaLnBrk="1" hangingPunct="1">
              <a:lnSpc>
                <a:spcPct val="80000"/>
              </a:lnSpc>
            </a:pPr>
            <a:r>
              <a:rPr lang="en-US" sz="1800"/>
              <a:t>Δt = length of simulation interval (e.g. 1 sec, 6 sec)</a:t>
            </a:r>
            <a:endParaRPr lang="en-US" sz="1800"/>
          </a:p>
          <a:p>
            <a:pPr lvl="1" eaLnBrk="1" hangingPunct="1">
              <a:lnSpc>
                <a:spcPct val="80000"/>
              </a:lnSpc>
            </a:pPr>
            <a:r>
              <a:rPr lang="en-US" sz="1800"/>
              <a:t>Δx = cell length (e.g. 0.5 mile)</a:t>
            </a:r>
            <a:endParaRPr lang="en-US" sz="1800"/>
          </a:p>
          <a:p>
            <a:pPr lvl="1" eaLnBrk="1" hangingPunct="1">
              <a:lnSpc>
                <a:spcPct val="80000"/>
              </a:lnSpc>
            </a:pPr>
            <a:r>
              <a:rPr lang="en-US" sz="1800"/>
              <a:t>k</a:t>
            </a:r>
            <a:r>
              <a:rPr lang="en-US" sz="1800" baseline="-25000"/>
              <a:t>i,t</a:t>
            </a:r>
            <a:r>
              <a:rPr lang="en-US" sz="1800"/>
              <a:t> , v</a:t>
            </a:r>
            <a:r>
              <a:rPr lang="en-US" sz="1800" baseline="-25000"/>
              <a:t>i,t</a:t>
            </a:r>
            <a:r>
              <a:rPr lang="en-US" sz="1800"/>
              <a:t> =the prevailing density and mean speed in cell i during the t</a:t>
            </a:r>
            <a:r>
              <a:rPr lang="en-US" sz="1800" baseline="30000"/>
              <a:t>th</a:t>
            </a:r>
            <a:r>
              <a:rPr lang="en-US" sz="1800"/>
              <a:t> time step</a:t>
            </a:r>
            <a:endParaRPr lang="en-US" sz="1800"/>
          </a:p>
          <a:p>
            <a:pPr lvl="1" eaLnBrk="1" hangingPunct="1">
              <a:lnSpc>
                <a:spcPct val="80000"/>
              </a:lnSpc>
            </a:pPr>
            <a:r>
              <a:rPr lang="en-US" sz="1800"/>
              <a:t>q</a:t>
            </a:r>
            <a:r>
              <a:rPr lang="en-US" sz="1800" baseline="-25000"/>
              <a:t>i,t</a:t>
            </a:r>
            <a:r>
              <a:rPr lang="en-US" sz="1800"/>
              <a:t> = transfer flow rate from section i to cell i+1 during the t</a:t>
            </a:r>
            <a:r>
              <a:rPr lang="en-US" sz="1800" baseline="30000"/>
              <a:t>th</a:t>
            </a:r>
            <a:r>
              <a:rPr lang="en-US" sz="1800"/>
              <a:t> time interval [t, t+Δt]. </a:t>
            </a:r>
            <a:endParaRPr lang="en-US" sz="1800"/>
          </a:p>
          <a:p>
            <a:pPr eaLnBrk="1" hangingPunct="1">
              <a:lnSpc>
                <a:spcPct val="80000"/>
              </a:lnSpc>
            </a:pPr>
            <a:r>
              <a:rPr lang="en-US" sz="2000"/>
              <a:t>Computation Procedure</a:t>
            </a:r>
            <a:endParaRPr lang="en-US" sz="2000"/>
          </a:p>
          <a:p>
            <a:pPr lvl="1" eaLnBrk="1" hangingPunct="1">
              <a:lnSpc>
                <a:spcPct val="80000"/>
              </a:lnSpc>
            </a:pPr>
            <a:r>
              <a:rPr lang="en-US" sz="1800"/>
              <a:t>Step 1: Calculate </a:t>
            </a:r>
            <a:r>
              <a:rPr lang="en-US" sz="1800">
                <a:solidFill>
                  <a:srgbClr val="FF0000"/>
                </a:solidFill>
              </a:rPr>
              <a:t>prevailing speed</a:t>
            </a:r>
            <a:r>
              <a:rPr lang="en-US" sz="1800"/>
              <a:t> v</a:t>
            </a:r>
            <a:r>
              <a:rPr lang="en-US" sz="1800" baseline="-25000"/>
              <a:t>i,t</a:t>
            </a:r>
            <a:r>
              <a:rPr lang="en-US" sz="1800"/>
              <a:t> according to a traffic flow model</a:t>
            </a:r>
            <a:endParaRPr lang="en-US" sz="1800"/>
          </a:p>
          <a:p>
            <a:pPr lvl="1" eaLnBrk="1" hangingPunct="1">
              <a:lnSpc>
                <a:spcPct val="80000"/>
              </a:lnSpc>
            </a:pPr>
            <a:r>
              <a:rPr lang="en-US" sz="1800"/>
              <a:t>Step 2: Calculate </a:t>
            </a:r>
            <a:r>
              <a:rPr lang="en-US" sz="1800">
                <a:solidFill>
                  <a:srgbClr val="FF0000"/>
                </a:solidFill>
              </a:rPr>
              <a:t>flow ready to move</a:t>
            </a:r>
            <a:r>
              <a:rPr lang="en-US" sz="1800"/>
              <a:t> from cell i-1 to section i: v</a:t>
            </a:r>
            <a:r>
              <a:rPr lang="en-US" sz="1800" baseline="-25000"/>
              <a:t>i,t</a:t>
            </a:r>
            <a:r>
              <a:rPr lang="en-US" sz="1800">
                <a:sym typeface="Symbol" panose="05050102010706020507" pitchFamily="18" charset="2"/>
              </a:rPr>
              <a:t></a:t>
            </a:r>
            <a:r>
              <a:rPr lang="en-US" sz="1800"/>
              <a:t>k</a:t>
            </a:r>
            <a:r>
              <a:rPr lang="en-US" sz="1800" baseline="-25000"/>
              <a:t>i,t</a:t>
            </a:r>
            <a:r>
              <a:rPr lang="en-US" sz="1800"/>
              <a:t>	                                                                                                                               </a:t>
            </a:r>
            <a:endParaRPr lang="en-US" sz="1800"/>
          </a:p>
          <a:p>
            <a:pPr lvl="1" eaLnBrk="1" hangingPunct="1">
              <a:lnSpc>
                <a:spcPct val="80000"/>
              </a:lnSpc>
            </a:pPr>
            <a:r>
              <a:rPr lang="en-US" sz="1800"/>
              <a:t>Step 3: Calculate </a:t>
            </a:r>
            <a:r>
              <a:rPr lang="en-US" sz="1800">
                <a:solidFill>
                  <a:srgbClr val="FF0000"/>
                </a:solidFill>
              </a:rPr>
              <a:t>transfer flow</a:t>
            </a:r>
            <a:r>
              <a:rPr lang="en-US" sz="1800"/>
              <a:t> from section i to cell i+1</a:t>
            </a:r>
            <a:endParaRPr lang="en-US" sz="1800"/>
          </a:p>
          <a:p>
            <a:pPr eaLnBrk="1" hangingPunct="1">
              <a:lnSpc>
                <a:spcPct val="80000"/>
              </a:lnSpc>
              <a:buFont typeface="Wingdings" panose="05000000000000000000" pitchFamily="2" charset="2"/>
              <a:buNone/>
            </a:pPr>
            <a:r>
              <a:rPr lang="en-US" sz="2000"/>
              <a:t>		q</a:t>
            </a:r>
            <a:r>
              <a:rPr lang="en-US" sz="2000" baseline="-25000"/>
              <a:t>i,t</a:t>
            </a:r>
            <a:r>
              <a:rPr lang="en-US" sz="2000"/>
              <a:t> = Min { v</a:t>
            </a:r>
            <a:r>
              <a:rPr lang="en-US" sz="2000" baseline="-25000"/>
              <a:t>i,t</a:t>
            </a:r>
            <a:r>
              <a:rPr lang="en-US" sz="2000"/>
              <a:t> </a:t>
            </a:r>
            <a:r>
              <a:rPr lang="en-US" sz="2000">
                <a:sym typeface="Symbol" panose="05050102010706020507" pitchFamily="18" charset="2"/>
              </a:rPr>
              <a:t></a:t>
            </a:r>
            <a:r>
              <a:rPr lang="en-US" sz="2000"/>
              <a:t> k</a:t>
            </a:r>
            <a:r>
              <a:rPr lang="en-US" sz="2000" baseline="-25000"/>
              <a:t>i,t</a:t>
            </a:r>
            <a:r>
              <a:rPr lang="en-US" sz="2000"/>
              <a:t> , q</a:t>
            </a:r>
            <a:r>
              <a:rPr lang="en-US" sz="2000" baseline="-25000"/>
              <a:t>max i+1,t</a:t>
            </a:r>
            <a:r>
              <a:rPr lang="en-US" sz="2000"/>
              <a:t> }                                                                                                                                      </a:t>
            </a:r>
            <a:endParaRPr lang="en-US" sz="2000"/>
          </a:p>
          <a:p>
            <a:pPr lvl="1" eaLnBrk="1" hangingPunct="1">
              <a:lnSpc>
                <a:spcPct val="80000"/>
              </a:lnSpc>
            </a:pPr>
            <a:r>
              <a:rPr lang="en-US" sz="1800"/>
              <a:t>Step 4: Update </a:t>
            </a:r>
            <a:r>
              <a:rPr lang="en-US" sz="1800">
                <a:solidFill>
                  <a:srgbClr val="FF0000"/>
                </a:solidFill>
              </a:rPr>
              <a:t>prevailing density</a:t>
            </a:r>
            <a:r>
              <a:rPr lang="en-US" sz="1800"/>
              <a:t> at cell i  </a:t>
            </a:r>
            <a:endParaRPr lang="en-US" sz="1800"/>
          </a:p>
          <a:p>
            <a:pPr eaLnBrk="1" hangingPunct="1">
              <a:lnSpc>
                <a:spcPct val="80000"/>
              </a:lnSpc>
              <a:buFont typeface="Wingdings" panose="05000000000000000000" pitchFamily="2" charset="2"/>
              <a:buNone/>
            </a:pPr>
            <a:r>
              <a:rPr lang="en-US" sz="2000"/>
              <a:t>		k</a:t>
            </a:r>
            <a:r>
              <a:rPr lang="en-US" sz="2000" baseline="-25000"/>
              <a:t>i,t+1</a:t>
            </a:r>
            <a:r>
              <a:rPr lang="en-US" sz="2000"/>
              <a:t> = k</a:t>
            </a:r>
            <a:r>
              <a:rPr lang="en-US" sz="2000" baseline="-25000"/>
              <a:t>i,t</a:t>
            </a:r>
            <a:r>
              <a:rPr lang="en-US" sz="2000"/>
              <a:t>   + (q</a:t>
            </a:r>
            <a:r>
              <a:rPr lang="en-US" sz="2000" baseline="-25000"/>
              <a:t>i-1,t</a:t>
            </a:r>
            <a:r>
              <a:rPr lang="en-US" sz="2000"/>
              <a:t> – q</a:t>
            </a:r>
            <a:r>
              <a:rPr lang="en-US" sz="2000" baseline="-25000"/>
              <a:t>i,t</a:t>
            </a:r>
            <a:r>
              <a:rPr lang="en-US" sz="2000"/>
              <a:t>) </a:t>
            </a:r>
            <a:r>
              <a:rPr lang="en-US" sz="2000">
                <a:sym typeface="Symbol" panose="05050102010706020507" pitchFamily="18" charset="2"/>
              </a:rPr>
              <a:t></a:t>
            </a:r>
            <a:r>
              <a:rPr lang="en-US" sz="2000"/>
              <a:t> Δt /Δ x </a:t>
            </a:r>
            <a:endParaRPr lang="en-US" sz="2000"/>
          </a:p>
          <a:p>
            <a:pPr eaLnBrk="1" hangingPunct="1">
              <a:lnSpc>
                <a:spcPct val="80000"/>
              </a:lnSpc>
            </a:pPr>
            <a:r>
              <a:rPr lang="en-US" sz="2000"/>
              <a:t>Issue: transfer flow q</a:t>
            </a:r>
            <a:r>
              <a:rPr lang="en-US" sz="2000" baseline="-25000"/>
              <a:t>i,t</a:t>
            </a:r>
            <a:r>
              <a:rPr lang="en-US" sz="2000"/>
              <a:t> is an explicit function of the occupancy at the current cell, other than the downstream capacity</a:t>
            </a:r>
            <a:endParaRPr lang="en-US" sz="2000"/>
          </a:p>
          <a:p>
            <a:pPr lvl="2" eaLnBrk="1" hangingPunct="1">
              <a:lnSpc>
                <a:spcPct val="80000"/>
              </a:lnSpc>
            </a:pPr>
            <a:r>
              <a:rPr lang="en-US" sz="1600"/>
              <a:t>Transferred flow exceeds the spatial storage capacity  at the next cell</a:t>
            </a:r>
            <a:endParaRPr lang="en-US" sz="1600"/>
          </a:p>
          <a:p>
            <a:pPr eaLnBrk="1" hangingPunct="1">
              <a:lnSpc>
                <a:spcPct val="80000"/>
              </a:lnSpc>
              <a:buFont typeface="Wingdings" panose="05000000000000000000" pitchFamily="2" charset="2"/>
              <a:buNone/>
            </a:pPr>
            <a:endParaRPr lang="en-US" sz="2000"/>
          </a:p>
        </p:txBody>
      </p:sp>
      <p:sp>
        <p:nvSpPr>
          <p:cNvPr id="4" name="Slide Number Placeholder 3"/>
          <p:cNvSpPr>
            <a:spLocks noGrp="1"/>
          </p:cNvSpPr>
          <p:nvPr>
            <p:ph type="sldNum" sz="quarter" idx="4294967295"/>
          </p:nvPr>
        </p:nvSpPr>
        <p:spPr>
          <a:xfrm>
            <a:off x="2136648" y="6356350"/>
            <a:ext cx="1981200" cy="365760"/>
          </a:xfrm>
          <a:prstGeom prst="rect">
            <a:avLst/>
          </a:prstGeom>
        </p:spPr>
        <p:txBody>
          <a:bodyPr/>
          <a:lstStyle/>
          <a:p>
            <a:fld id="{FCB87AD2-5AAF-4056-A4F1-F697BC41789D}" type="slidenum">
              <a:rPr lang="en-US" smtClean="0"/>
            </a:fld>
            <a:endParaRPr 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5ED9B224-F6ED-4B00-A163-C617FF633513}" type="slidenum">
              <a:rPr lang="en-US" altLang="en-US" smtClean="0"/>
            </a:fld>
            <a:endParaRPr lang="en-US" altLang="en-US" dirty="0"/>
          </a:p>
        </p:txBody>
      </p:sp>
      <p:pic>
        <p:nvPicPr>
          <p:cNvPr id="5" name="Picture 4"/>
          <p:cNvPicPr>
            <a:picLocks noChangeAspect="1"/>
          </p:cNvPicPr>
          <p:nvPr/>
        </p:nvPicPr>
        <p:blipFill>
          <a:blip r:embed="rId1"/>
          <a:stretch>
            <a:fillRect/>
          </a:stretch>
        </p:blipFill>
        <p:spPr>
          <a:xfrm>
            <a:off x="1524000" y="274639"/>
            <a:ext cx="9358352" cy="5621867"/>
          </a:xfrm>
          <a:prstGeom prst="rect">
            <a:avLst/>
          </a:prstGeo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5ED9B224-F6ED-4B00-A163-C617FF633513}" type="slidenum">
              <a:rPr lang="en-US" altLang="en-US" smtClean="0"/>
            </a:fld>
            <a:endParaRPr lang="en-US" altLang="en-US" dirty="0"/>
          </a:p>
        </p:txBody>
      </p:sp>
      <p:pic>
        <p:nvPicPr>
          <p:cNvPr id="5" name="Picture 4"/>
          <p:cNvPicPr>
            <a:picLocks noChangeAspect="1"/>
          </p:cNvPicPr>
          <p:nvPr/>
        </p:nvPicPr>
        <p:blipFill>
          <a:blip r:embed="rId1"/>
          <a:stretch>
            <a:fillRect/>
          </a:stretch>
        </p:blipFill>
        <p:spPr>
          <a:xfrm>
            <a:off x="1487087" y="169333"/>
            <a:ext cx="9172977" cy="5688542"/>
          </a:xfrm>
          <a:prstGeom prst="rect">
            <a:avLst/>
          </a:prstGeo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5ED9B224-F6ED-4B00-A163-C617FF633513}" type="slidenum">
              <a:rPr lang="en-US" altLang="en-US" smtClean="0"/>
            </a:fld>
            <a:endParaRPr lang="en-US" altLang="en-US" dirty="0"/>
          </a:p>
        </p:txBody>
      </p:sp>
      <p:pic>
        <p:nvPicPr>
          <p:cNvPr id="5" name="Picture 4"/>
          <p:cNvPicPr>
            <a:picLocks noChangeAspect="1"/>
          </p:cNvPicPr>
          <p:nvPr/>
        </p:nvPicPr>
        <p:blipFill>
          <a:blip r:embed="rId1"/>
          <a:stretch>
            <a:fillRect/>
          </a:stretch>
        </p:blipFill>
        <p:spPr>
          <a:xfrm>
            <a:off x="1841028" y="2880965"/>
            <a:ext cx="8810625" cy="3857625"/>
          </a:xfrm>
          <a:prstGeom prst="rect">
            <a:avLst/>
          </a:prstGeom>
        </p:spPr>
      </p:pic>
      <p:pic>
        <p:nvPicPr>
          <p:cNvPr id="6" name="图片 4"/>
          <p:cNvPicPr>
            <a:picLocks noChangeAspect="1"/>
          </p:cNvPicPr>
          <p:nvPr/>
        </p:nvPicPr>
        <p:blipFill rotWithShape="1">
          <a:blip r:embed="rId2"/>
          <a:srcRect l="16782" t="20668"/>
          <a:stretch>
            <a:fillRect/>
          </a:stretch>
        </p:blipFill>
        <p:spPr>
          <a:xfrm>
            <a:off x="3138792" y="274638"/>
            <a:ext cx="5596467" cy="2561528"/>
          </a:xfrm>
          <a:prstGeom prst="rect">
            <a:avLst/>
          </a:prstGeo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5ED9B224-F6ED-4B00-A163-C617FF633513}" type="slidenum">
              <a:rPr lang="en-US" altLang="en-US" smtClean="0"/>
            </a:fld>
            <a:endParaRPr lang="en-US" altLang="en-US" dirty="0"/>
          </a:p>
        </p:txBody>
      </p:sp>
      <p:pic>
        <p:nvPicPr>
          <p:cNvPr id="5" name="Picture 4"/>
          <p:cNvPicPr>
            <a:picLocks noChangeAspect="1"/>
          </p:cNvPicPr>
          <p:nvPr/>
        </p:nvPicPr>
        <p:blipFill>
          <a:blip r:embed="rId1"/>
          <a:stretch>
            <a:fillRect/>
          </a:stretch>
        </p:blipFill>
        <p:spPr>
          <a:xfrm>
            <a:off x="1524001" y="3551401"/>
            <a:ext cx="8739187" cy="2943063"/>
          </a:xfrm>
          <a:prstGeom prst="rect">
            <a:avLst/>
          </a:prstGeom>
        </p:spPr>
      </p:pic>
      <p:sp>
        <p:nvSpPr>
          <p:cNvPr id="7" name="Rectangle 2"/>
          <p:cNvSpPr>
            <a:spLocks noChangeArrowheads="1"/>
          </p:cNvSpPr>
          <p:nvPr/>
        </p:nvSpPr>
        <p:spPr bwMode="auto">
          <a:xfrm>
            <a:off x="2235200" y="82286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a:p>
        </p:txBody>
      </p:sp>
      <p:graphicFrame>
        <p:nvGraphicFramePr>
          <p:cNvPr id="8" name="Object 7"/>
          <p:cNvGraphicFramePr>
            <a:graphicFrameLocks noChangeAspect="1"/>
          </p:cNvGraphicFramePr>
          <p:nvPr/>
        </p:nvGraphicFramePr>
        <p:xfrm>
          <a:off x="2478392" y="715704"/>
          <a:ext cx="6545204" cy="2543867"/>
        </p:xfrm>
        <a:graphic>
          <a:graphicData uri="http://schemas.openxmlformats.org/presentationml/2006/ole">
            <mc:AlternateContent xmlns:mc="http://schemas.openxmlformats.org/markup-compatibility/2006">
              <mc:Choice xmlns:v="urn:schemas-microsoft-com:vml" Requires="v">
                <p:oleObj spid="_x0000_s7190" name="Visio" r:id="rId2" imgW="23215600" imgH="9080500" progId="Visio.Drawing.11">
                  <p:embed/>
                </p:oleObj>
              </mc:Choice>
              <mc:Fallback>
                <p:oleObj name="Visio" r:id="rId2" imgW="23215600" imgH="9080500" progId="Visio.Drawing.11">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8392" y="715704"/>
                        <a:ext cx="6545204" cy="2543867"/>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5ED9B224-F6ED-4B00-A163-C617FF633513}" type="slidenum">
              <a:rPr lang="en-US" altLang="en-US" smtClean="0"/>
            </a:fld>
            <a:endParaRPr lang="en-US" altLang="en-US" dirty="0"/>
          </a:p>
        </p:txBody>
      </p:sp>
      <p:pic>
        <p:nvPicPr>
          <p:cNvPr id="5" name="Picture 4"/>
          <p:cNvPicPr>
            <a:picLocks noChangeAspect="1"/>
          </p:cNvPicPr>
          <p:nvPr/>
        </p:nvPicPr>
        <p:blipFill>
          <a:blip r:embed="rId1"/>
          <a:stretch>
            <a:fillRect/>
          </a:stretch>
        </p:blipFill>
        <p:spPr>
          <a:xfrm>
            <a:off x="1796374" y="1334570"/>
            <a:ext cx="8414426" cy="4537341"/>
          </a:xfrm>
          <a:prstGeom prst="rect">
            <a:avLst/>
          </a:prstGeom>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5ED9B224-F6ED-4B00-A163-C617FF633513}" type="slidenum">
              <a:rPr lang="en-US" altLang="en-US" smtClean="0"/>
            </a:fld>
            <a:endParaRPr lang="en-US" altLang="en-US" dirty="0"/>
          </a:p>
        </p:txBody>
      </p:sp>
      <p:pic>
        <p:nvPicPr>
          <p:cNvPr id="5" name="image74.jpg"/>
          <p:cNvPicPr/>
          <p:nvPr/>
        </p:nvPicPr>
        <p:blipFill>
          <a:blip r:embed="rId1"/>
          <a:srcRect/>
          <a:stretch>
            <a:fillRect/>
          </a:stretch>
        </p:blipFill>
        <p:spPr>
          <a:xfrm>
            <a:off x="2084434" y="371916"/>
            <a:ext cx="7723928" cy="555889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0" name="Title 1"/>
          <p:cNvSpPr txBox="1"/>
          <p:nvPr/>
        </p:nvSpPr>
        <p:spPr bwMode="auto">
          <a:xfrm>
            <a:off x="1718003" y="1393830"/>
            <a:ext cx="8679792" cy="74360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latin typeface="Arial" panose="020B0604020202020204"/>
                <a:cs typeface="Arial" panose="020B0604020202020204"/>
              </a:rPr>
              <a:t>Graphical Method</a:t>
            </a:r>
            <a:endParaRPr lang="en-US" altLang="zh-CN" sz="2400" b="1" dirty="0">
              <a:latin typeface="Arial" panose="020B0604020202020204"/>
              <a:cs typeface="Arial" panose="020B0604020202020204"/>
            </a:endParaRPr>
          </a:p>
        </p:txBody>
      </p:sp>
      <p:sp>
        <p:nvSpPr>
          <p:cNvPr id="14"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16"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altLang="zh-CN" sz="2400" b="1" dirty="0">
                <a:solidFill>
                  <a:srgbClr val="FF0000"/>
                </a:solidFill>
                <a:latin typeface="Arial" panose="020B0604020202020204"/>
                <a:cs typeface="Arial" panose="020B0604020202020204"/>
              </a:rPr>
              <a:t>Case 1: demand = supply (multiplier = 1.0)</a:t>
            </a:r>
            <a:endParaRPr lang="en-US" altLang="zh-CN" sz="2400" b="1" dirty="0">
              <a:solidFill>
                <a:srgbClr val="FF0000"/>
              </a:solidFill>
              <a:latin typeface="Arial" panose="020B0604020202020204"/>
              <a:cs typeface="Arial" panose="020B0604020202020204"/>
            </a:endParaRPr>
          </a:p>
        </p:txBody>
      </p:sp>
      <p:sp>
        <p:nvSpPr>
          <p:cNvPr id="12" name="Content Placeholder 2"/>
          <p:cNvSpPr>
            <a:spLocks noGrp="1"/>
          </p:cNvSpPr>
          <p:nvPr>
            <p:ph idx="1"/>
          </p:nvPr>
        </p:nvSpPr>
        <p:spPr>
          <a:xfrm>
            <a:off x="6086717" y="4262037"/>
            <a:ext cx="4531801" cy="1384125"/>
          </a:xfrm>
        </p:spPr>
        <p:txBody>
          <a:bodyPr rtlCol="0">
            <a:noAutofit/>
          </a:bodyPr>
          <a:lstStyle/>
          <a:p>
            <a:pPr marL="342900" lvl="1" indent="-342900" fontAlgn="auto">
              <a:spcAft>
                <a:spcPts val="0"/>
              </a:spcAft>
              <a:buClr>
                <a:schemeClr val="accent1"/>
              </a:buClr>
              <a:buFont typeface="Arial" panose="020B0604020202020204" pitchFamily="34" charset="0"/>
              <a:buChar char="•"/>
              <a:defRPr/>
            </a:pPr>
            <a:r>
              <a:rPr lang="en-US" sz="1400" dirty="0">
                <a:latin typeface="Arial" panose="020B0604020202020204"/>
                <a:cs typeface="Arial" panose="020B0604020202020204"/>
              </a:rPr>
              <a:t>U: interface between two different traffic states.</a:t>
            </a:r>
            <a:endParaRPr lang="en-US" sz="1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1400" dirty="0">
                <a:latin typeface="Arial" panose="020B0604020202020204"/>
                <a:cs typeface="Arial" panose="020B0604020202020204"/>
              </a:rPr>
              <a:t>State O: there is no traffic flow</a:t>
            </a:r>
            <a:endParaRPr lang="en-US" sz="1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1400" dirty="0">
                <a:latin typeface="Arial" panose="020B0604020202020204"/>
                <a:cs typeface="Arial" panose="020B0604020202020204"/>
              </a:rPr>
              <a:t>State A: the demand traffic enter the link 8-&gt;9</a:t>
            </a:r>
            <a:endParaRPr lang="en-US" sz="1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1400" dirty="0">
                <a:latin typeface="Arial" panose="020B0604020202020204"/>
                <a:cs typeface="Arial" panose="020B0604020202020204"/>
              </a:rPr>
              <a:t>State C: the steady traffic state of link 9-&gt;10</a:t>
            </a:r>
            <a:endParaRPr lang="en-US" sz="1400" dirty="0">
              <a:latin typeface="Arial" panose="020B0604020202020204"/>
              <a:cs typeface="Arial" panose="020B0604020202020204"/>
            </a:endParaRPr>
          </a:p>
        </p:txBody>
      </p:sp>
      <p:pic>
        <p:nvPicPr>
          <p:cNvPr id="9" name="image02.jpg"/>
          <p:cNvPicPr/>
          <p:nvPr/>
        </p:nvPicPr>
        <p:blipFill>
          <a:blip r:embed="rId1"/>
          <a:srcRect/>
          <a:stretch>
            <a:fillRect/>
          </a:stretch>
        </p:blipFill>
        <p:spPr>
          <a:xfrm>
            <a:off x="1707059" y="2400475"/>
            <a:ext cx="4000048" cy="2792380"/>
          </a:xfrm>
          <a:prstGeom prst="rect">
            <a:avLst/>
          </a:prstGeom>
        </p:spPr>
      </p:pic>
      <p:sp>
        <p:nvSpPr>
          <p:cNvPr id="2" name="矩形 1"/>
          <p:cNvSpPr/>
          <p:nvPr/>
        </p:nvSpPr>
        <p:spPr>
          <a:xfrm>
            <a:off x="1760219" y="5362132"/>
            <a:ext cx="4297680" cy="307777"/>
          </a:xfrm>
          <a:prstGeom prst="rect">
            <a:avLst/>
          </a:prstGeom>
        </p:spPr>
        <p:txBody>
          <a:bodyPr wrap="square">
            <a:spAutoFit/>
          </a:bodyPr>
          <a:lstStyle/>
          <a:p>
            <a:r>
              <a:rPr lang="en-US" altLang="zh-CN" sz="1400" dirty="0">
                <a:latin typeface="Times New Roman" panose="02020603050405020304" pitchFamily="18" charset="0"/>
                <a:ea typeface="SimSun" panose="02010600030101010101" pitchFamily="2" charset="-122"/>
              </a:rPr>
              <a:t>The flow-density relationship for different states of links</a:t>
            </a:r>
            <a:endParaRPr lang="zh-CN" altLang="en-US" sz="1400" dirty="0"/>
          </a:p>
        </p:txBody>
      </p:sp>
      <p:pic>
        <p:nvPicPr>
          <p:cNvPr id="11" name="image08.png"/>
          <p:cNvPicPr/>
          <p:nvPr/>
        </p:nvPicPr>
        <p:blipFill>
          <a:blip r:embed="rId2"/>
          <a:srcRect/>
          <a:stretch>
            <a:fillRect/>
          </a:stretch>
        </p:blipFill>
        <p:spPr>
          <a:xfrm>
            <a:off x="6105281" y="2972541"/>
            <a:ext cx="4513237" cy="1221281"/>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5ED9B224-F6ED-4B00-A163-C617FF633513}" type="slidenum">
              <a:rPr lang="en-US" altLang="en-US" smtClean="0"/>
            </a:fld>
            <a:endParaRPr lang="en-US" altLang="en-US" dirty="0"/>
          </a:p>
        </p:txBody>
      </p:sp>
      <p:pic>
        <p:nvPicPr>
          <p:cNvPr id="5" name="Picture 4"/>
          <p:cNvPicPr>
            <a:picLocks noChangeAspect="1"/>
          </p:cNvPicPr>
          <p:nvPr/>
        </p:nvPicPr>
        <p:blipFill>
          <a:blip r:embed="rId1"/>
          <a:stretch>
            <a:fillRect/>
          </a:stretch>
        </p:blipFill>
        <p:spPr>
          <a:xfrm>
            <a:off x="1524001" y="298355"/>
            <a:ext cx="9217339" cy="6036204"/>
          </a:xfrm>
          <a:prstGeom prst="rect">
            <a:avLst/>
          </a:prstGeom>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737539" y="1237601"/>
            <a:ext cx="8262124" cy="846803"/>
          </a:xfrm>
        </p:spPr>
        <p:txBody>
          <a:bodyPr/>
          <a:lstStyle/>
          <a:p>
            <a:pPr algn="l" fontAlgn="auto">
              <a:spcAft>
                <a:spcPts val="0"/>
              </a:spcAft>
              <a:defRPr/>
            </a:pPr>
            <a:r>
              <a:rPr lang="en-US" sz="2400" b="1" dirty="0">
                <a:latin typeface="Arial" panose="020B0604020202020204"/>
                <a:cs typeface="Arial" panose="020B0604020202020204"/>
              </a:rPr>
              <a:t>Step 1: Check the value of traffic demand</a:t>
            </a:r>
            <a:endParaRPr lang="en-US" sz="2400" b="1" dirty="0">
              <a:latin typeface="Arial" panose="020B0604020202020204"/>
              <a:cs typeface="Arial" panose="020B0604020202020204"/>
            </a:endParaRPr>
          </a:p>
        </p:txBody>
      </p:sp>
      <p:sp>
        <p:nvSpPr>
          <p:cNvPr id="3" name="Content Placeholder 2"/>
          <p:cNvSpPr>
            <a:spLocks noGrp="1"/>
          </p:cNvSpPr>
          <p:nvPr>
            <p:ph idx="1"/>
          </p:nvPr>
        </p:nvSpPr>
        <p:spPr>
          <a:xfrm>
            <a:off x="1893857" y="2112524"/>
            <a:ext cx="8105806" cy="1865117"/>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When Demand multiplier is 1.0, the hourly OD demand is 0.5*7200*1 = 3600 vehicles.</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The limit capacity of the path 1 is 3600, </a:t>
            </a:r>
            <a:r>
              <a:rPr lang="en-US" sz="2400" dirty="0">
                <a:solidFill>
                  <a:srgbClr val="FF0000"/>
                </a:solidFill>
                <a:latin typeface="Arial" panose="020B0604020202020204"/>
                <a:cs typeface="Arial" panose="020B0604020202020204"/>
              </a:rPr>
              <a:t>so now the demand is equal to the path capacity. </a:t>
            </a:r>
            <a:endParaRPr lang="en-US" sz="2400" dirty="0">
              <a:solidFill>
                <a:srgbClr val="FF0000"/>
              </a:solidFill>
              <a:latin typeface="Arial" panose="020B0604020202020204"/>
              <a:cs typeface="Arial" panose="020B0604020202020204"/>
            </a:endParaRPr>
          </a:p>
        </p:txBody>
      </p:sp>
      <p:sp>
        <p:nvSpPr>
          <p:cNvPr id="13"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16"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6"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solidFill>
                  <a:srgbClr val="FF0000"/>
                </a:solidFill>
                <a:latin typeface="Arial" panose="020B0604020202020204"/>
                <a:cs typeface="Arial" panose="020B0604020202020204"/>
              </a:rPr>
              <a:t>Case 1: demand = supply (multiplier = 1.0)</a:t>
            </a:r>
            <a:endParaRPr lang="en-US" sz="2400" b="1" dirty="0">
              <a:solidFill>
                <a:srgbClr val="FF0000"/>
              </a:solidFill>
              <a:latin typeface="Arial" panose="020B0604020202020204"/>
              <a:cs typeface="Arial" panose="020B0604020202020204"/>
            </a:endParaRPr>
          </a:p>
        </p:txBody>
      </p:sp>
      <p:sp>
        <p:nvSpPr>
          <p:cNvPr id="7" name="Content Placeholder 2"/>
          <p:cNvSpPr txBox="1"/>
          <p:nvPr/>
        </p:nvSpPr>
        <p:spPr bwMode="auto">
          <a:xfrm>
            <a:off x="1893857" y="3962401"/>
            <a:ext cx="8105806" cy="1865117"/>
          </a:xfrm>
          <a:prstGeom prst="rect">
            <a:avLst/>
          </a:prstGeom>
          <a:noFill/>
          <a:ln>
            <a:noFill/>
          </a:ln>
        </p:spPr>
        <p:txBody>
          <a:bodyPr vert="horz" wrap="square" lIns="91440" tIns="45720" rIns="91440" bIns="45720" numCol="1" rtlCol="0" anchor="t" anchorCtr="0" compatLnSpc="1">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S PGothic" panose="020B0600070205080204" pitchFamily="34"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S PGothic" panose="020B0600070205080204" pitchFamily="34" charset="-128"/>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S PGothic" panose="020B0600070205080204" pitchFamily="34" charset="-128"/>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panose="020B0600070205080204" pitchFamily="34" charset="-128"/>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S PGothic" panose="020B0600070205080204" pitchFamily="34" charset="-128"/>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The traffic demand from origin zone 1 to destination zone 2 is 7200 vehicles in two hours. You can check value of traffic demand from “input_demand.csv” in the project folder.</a:t>
            </a:r>
            <a:endParaRPr lang="en-US" sz="2400" dirty="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7"/>
          <p:cNvSpPr txBox="1"/>
          <p:nvPr/>
        </p:nvSpPr>
        <p:spPr bwMode="auto">
          <a:xfrm>
            <a:off x="9999663" y="6483351"/>
            <a:ext cx="558800" cy="365125"/>
          </a:xfrm>
          <a:prstGeom prst="rect">
            <a:avLst/>
          </a:prstGeom>
          <a:noFill/>
        </p:spPr>
        <p:txBody>
          <a:bodyPr/>
          <a:ls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9pPr>
          </a:lstStyle>
          <a:p>
            <a:fld id="{ED3327CF-B97F-469F-BDA3-85302B4C1D6F}" type="slidenum">
              <a:rPr lang="en-US" altLang="en-US" sz="1400">
                <a:cs typeface="Arial" panose="020B0604020202020204" pitchFamily="34" charset="0"/>
              </a:rPr>
            </a:fld>
            <a:endParaRPr lang="en-US" altLang="en-US" sz="1400" dirty="0">
              <a:cs typeface="Arial" panose="020B0604020202020204" pitchFamily="34" charset="0"/>
            </a:endParaRPr>
          </a:p>
        </p:txBody>
      </p:sp>
      <p:sp>
        <p:nvSpPr>
          <p:cNvPr id="7" name="Title 1"/>
          <p:cNvSpPr txBox="1"/>
          <p:nvPr/>
        </p:nvSpPr>
        <p:spPr bwMode="auto">
          <a:xfrm>
            <a:off x="1737539" y="1237600"/>
            <a:ext cx="8679793" cy="75884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latin typeface="Arial" panose="020B0604020202020204"/>
                <a:cs typeface="Arial" panose="020B0604020202020204"/>
              </a:rPr>
              <a:t>Step 2: Setup simulation settings</a:t>
            </a:r>
            <a:endParaRPr lang="en-US" sz="2400" b="1" dirty="0">
              <a:latin typeface="Arial" panose="020B0604020202020204"/>
              <a:cs typeface="Arial" panose="020B0604020202020204"/>
            </a:endParaRPr>
          </a:p>
        </p:txBody>
      </p:sp>
      <p:sp>
        <p:nvSpPr>
          <p:cNvPr id="9" name="Content Placeholder 2"/>
          <p:cNvSpPr>
            <a:spLocks noGrp="1"/>
          </p:cNvSpPr>
          <p:nvPr>
            <p:ph idx="1"/>
          </p:nvPr>
        </p:nvSpPr>
        <p:spPr>
          <a:xfrm>
            <a:off x="1863377" y="2112012"/>
            <a:ext cx="8553955" cy="1863725"/>
          </a:xfrm>
        </p:spPr>
        <p:txBody>
          <a:bodyPr rtlCol="0">
            <a:normAutofit/>
          </a:bodyPr>
          <a:lstStyle/>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Please use the following simulation settings shown in the flowing figure, and run simulation</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Link Traffic Flow Model: “Newell’s Kinematic Wave Model”</a:t>
            </a:r>
            <a:endParaRPr lang="en-US" sz="2400" dirty="0">
              <a:latin typeface="Arial" panose="020B0604020202020204"/>
              <a:cs typeface="Arial" panose="020B0604020202020204"/>
            </a:endParaRPr>
          </a:p>
          <a:p>
            <a:pPr marL="342900" lvl="1" indent="-342900" fontAlgn="auto">
              <a:spcAft>
                <a:spcPts val="0"/>
              </a:spcAft>
              <a:buClr>
                <a:schemeClr val="accent1"/>
              </a:buClr>
              <a:buFont typeface="Arial" panose="020B0604020202020204" pitchFamily="34" charset="0"/>
              <a:buChar char="•"/>
              <a:defRPr/>
            </a:pPr>
            <a:r>
              <a:rPr lang="en-US" sz="2400" dirty="0">
                <a:latin typeface="Arial" panose="020B0604020202020204"/>
                <a:cs typeface="Arial" panose="020B0604020202020204"/>
              </a:rPr>
              <a:t># of Iterations/Days: 1</a:t>
            </a:r>
            <a:endParaRPr lang="en-US" sz="2400" dirty="0">
              <a:latin typeface="Arial" panose="020B0604020202020204"/>
              <a:cs typeface="Arial" panose="020B0604020202020204"/>
            </a:endParaRPr>
          </a:p>
        </p:txBody>
      </p:sp>
      <p:sp>
        <p:nvSpPr>
          <p:cNvPr id="11" name="Title 1"/>
          <p:cNvSpPr txBox="1"/>
          <p:nvPr/>
        </p:nvSpPr>
        <p:spPr bwMode="auto">
          <a:xfrm>
            <a:off x="1524000" y="24470"/>
            <a:ext cx="9144001" cy="1021360"/>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a:r>
              <a:rPr lang="en-US" sz="3200" b="1" dirty="0">
                <a:latin typeface="Arial" panose="020B0604020202020204"/>
                <a:cs typeface="Arial" panose="020B0604020202020204"/>
              </a:rPr>
              <a:t>5.1 Traffic Congestion Propagation</a:t>
            </a:r>
            <a:endParaRPr lang="en-US" sz="3200" b="1" dirty="0">
              <a:latin typeface="Arial" panose="020B0604020202020204"/>
              <a:cs typeface="Arial" panose="020B0604020202020204"/>
            </a:endParaRPr>
          </a:p>
        </p:txBody>
      </p:sp>
      <p:sp>
        <p:nvSpPr>
          <p:cNvPr id="13" name="Title 1"/>
          <p:cNvSpPr txBox="1"/>
          <p:nvPr/>
        </p:nvSpPr>
        <p:spPr bwMode="auto">
          <a:xfrm>
            <a:off x="1707059" y="687835"/>
            <a:ext cx="8262124" cy="846803"/>
          </a:xfrm>
          <a:prstGeom prst="rect">
            <a:avLst/>
          </a:prstGeom>
          <a:noFill/>
          <a:ln>
            <a:noFill/>
          </a:ln>
        </p:spPr>
        <p:txBody>
          <a:bodyPr vert="horz" wrap="square" lIns="91440" tIns="45720" rIns="91440" bIns="45720" numCol="1" anchor="ctr" anchorCtr="0" compatLnSpc="1"/>
          <a:lst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panose="020B0600070205080204" pitchFamily="34" charset="-128"/>
              </a:defRPr>
            </a:lvl1pPr>
            <a:lvl2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charset="0"/>
                <a:ea typeface="MS PGothic" panose="020B0600070205080204" pitchFamily="34" charset="-128"/>
                <a:cs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charset="0"/>
                <a:ea typeface="MS PGothic" panose="020B0600070205080204" pitchFamily="34" charset="-128"/>
              </a:defRPr>
            </a:lvl9pPr>
          </a:lstStyle>
          <a:p>
            <a:pPr algn="l" fontAlgn="auto">
              <a:spcAft>
                <a:spcPts val="0"/>
              </a:spcAft>
              <a:defRPr/>
            </a:pPr>
            <a:r>
              <a:rPr lang="en-US" sz="2400" b="1" dirty="0">
                <a:solidFill>
                  <a:srgbClr val="FF0000"/>
                </a:solidFill>
                <a:latin typeface="Arial" panose="020B0604020202020204"/>
                <a:cs typeface="Arial" panose="020B0604020202020204"/>
              </a:rPr>
              <a:t>Case 1: demand = supply (multiplier = 1.0)</a:t>
            </a:r>
            <a:endParaRPr lang="en-US" sz="2400" b="1" dirty="0">
              <a:solidFill>
                <a:srgbClr val="FF0000"/>
              </a:solidFill>
              <a:latin typeface="Arial" panose="020B0604020202020204"/>
              <a:cs typeface="Arial" panose="020B0604020202020204"/>
            </a:endParaRPr>
          </a:p>
        </p:txBody>
      </p:sp>
      <p:pic>
        <p:nvPicPr>
          <p:cNvPr id="14" name="Picture 277"/>
          <p:cNvPicPr/>
          <p:nvPr/>
        </p:nvPicPr>
        <p:blipFill>
          <a:blip r:embed="rId1"/>
          <a:stretch>
            <a:fillRect/>
          </a:stretch>
        </p:blipFill>
        <p:spPr>
          <a:xfrm>
            <a:off x="2473021" y="3914777"/>
            <a:ext cx="6974041" cy="2827019"/>
          </a:xfrm>
          <a:prstGeom prst="rect">
            <a:avLst/>
          </a:prstGeom>
          <a:ln w="3175">
            <a:solidFill>
              <a:schemeClr val="tx1"/>
            </a:solid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55354</Words>
  <Application>WPS Presentation</Application>
  <PresentationFormat>Widescreen</PresentationFormat>
  <Paragraphs>3158</Paragraphs>
  <Slides>240</Slides>
  <Notes>134</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27</vt:i4>
      </vt:variant>
      <vt:variant>
        <vt:lpstr>幻灯片标题</vt:lpstr>
      </vt:variant>
      <vt:variant>
        <vt:i4>240</vt:i4>
      </vt:variant>
    </vt:vector>
  </HeadingPairs>
  <TitlesOfParts>
    <vt:vector size="286" baseType="lpstr">
      <vt:lpstr>Arial</vt:lpstr>
      <vt:lpstr>SimSun</vt:lpstr>
      <vt:lpstr>Wingdings</vt:lpstr>
      <vt:lpstr>MS PGothic</vt:lpstr>
      <vt:lpstr>Calibri</vt:lpstr>
      <vt:lpstr>Arial</vt:lpstr>
      <vt:lpstr>Symbol</vt:lpstr>
      <vt:lpstr>Microsoft YaHei</vt:lpstr>
      <vt:lpstr>Arial Unicode MS</vt:lpstr>
      <vt:lpstr>Myriad Pro</vt:lpstr>
      <vt:lpstr>Segoe Print</vt:lpstr>
      <vt:lpstr>Times New Roman</vt:lpstr>
      <vt:lpstr>Courier New</vt:lpstr>
      <vt:lpstr>Times New Roman</vt:lpstr>
      <vt:lpstr>PMingLiU</vt:lpstr>
      <vt:lpstr>Calibri</vt:lpstr>
      <vt:lpstr>Tahoma</vt:lpstr>
      <vt:lpstr>Wingdings 2</vt:lpstr>
      <vt:lpstr>Office Theme</vt:lpstr>
      <vt:lpstr>Equation.3</vt:lpstr>
      <vt:lpstr>Visio.Drawing.11</vt:lpstr>
      <vt:lpstr>Visio.Drawing.11</vt:lpstr>
      <vt:lpstr>Visio.Drawing.11</vt:lpstr>
      <vt:lpstr>Visio.Drawing.11</vt:lpstr>
      <vt:lpstr>Visio.Drawing.11</vt:lpstr>
      <vt:lpstr>Visio.Drawing.11</vt:lpstr>
      <vt:lpstr>Visio.Drawing.11</vt:lpstr>
      <vt:lpstr>Visio.Drawing.11</vt:lpstr>
      <vt:lpstr>Visio.Drawing.11</vt:lpstr>
      <vt:lpstr>Equation.3</vt:lpstr>
      <vt:lpstr>Visio.Drawing.11</vt:lpstr>
      <vt:lpstr>Equation.3</vt:lpstr>
      <vt:lpstr>Visio.Drawing.11</vt:lpstr>
      <vt:lpstr>Visio.Drawing.11</vt:lpstr>
      <vt:lpstr>Visio.Drawing.11</vt:lpstr>
      <vt:lpstr>Equation.3</vt:lpstr>
      <vt:lpstr>Visio.Drawing.11</vt:lpstr>
      <vt:lpstr>Equation.3</vt:lpstr>
      <vt:lpstr>Equation.3</vt:lpstr>
      <vt:lpstr>Visio.Drawing.11</vt:lpstr>
      <vt:lpstr>Visio.Drawing.11</vt:lpstr>
      <vt:lpstr>Visio.Drawing.11</vt:lpstr>
      <vt:lpstr>Visio.Drawing.11</vt:lpstr>
      <vt:lpstr>Visio.Drawing.11</vt:lpstr>
      <vt:lpstr>Visio.Drawing.11</vt:lpstr>
      <vt:lpstr>Visio.Drawing.11</vt:lpstr>
      <vt:lpstr>PowerPoint 演示文稿</vt:lpstr>
      <vt:lpstr>Workshop Purpose and Objectives</vt:lpstr>
      <vt:lpstr>Outline</vt:lpstr>
      <vt:lpstr>Module 1  Introduction to DTALite/NeXTA</vt:lpstr>
      <vt:lpstr>Mesoscopic Traffic Simulation </vt:lpstr>
      <vt:lpstr>    System Architecture and Data Flow                   </vt:lpstr>
      <vt:lpstr>Computational Efficiency </vt:lpstr>
      <vt:lpstr>1.0 Traffic Flow Theoretical Foundation: LWR Equations</vt:lpstr>
      <vt:lpstr>Numerical Calculation Scheme Based on Link Flow/Density (Used in CTM)</vt:lpstr>
      <vt:lpstr>Newell’s N-Curve Approach (Used in DTALite)</vt:lpstr>
      <vt:lpstr>Illustration of N-Curve Computation For Tracking Queue Spillback</vt:lpstr>
      <vt:lpstr>Summary of Comparison</vt:lpstr>
      <vt:lpstr>Simulation Logic as Simple Queue</vt:lpstr>
      <vt:lpstr>Network Traffic Flow Model</vt:lpstr>
      <vt:lpstr>In-Flow Capacity Distribution Schemes at Merges with two ramps or two freeways</vt:lpstr>
      <vt:lpstr>Traffic Flow Model at Diverge</vt:lpstr>
      <vt:lpstr>Time-Dependent Shortest Path Algorithm  </vt:lpstr>
      <vt:lpstr>What NeXTA/DTALite Can Do</vt:lpstr>
      <vt:lpstr>PowerPoint 演示文稿</vt:lpstr>
      <vt:lpstr>Connection with Traffic Sensor Data</vt:lpstr>
      <vt:lpstr>1.1 Project Objective and Motivations</vt:lpstr>
      <vt:lpstr>Motivations</vt:lpstr>
      <vt:lpstr>1.2 What NeXTA/DTALite Can Do</vt:lpstr>
      <vt:lpstr>1) Fast Simulation </vt:lpstr>
      <vt:lpstr>PowerPoint 演示文稿</vt:lpstr>
      <vt:lpstr>PowerPoint 演示文稿</vt:lpstr>
      <vt:lpstr>1.3 Open-source Free Software Package </vt:lpstr>
      <vt:lpstr>Useful Materials</vt:lpstr>
      <vt:lpstr>Useful Materials</vt:lpstr>
      <vt:lpstr>Module 2 Introduction to DTA modelling principles</vt:lpstr>
      <vt:lpstr>2.1 DTA Modelling Framework</vt:lpstr>
      <vt:lpstr>PowerPoint 演示文稿</vt:lpstr>
      <vt:lpstr>2.2 Agent-based Routing</vt:lpstr>
      <vt:lpstr>PowerPoint 演示文稿</vt:lpstr>
      <vt:lpstr>2.3 VOT Distribution</vt:lpstr>
      <vt:lpstr>2.4 Multiple Traffic Simulation Models</vt:lpstr>
      <vt:lpstr>PowerPoint 演示文稿</vt:lpstr>
      <vt:lpstr>2.4 Multiple Traffic Simulation Models</vt:lpstr>
      <vt:lpstr>2.4 MultipleTraffic Simulation Models</vt:lpstr>
      <vt:lpstr>2.4 Multiple Traffic Simulation Models</vt:lpstr>
      <vt:lpstr>PowerPoint 演示文稿</vt:lpstr>
      <vt:lpstr>PowerPoint 演示文稿</vt:lpstr>
      <vt:lpstr>PowerPoint 演示文稿</vt:lpstr>
      <vt:lpstr>PowerPoint 演示文稿</vt:lpstr>
      <vt:lpstr>Module 3 Visualization Features in NeXTA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Module 4 Introduction to Workshop Exercises</vt:lpstr>
      <vt:lpstr>PowerPoint 演示文稿</vt:lpstr>
      <vt:lpstr>Step 1: Prepare Required Shape files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lpstr>PowerPoint 演示文稿</vt:lpstr>
      <vt:lpstr>Outline</vt:lpstr>
      <vt:lpstr>PowerPoint 演示文稿</vt:lpstr>
      <vt:lpstr>Vehicle Analysis Dialog</vt:lpstr>
      <vt:lpstr>Module 3: Modeling Approach</vt:lpstr>
      <vt:lpstr>Module 5  Traffic Flow Theory</vt:lpstr>
      <vt:lpstr>Learning Objectives</vt:lpstr>
      <vt:lpstr>Sample Case: 3-corridor Network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Step 1: Check the value of traffic demand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5.2 Traffic States as a result of demand-supply interactions</vt:lpstr>
      <vt:lpstr>PowerPoint 演示文稿</vt:lpstr>
      <vt:lpstr>PowerPoint 演示文稿</vt:lpstr>
      <vt:lpstr>PowerPoint 演示文稿</vt:lpstr>
      <vt:lpstr>PowerPoint 演示文稿</vt:lpstr>
      <vt:lpstr>link-based toll for low-income travelers</vt:lpstr>
      <vt:lpstr>link-based toll for low-income travelers</vt:lpstr>
      <vt:lpstr>link-based toll for high-income travelers</vt:lpstr>
      <vt:lpstr>Module 6  Origin Demand Matrix Estimation</vt:lpstr>
      <vt:lpstr>Why is OD Demand Estimation Important?</vt:lpstr>
      <vt:lpstr>Why do We Need to Utilize Different Data Sources?</vt:lpstr>
      <vt:lpstr>How has OD Matrix Estimation been Done?</vt:lpstr>
      <vt:lpstr>What is Link-Flow Proportion?</vt:lpstr>
      <vt:lpstr>Two Common Questions…</vt:lpstr>
      <vt:lpstr>What is the Difficulty of Dynamic ODME under Congested Conditions?</vt:lpstr>
      <vt:lpstr>Our Proposed Approaches </vt:lpstr>
      <vt:lpstr>Objective Function: Minimize </vt:lpstr>
      <vt:lpstr>Flow Chart of Algorithm</vt:lpstr>
      <vt:lpstr>Example 1</vt:lpstr>
      <vt:lpstr>Path Flow Volume Convergence Pattern</vt:lpstr>
      <vt:lpstr>Path Travel Time Convergence Pattern</vt:lpstr>
      <vt:lpstr>Algorithm Performance under Different Input Conditions</vt:lpstr>
      <vt:lpstr>Multi-objective Programming Perspective</vt:lpstr>
      <vt:lpstr>Sensitivity-Analysis and Gradient Information </vt:lpstr>
      <vt:lpstr>How to Use Spatial Queue Model to Evaluate Partial Derivatives with respect to Path Flow Perturbation?  Case 1: Free-flow Conditions</vt:lpstr>
      <vt:lpstr>Case 2: Congested Condition</vt:lpstr>
      <vt:lpstr>Case 3: Two Partially Congested Links</vt:lpstr>
      <vt:lpstr>Case 4: Queue Spillback</vt:lpstr>
      <vt:lpstr>Summary</vt:lpstr>
      <vt:lpstr>Mathematical Details:  Gradient Based Formulation</vt:lpstr>
      <vt:lpstr>The process of one simulation for scenario analysis using estimated OD demand</vt:lpstr>
      <vt:lpstr>Step 1:  Build a Basic Network and Prepare Necessary Input Files for Basic Scenario </vt:lpstr>
      <vt:lpstr>Step 1:  Build a Basic Network and Prepare Necessary Input Files for Basic Scenario</vt:lpstr>
      <vt:lpstr>Step 1:  Build a Basic Network and Prepare Necessary Input Files for Basic Scenario</vt:lpstr>
      <vt:lpstr>Step 2:  Prepare Specific Input File for Signal Scenario</vt:lpstr>
      <vt:lpstr>Step 2:  Prepare Specific Input File for Signal Scenario</vt:lpstr>
      <vt:lpstr>PowerPoint 演示文稿</vt:lpstr>
      <vt:lpstr>PowerPoint 演示文稿</vt:lpstr>
      <vt:lpstr>PowerPoint 演示文稿</vt:lpstr>
      <vt:lpstr>Module 7  Signalized Intersections Modeling</vt:lpstr>
      <vt:lpstr>PowerPoint 演示文稿</vt:lpstr>
      <vt:lpstr>Step 1:  Build a Basic Network and Prepare Necessary Input Files for Basic Scenario</vt:lpstr>
      <vt:lpstr>Step 1:  Build a Basic Network and Prepare Necessary Input Files for Basic Scenario</vt:lpstr>
      <vt:lpstr>Step 1:  Build a Basic Network and Prepare Necessary Input Files for Basic Scenario</vt:lpstr>
      <vt:lpstr>Step 2: Prepare Specific Input File for Signal Scenario</vt:lpstr>
      <vt:lpstr>Step 2: Prepare Specific Input File for Signal Scenario</vt:lpstr>
      <vt:lpstr>Step 2: Prepare Specific Input File for Signal Scenario</vt:lpstr>
      <vt:lpstr>PS: Generate Default Input Signal Files</vt:lpstr>
      <vt:lpstr>Step 1:  Build a Basic Network and Prepare Necessary Input Files for Basic Scenario</vt:lpstr>
      <vt:lpstr>Step 2:  Parameter settings in key simulation configuration files</vt:lpstr>
      <vt:lpstr>Step 2:  Parameter settings in key simulation configuration files</vt:lpstr>
      <vt:lpstr>Step 2:  Parameter settings in key simulation configuration files</vt:lpstr>
      <vt:lpstr>Step 3: generate the input_timing_status.csv file with timing_generator.exe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Generate default NEMA phasing for a signalized intersection</vt:lpstr>
      <vt:lpstr>PowerPoint 演示文稿</vt:lpstr>
      <vt:lpstr>PowerPoint 演示文稿</vt:lpstr>
      <vt:lpstr>PowerPoint 演示文稿</vt:lpstr>
      <vt:lpstr>PowerPoint 演示文稿</vt:lpstr>
      <vt:lpstr>7.4  QEM (Signal Quick Estimation Method) Application</vt:lpstr>
      <vt:lpstr>PowerPoint 演示文稿</vt:lpstr>
      <vt:lpstr>QEM Application: Overview</vt:lpstr>
      <vt:lpstr>QEM Application: Sections</vt:lpstr>
      <vt:lpstr>QEM Application: Input Sheet 1/2</vt:lpstr>
      <vt:lpstr>QEM Application: Input Sheet 2/2</vt:lpstr>
      <vt:lpstr>PowerPoint 演示文稿</vt:lpstr>
      <vt:lpstr>PowerPoint 演示文稿</vt:lpstr>
      <vt:lpstr>PowerPoint 演示文稿</vt:lpstr>
      <vt:lpstr>QEM Application: Summary Sheet</vt:lpstr>
      <vt:lpstr>Module 8: Vehicle Routing Program Source Code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UMBC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Jim Lord</dc:creator>
  <cp:lastModifiedBy>Xuesong Zhou</cp:lastModifiedBy>
  <cp:revision>809</cp:revision>
  <dcterms:created xsi:type="dcterms:W3CDTF">2011-12-16T13:47:00Z</dcterms:created>
  <dcterms:modified xsi:type="dcterms:W3CDTF">2020-11-16T17:44:44Z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1033-11.2.0.9739</vt:lpwstr>
  </property>
</Properties>
</file>